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93" r:id="rId3"/>
    <p:sldId id="296" r:id="rId4"/>
    <p:sldId id="297" r:id="rId5"/>
    <p:sldId id="295" r:id="rId6"/>
    <p:sldId id="259" r:id="rId7"/>
    <p:sldId id="263" r:id="rId8"/>
    <p:sldId id="264" r:id="rId9"/>
    <p:sldId id="300" r:id="rId10"/>
    <p:sldId id="298" r:id="rId11"/>
    <p:sldId id="265" r:id="rId12"/>
    <p:sldId id="270" r:id="rId13"/>
    <p:sldId id="271" r:id="rId14"/>
    <p:sldId id="302" r:id="rId15"/>
    <p:sldId id="280" r:id="rId16"/>
    <p:sldId id="315" r:id="rId17"/>
    <p:sldId id="303" r:id="rId18"/>
    <p:sldId id="308" r:id="rId19"/>
    <p:sldId id="316" r:id="rId20"/>
    <p:sldId id="317" r:id="rId21"/>
    <p:sldId id="285" r:id="rId22"/>
    <p:sldId id="319" r:id="rId23"/>
    <p:sldId id="307" r:id="rId24"/>
    <p:sldId id="306" r:id="rId25"/>
    <p:sldId id="318" r:id="rId26"/>
    <p:sldId id="289" r:id="rId27"/>
    <p:sldId id="320" r:id="rId28"/>
    <p:sldId id="312" r:id="rId29"/>
    <p:sldId id="29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57" autoAdjust="0"/>
  </p:normalViewPr>
  <p:slideViewPr>
    <p:cSldViewPr>
      <p:cViewPr varScale="1">
        <p:scale>
          <a:sx n="70" d="100"/>
          <a:sy n="70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BDB0A-01E2-46FB-816F-AA3F46E3B80B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0B0EC-32E2-41AC-A424-D51FF52F9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994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CE23BB75-ECDA-45CD-9A1B-6C236E7A6804}" type="slidenum">
              <a:rPr lang="en-US"/>
              <a:pPr eaLnBrk="1" hangingPunct="1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813EC90-6D8E-4018-803E-19014BC0E51E}" type="slidenum">
              <a:rPr lang="en-US" sz="1200"/>
              <a:pPr eaLnBrk="1" hangingPunct="1"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3A431-6607-4326-B4F5-71EC6D76816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697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B18F3F-580E-425B-BDE1-3D5E652CF7B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F3789-00B7-4EA2-87E7-8CB6BC2C013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64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 дороги ведут в Рим </a:t>
            </a:r>
            <a:r>
              <a:rPr lang="ru-RU" dirty="0" smtClean="0">
                <a:sym typeface="Wingdings" pitchFamily="2" charset="2"/>
              </a:rPr>
              <a:t></a:t>
            </a:r>
          </a:p>
          <a:p>
            <a:r>
              <a:rPr lang="ru-RU" dirty="0" smtClean="0">
                <a:sym typeface="Wingdings" pitchFamily="2" charset="2"/>
              </a:rPr>
              <a:t>А в Яндекс дороги 3</a:t>
            </a:r>
          </a:p>
          <a:p>
            <a:r>
              <a:rPr lang="ru-RU" dirty="0" smtClean="0">
                <a:sym typeface="Wingdings" pitchFamily="2" charset="2"/>
              </a:rPr>
              <a:t>В любом случае</a:t>
            </a:r>
            <a:r>
              <a:rPr lang="ru-RU" baseline="0" dirty="0" smtClean="0">
                <a:sym typeface="Wingdings" pitchFamily="2" charset="2"/>
              </a:rPr>
              <a:t> я уверена, если вы захотите собрать тех кто уже вас ищет в инете, то сделать это сможете.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6EAD2-A5D5-4851-AF2D-CB36288C6D89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327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BD38A0D4-972A-414D-B5BE-B00CA9B45D1B}" type="slidenum">
              <a:rPr lang="en-US"/>
              <a:pPr eaLnBrk="1" hangingPunct="1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6402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736BC5-F141-4230-BD3F-C191AD6B69F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Директ</a:t>
            </a:r>
            <a:r>
              <a:rPr lang="ru-RU" dirty="0" smtClean="0"/>
              <a:t>+ МКБ=+30% </a:t>
            </a:r>
            <a:r>
              <a:rPr lang="ru-RU" dirty="0" err="1" smtClean="0"/>
              <a:t>коверсии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0B0EC-32E2-41AC-A424-D51FF52F9B5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567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При увеличении рейтинга магазина в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Яндекс.Маркете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на одну «звезду»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кликабельность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повышается на 30-50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%*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* 30% -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данные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Яндекс.Маркета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; 50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% -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исследование РА «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Медианация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0B0EC-32E2-41AC-A424-D51FF52F9B5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679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0B0EC-32E2-41AC-A424-D51FF52F9B5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496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0B0EC-32E2-41AC-A424-D51FF52F9B5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027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F3789-00B7-4EA2-87E7-8CB6BC2C013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64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z="1200" dirty="0" smtClean="0">
                <a:latin typeface="Calibri" pitchFamily="34" charset="0"/>
                <a:cs typeface="Calibri" pitchFamily="34" charset="0"/>
              </a:rPr>
              <a:t>Качество – это когда возвращаются клиенты, а не товар</a:t>
            </a:r>
            <a:endParaRPr lang="ru-RU" dirty="0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B18F3F-580E-425B-BDE1-3D5E652CF7B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4F36-9680-46DA-9CC6-FF3EDED2FAF4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9E02-1F5B-4EE0-981E-83F34192B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678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4F36-9680-46DA-9CC6-FF3EDED2FAF4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9E02-1F5B-4EE0-981E-83F34192B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757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4F36-9680-46DA-9CC6-FF3EDED2FAF4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9E02-1F5B-4EE0-981E-83F34192B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219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187F75-69BE-49E1-B5A1-662CEF2C2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545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содержа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2"/>
          <p:cNvSpPr>
            <a:spLocks noGrp="1"/>
          </p:cNvSpPr>
          <p:nvPr>
            <p:ph type="subTitle" idx="1"/>
          </p:nvPr>
        </p:nvSpPr>
        <p:spPr>
          <a:xfrm>
            <a:off x="900000" y="1440000"/>
            <a:ext cx="7344000" cy="828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600" b="1" i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0" name="h1"/>
          <p:cNvSpPr>
            <a:spLocks noGrp="1"/>
          </p:cNvSpPr>
          <p:nvPr>
            <p:ph type="title"/>
          </p:nvPr>
        </p:nvSpPr>
        <p:spPr>
          <a:xfrm>
            <a:off x="900000" y="900000"/>
            <a:ext cx="7344000" cy="600174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1"/>
          </p:nvPr>
        </p:nvSpPr>
        <p:spPr>
          <a:xfrm>
            <a:off x="900000" y="2268000"/>
            <a:ext cx="7344000" cy="378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  <a:endParaRPr lang="ru-RU" dirty="0"/>
          </a:p>
        </p:txBody>
      </p:sp>
      <p:sp>
        <p:nvSpPr>
          <p:cNvPr id="5" name="number"/>
          <p:cNvSpPr>
            <a:spLocks noGrp="1"/>
          </p:cNvSpPr>
          <p:nvPr>
            <p:ph type="sldNum" sz="quarter" idx="12"/>
          </p:nvPr>
        </p:nvSpPr>
        <p:spPr>
          <a:xfrm>
            <a:off x="900113" y="62277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E9CBBF9-44B9-461E-8DFC-CD9B6A033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92812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extbook New" pitchFamily="34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Textbook New" pitchFamily="34" charset="-52"/>
              </a:defRPr>
            </a:lvl1pPr>
            <a:lvl2pPr>
              <a:defRPr>
                <a:latin typeface="Textbook New" pitchFamily="34" charset="-52"/>
              </a:defRPr>
            </a:lvl2pPr>
            <a:lvl3pPr>
              <a:defRPr>
                <a:latin typeface="Textbook New" pitchFamily="34" charset="-52"/>
              </a:defRPr>
            </a:lvl3pPr>
            <a:lvl4pPr>
              <a:defRPr>
                <a:latin typeface="Textbook New" pitchFamily="34" charset="-52"/>
              </a:defRPr>
            </a:lvl4pPr>
            <a:lvl5pPr>
              <a:defRPr>
                <a:latin typeface="Textbook New" pitchFamily="34" charset="-52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5698976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801213" y="6561138"/>
            <a:ext cx="6918998" cy="180178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buFontTx/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Textbook New"/>
              </a:defRPr>
            </a:lvl1pPr>
            <a:lvl2pPr>
              <a:buFontTx/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Textbook New"/>
              </a:defRPr>
            </a:lvl2pPr>
            <a:lvl3pPr>
              <a:buFontTx/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Textbook New"/>
              </a:defRPr>
            </a:lvl3pPr>
            <a:lvl4pPr>
              <a:buFontTx/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Textbook New"/>
              </a:defRPr>
            </a:lvl4pPr>
            <a:lvl5pPr>
              <a:buFontTx/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Textbook New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20981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yaa cop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561138"/>
            <a:ext cx="666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801213" y="6561138"/>
            <a:ext cx="6918998" cy="180178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buFontTx/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Textbook New"/>
              </a:defRPr>
            </a:lvl1pPr>
            <a:lvl2pPr>
              <a:buFontTx/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Textbook New"/>
              </a:defRPr>
            </a:lvl2pPr>
            <a:lvl3pPr>
              <a:buFontTx/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Textbook New"/>
              </a:defRPr>
            </a:lvl3pPr>
            <a:lvl4pPr>
              <a:buFontTx/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Textbook New"/>
              </a:defRPr>
            </a:lvl4pPr>
            <a:lvl5pPr>
              <a:buFontTx/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Textbook New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811213" y="1433513"/>
            <a:ext cx="7764421" cy="1090080"/>
          </a:xfrm>
          <a:prstGeom prst="rect">
            <a:avLst/>
          </a:prstGeom>
        </p:spPr>
        <p:txBody>
          <a:bodyPr vert="horz" lIns="0" tIns="91440" rIns="0" bIns="0"/>
          <a:lstStyle>
            <a:lvl1pPr>
              <a:lnSpc>
                <a:spcPct val="112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1800" baseline="0">
                <a:latin typeface="Textbook New"/>
              </a:defRPr>
            </a:lvl1pPr>
            <a:lvl2pPr>
              <a:lnSpc>
                <a:spcPct val="112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1800" baseline="0">
                <a:latin typeface="Textbook New"/>
              </a:defRPr>
            </a:lvl2pPr>
            <a:lvl3pPr>
              <a:lnSpc>
                <a:spcPct val="112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1800" baseline="0">
                <a:latin typeface="Textbook New"/>
              </a:defRPr>
            </a:lvl3pPr>
            <a:lvl4pPr>
              <a:lnSpc>
                <a:spcPct val="112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1800" baseline="0">
                <a:latin typeface="Textbook New"/>
              </a:defRPr>
            </a:lvl4pPr>
            <a:lvl5pPr>
              <a:lnSpc>
                <a:spcPct val="112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1800" baseline="0">
                <a:latin typeface="Textbook New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01213" y="-509055"/>
            <a:ext cx="7764421" cy="1623480"/>
          </a:xfrm>
          <a:prstGeom prst="rect">
            <a:avLst/>
          </a:prstGeom>
        </p:spPr>
        <p:txBody>
          <a:bodyPr vert="horz" lIns="0" tIns="91440" rIns="0" bIns="0" anchor="b" anchorCtr="0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tx1">
                    <a:lumMod val="65000"/>
                    <a:lumOff val="35000"/>
                  </a:schemeClr>
                </a:solidFill>
                <a:latin typeface="Textbook New"/>
              </a:defRPr>
            </a:lvl1pPr>
            <a:lvl2pPr>
              <a:lnSpc>
                <a:spcPct val="112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1800" baseline="0">
                <a:latin typeface="Textbook New"/>
              </a:defRPr>
            </a:lvl2pPr>
            <a:lvl3pPr>
              <a:lnSpc>
                <a:spcPct val="112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1800" baseline="0">
                <a:latin typeface="Textbook New"/>
              </a:defRPr>
            </a:lvl3pPr>
            <a:lvl4pPr>
              <a:lnSpc>
                <a:spcPct val="112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1800" baseline="0">
                <a:latin typeface="Textbook New"/>
              </a:defRPr>
            </a:lvl4pPr>
            <a:lvl5pPr>
              <a:lnSpc>
                <a:spcPct val="112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1800" baseline="0">
                <a:latin typeface="Textbook New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573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4F36-9680-46DA-9CC6-FF3EDED2FAF4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9E02-1F5B-4EE0-981E-83F34192B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287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4F36-9680-46DA-9CC6-FF3EDED2FAF4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9E02-1F5B-4EE0-981E-83F34192B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09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4F36-9680-46DA-9CC6-FF3EDED2FAF4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9E02-1F5B-4EE0-981E-83F34192B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8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4F36-9680-46DA-9CC6-FF3EDED2FAF4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9E02-1F5B-4EE0-981E-83F34192B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114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4F36-9680-46DA-9CC6-FF3EDED2FAF4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9E02-1F5B-4EE0-981E-83F34192B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6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4F36-9680-46DA-9CC6-FF3EDED2FAF4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9E02-1F5B-4EE0-981E-83F34192B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36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4F36-9680-46DA-9CC6-FF3EDED2FAF4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9E02-1F5B-4EE0-981E-83F34192B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326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4F36-9680-46DA-9CC6-FF3EDED2FAF4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9E02-1F5B-4EE0-981E-83F34192B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016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84F36-9680-46DA-9CC6-FF3EDED2FAF4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D9E02-1F5B-4EE0-981E-83F34192B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45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4"/>
          <p:cNvSpPr txBox="1">
            <a:spLocks noChangeArrowheads="1"/>
          </p:cNvSpPr>
          <p:nvPr/>
        </p:nvSpPr>
        <p:spPr bwMode="auto">
          <a:xfrm>
            <a:off x="860425" y="1484313"/>
            <a:ext cx="76073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72000"/>
              </a:lnSpc>
              <a:spcAft>
                <a:spcPts val="2400"/>
              </a:spcAft>
            </a:pPr>
            <a:r>
              <a:rPr lang="ru-RU" sz="7200" dirty="0" smtClean="0">
                <a:latin typeface="Textbook New" charset="0"/>
              </a:rPr>
              <a:t>Откуда взять клиентов? </a:t>
            </a:r>
            <a:endParaRPr lang="en-US" sz="7200" dirty="0" smtClean="0">
              <a:latin typeface="Textbook New" charset="0"/>
            </a:endParaRPr>
          </a:p>
          <a:p>
            <a:pPr eaLnBrk="1" hangingPunct="1">
              <a:lnSpc>
                <a:spcPct val="72000"/>
              </a:lnSpc>
              <a:spcAft>
                <a:spcPts val="2400"/>
              </a:spcAft>
            </a:pPr>
            <a:r>
              <a:rPr lang="ru-RU" sz="2400" dirty="0">
                <a:latin typeface="Textbook New" charset="0"/>
              </a:rPr>
              <a:t>Эффективные инструменты привлечения и удержания клиентов в </a:t>
            </a:r>
            <a:r>
              <a:rPr lang="ru-RU" sz="2400" dirty="0" smtClean="0">
                <a:latin typeface="Textbook New" charset="0"/>
              </a:rPr>
              <a:t>интернете</a:t>
            </a:r>
            <a:endParaRPr lang="en-US" sz="2200" dirty="0" smtClean="0">
              <a:latin typeface="Textbook New" charset="0"/>
            </a:endParaRPr>
          </a:p>
          <a:p>
            <a:pPr eaLnBrk="1" hangingPunct="1">
              <a:lnSpc>
                <a:spcPct val="72000"/>
              </a:lnSpc>
              <a:spcAft>
                <a:spcPts val="2400"/>
              </a:spcAft>
            </a:pPr>
            <a:r>
              <a:rPr lang="ru-RU" sz="2200" dirty="0" smtClean="0">
                <a:latin typeface="Textbook New" charset="0"/>
              </a:rPr>
              <a:t>Анна Банникова </a:t>
            </a:r>
          </a:p>
        </p:txBody>
      </p:sp>
      <p:pic>
        <p:nvPicPr>
          <p:cNvPr id="2051" name="Picture 3" descr="yandex_logo.a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5089525"/>
            <a:ext cx="12255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34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7869"/>
            <a:ext cx="9144000" cy="5317475"/>
          </a:xfrm>
          <a:prstGeom prst="rect">
            <a:avLst/>
          </a:prstGeom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 bwMode="auto">
          <a:xfrm>
            <a:off x="323850" y="274638"/>
            <a:ext cx="705643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600" dirty="0" smtClean="0">
                <a:latin typeface="Calibri" pitchFamily="34" charset="0"/>
                <a:cs typeface="Calibri" pitchFamily="34" charset="0"/>
              </a:rPr>
              <a:t>Нужно масло?</a:t>
            </a:r>
            <a:endParaRPr lang="ru-RU" sz="3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2204864"/>
            <a:ext cx="4464496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5" descr="yaa cop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561138"/>
            <a:ext cx="666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71600" y="3471788"/>
            <a:ext cx="4464496" cy="8213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79984" y="1412776"/>
            <a:ext cx="21518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29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nban\Documents\ann\МЕРОПРИЯТИЯ\Dextra\Марке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65994"/>
            <a:ext cx="9073008" cy="577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516216" y="2060848"/>
            <a:ext cx="2485132" cy="42484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2" name="Заголовок 1"/>
          <p:cNvSpPr>
            <a:spLocks noGrp="1"/>
          </p:cNvSpPr>
          <p:nvPr>
            <p:ph type="title"/>
          </p:nvPr>
        </p:nvSpPr>
        <p:spPr bwMode="auto">
          <a:xfrm>
            <a:off x="1187624" y="112365"/>
            <a:ext cx="6139532" cy="868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600" dirty="0" smtClean="0">
                <a:latin typeface="Calibri" pitchFamily="34" charset="0"/>
                <a:cs typeface="Calibri" pitchFamily="34" charset="0"/>
              </a:rPr>
              <a:t>Сначала сравнить, потом купить</a:t>
            </a:r>
          </a:p>
        </p:txBody>
      </p:sp>
      <p:pic>
        <p:nvPicPr>
          <p:cNvPr id="10" name="Picture 5" descr="yaa cop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561138"/>
            <a:ext cx="666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5496" y="3212976"/>
            <a:ext cx="5328592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3564632"/>
            <a:ext cx="1215752" cy="2244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5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" t="-13642" r="409" b="13642"/>
          <a:stretch/>
        </p:blipFill>
        <p:spPr bwMode="auto">
          <a:xfrm>
            <a:off x="148300" y="1052512"/>
            <a:ext cx="8672172" cy="50133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759884" y="2249413"/>
            <a:ext cx="5760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5" descr="yaa cop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561138"/>
            <a:ext cx="666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132856"/>
            <a:ext cx="9144000" cy="4046220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468313" y="26064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ru-RU" sz="3600" kern="0" dirty="0" smtClean="0">
                <a:latin typeface="Calibri" pitchFamily="34" charset="0"/>
                <a:ea typeface="+mj-ea"/>
                <a:cs typeface="Calibri" pitchFamily="34" charset="0"/>
              </a:rPr>
              <a:t>Выбрал сам – помоги другому! </a:t>
            </a:r>
            <a:endParaRPr lang="ru-RU" sz="3600" kern="0" dirty="0"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06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388" y="5949950"/>
            <a:ext cx="504825" cy="908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39750" y="5876925"/>
            <a:ext cx="27368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>
                <a:latin typeface="Calibri" pitchFamily="34" charset="0"/>
                <a:cs typeface="Calibri" pitchFamily="34" charset="0"/>
              </a:rPr>
              <a:t>Источник: </a:t>
            </a:r>
            <a:r>
              <a:rPr lang="en-US" sz="1400">
                <a:latin typeface="Calibri" pitchFamily="34" charset="0"/>
                <a:cs typeface="Calibri" pitchFamily="34" charset="0"/>
              </a:rPr>
              <a:t>TNS</a:t>
            </a:r>
            <a:r>
              <a:rPr lang="ru-RU" sz="1400">
                <a:latin typeface="Calibri" pitchFamily="34" charset="0"/>
                <a:cs typeface="Calibri" pitchFamily="34" charset="0"/>
              </a:rPr>
              <a:t> (по городам с населением более 800 000 жителей)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47523"/>
            <a:ext cx="8892481" cy="4281565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  <p:pic>
        <p:nvPicPr>
          <p:cNvPr id="8" name="Picture 5" descr="yaa cop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561138"/>
            <a:ext cx="666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68313" y="26064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ru-RU" sz="3600" kern="0" dirty="0" smtClean="0">
                <a:latin typeface="Calibri" pitchFamily="34" charset="0"/>
                <a:ea typeface="+mj-ea"/>
                <a:cs typeface="Calibri" pitchFamily="34" charset="0"/>
              </a:rPr>
              <a:t>Отзывы - компас для покупателя</a:t>
            </a:r>
            <a:endParaRPr lang="ru-RU" sz="3600" kern="0" dirty="0"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9709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075613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Контекстная реклама это: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981075"/>
            <a:ext cx="7972425" cy="500062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ru-RU" sz="2800" dirty="0" smtClean="0">
              <a:latin typeface="Calibri" pitchFamily="34" charset="0"/>
            </a:endParaRPr>
          </a:p>
          <a:p>
            <a:pPr>
              <a:buFont typeface="Calibri" pitchFamily="34" charset="0"/>
              <a:buChar char="―"/>
              <a:defRPr/>
            </a:pP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</a:rPr>
              <a:t>Показы только целевой аудитории</a:t>
            </a:r>
          </a:p>
          <a:p>
            <a:pPr marL="0" indent="0">
              <a:buNone/>
              <a:defRPr/>
            </a:pPr>
            <a:endParaRPr lang="ru-RU" sz="2800" dirty="0" smtClean="0">
              <a:latin typeface="Calibri" pitchFamily="34" charset="0"/>
            </a:endParaRPr>
          </a:p>
          <a:p>
            <a:pPr>
              <a:buFont typeface="Calibri" pitchFamily="34" charset="0"/>
              <a:buChar char="―"/>
              <a:defRPr/>
            </a:pPr>
            <a:r>
              <a:rPr lang="ru-RU" sz="2800" dirty="0" smtClean="0">
                <a:latin typeface="Calibri" pitchFamily="34" charset="0"/>
              </a:rPr>
              <a:t> Оплата </a:t>
            </a:r>
            <a:r>
              <a:rPr lang="ru-RU" sz="2800" dirty="0">
                <a:latin typeface="Calibri" pitchFamily="34" charset="0"/>
              </a:rPr>
              <a:t>только за </a:t>
            </a:r>
            <a:r>
              <a:rPr lang="ru-RU" sz="2800" dirty="0" smtClean="0">
                <a:latin typeface="Calibri" pitchFamily="34" charset="0"/>
              </a:rPr>
              <a:t>переходы. </a:t>
            </a:r>
            <a:r>
              <a:rPr lang="ru-RU" sz="2800" dirty="0">
                <a:latin typeface="Calibri" pitchFamily="34" charset="0"/>
              </a:rPr>
              <a:t>Показы </a:t>
            </a:r>
            <a:r>
              <a:rPr lang="ru-RU" sz="2800" dirty="0" smtClean="0">
                <a:latin typeface="Calibri" pitchFamily="34" charset="0"/>
              </a:rPr>
              <a:t>бесплатны</a:t>
            </a:r>
          </a:p>
          <a:p>
            <a:pPr>
              <a:buFont typeface="Calibri" pitchFamily="34" charset="0"/>
              <a:buChar char="―"/>
              <a:defRPr/>
            </a:pPr>
            <a:endParaRPr lang="ru-RU" sz="2800" dirty="0" smtClean="0">
              <a:latin typeface="Calibri" pitchFamily="34" charset="0"/>
            </a:endParaRPr>
          </a:p>
          <a:p>
            <a:pPr>
              <a:buFont typeface="Calibri" pitchFamily="34" charset="0"/>
              <a:buChar char="―"/>
              <a:defRPr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 Вы сами устанавливаете стоимость клика по вашему предложению</a:t>
            </a:r>
          </a:p>
          <a:p>
            <a:pPr>
              <a:buFont typeface="Calibri" pitchFamily="34" charset="0"/>
              <a:buChar char="―"/>
              <a:defRPr/>
            </a:pPr>
            <a:endParaRPr lang="ru-RU" sz="2800" b="1" dirty="0">
              <a:latin typeface="Calibri" pitchFamily="34" charset="0"/>
              <a:cs typeface="Calibri" pitchFamily="34" charset="0"/>
            </a:endParaRPr>
          </a:p>
          <a:p>
            <a:pPr>
              <a:buFont typeface="Calibri" pitchFamily="34" charset="0"/>
              <a:buChar char="―"/>
              <a:defRPr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 Подробная статистика</a:t>
            </a:r>
            <a:endParaRPr lang="ru-RU" sz="2800" b="1" dirty="0" smtClean="0">
              <a:latin typeface="Calibri" pitchFamily="34" charset="0"/>
            </a:endParaRPr>
          </a:p>
          <a:p>
            <a:pPr marL="0" indent="0">
              <a:buFontTx/>
              <a:buNone/>
              <a:defRPr/>
            </a:pPr>
            <a:endParaRPr lang="ru-RU" sz="2800" dirty="0"/>
          </a:p>
        </p:txBody>
      </p:sp>
      <p:pic>
        <p:nvPicPr>
          <p:cNvPr id="11" name="Picture 5" descr="yaa cop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561138"/>
            <a:ext cx="666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57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 bwMode="auto">
          <a:xfrm>
            <a:off x="755576" y="836613"/>
            <a:ext cx="7942262" cy="79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ru-RU" sz="3600" b="1" dirty="0" err="1" smtClean="0">
                <a:latin typeface="Calibri" pitchFamily="34" charset="0"/>
                <a:cs typeface="Calibri" pitchFamily="34" charset="0"/>
              </a:rPr>
              <a:t>Яндекс.Директ</a:t>
            </a:r>
            <a:r>
              <a:rPr lang="ru-RU" sz="3600" b="1" dirty="0">
                <a:latin typeface="Calibri" pitchFamily="34" charset="0"/>
                <a:cs typeface="Calibri" pitchFamily="34" charset="0"/>
              </a:rPr>
              <a:t>                    </a:t>
            </a:r>
            <a:r>
              <a:rPr lang="ru-RU" sz="3600" b="1" dirty="0" err="1">
                <a:latin typeface="Calibri" pitchFamily="34" charset="0"/>
                <a:cs typeface="Calibri" pitchFamily="34" charset="0"/>
              </a:rPr>
              <a:t>Яндекс.Маркет</a:t>
            </a:r>
            <a:endParaRPr lang="ru-RU" sz="36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07125" y="6021388"/>
            <a:ext cx="819150" cy="209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879475" y="2133873"/>
            <a:ext cx="3240088" cy="11509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ru-RU" sz="2800" kern="0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Показы по тем словам, которые мы сами выбираем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767263" y="2133873"/>
            <a:ext cx="38163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ru-RU" sz="2800" kern="0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Показы по тем словам, которые совпадают с товарным предложением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479925" y="2060848"/>
            <a:ext cx="0" cy="136842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857399" y="4435748"/>
            <a:ext cx="3240088" cy="1152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ru-RU" sz="28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Для всех сайтов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4742483" y="4435748"/>
            <a:ext cx="3692525" cy="1081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ru-RU" sz="28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Для магазинов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479925" y="3068911"/>
            <a:ext cx="0" cy="216081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5" descr="yaa cop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561138"/>
            <a:ext cx="666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49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nnban\Documents\ann\МЕРОПРИЯТИЯ\Dextra\карты_авт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784976" cy="567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-27384"/>
            <a:ext cx="8075613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Конкурентов в городе много… </a:t>
            </a:r>
            <a:br>
              <a:rPr lang="ru-RU" sz="3200" dirty="0" smtClean="0">
                <a:latin typeface="Calibri" pitchFamily="34" charset="0"/>
                <a:cs typeface="Calibri" pitchFamily="34" charset="0"/>
              </a:rPr>
            </a:br>
            <a:endParaRPr lang="ru-RU" sz="32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5" descr="yaa cop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561138"/>
            <a:ext cx="666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19672" y="1257425"/>
            <a:ext cx="1512168" cy="2273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7443" y="1988840"/>
            <a:ext cx="2150301" cy="3600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80728"/>
            <a:ext cx="8928992" cy="586697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83568" y="4725144"/>
            <a:ext cx="5400600" cy="2122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1041401"/>
            <a:ext cx="1512168" cy="2273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462185" y="-18256"/>
            <a:ext cx="807561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3200" dirty="0" smtClean="0">
                <a:latin typeface="Calibri" pitchFamily="34" charset="0"/>
                <a:cs typeface="Calibri" pitchFamily="34" charset="0"/>
              </a:rPr>
            </a:br>
            <a:r>
              <a:rPr lang="ru-RU" sz="3200" dirty="0" smtClean="0">
                <a:latin typeface="Calibri" pitchFamily="34" charset="0"/>
                <a:cs typeface="Calibri" pitchFamily="34" charset="0"/>
              </a:rPr>
              <a:t>Выделяемся в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Яндекс.Справочнике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7357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8604448" cy="5932615"/>
          </a:xfrm>
          <a:prstGeom prst="rect">
            <a:avLst/>
          </a:prstGeom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 bwMode="auto">
          <a:xfrm>
            <a:off x="323850" y="274638"/>
            <a:ext cx="705643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600" dirty="0" smtClean="0">
                <a:latin typeface="Calibri" pitchFamily="34" charset="0"/>
                <a:cs typeface="Calibri" pitchFamily="34" charset="0"/>
              </a:rPr>
              <a:t>А если спроса еще нет?</a:t>
            </a:r>
            <a:endParaRPr lang="ru-RU" sz="3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5" descr="yaa cop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561138"/>
            <a:ext cx="666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588224" y="3068960"/>
            <a:ext cx="1725514" cy="24867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72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nnban\Documents\ann\МЕРОПРИЯТИЯ\Dextra\Почта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8" y="924319"/>
            <a:ext cx="9111374" cy="522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 bwMode="auto">
          <a:xfrm>
            <a:off x="755922" y="116632"/>
            <a:ext cx="705643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600" dirty="0" smtClean="0">
                <a:latin typeface="Calibri" pitchFamily="34" charset="0"/>
                <a:cs typeface="Calibri" pitchFamily="34" charset="0"/>
              </a:rPr>
              <a:t>Нужна узнаваемость?</a:t>
            </a:r>
            <a:endParaRPr lang="ru-RU" sz="3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5" descr="yaa cop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561138"/>
            <a:ext cx="666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9138" y="3645024"/>
            <a:ext cx="1478526" cy="2499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62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 bwMode="auto">
          <a:xfrm>
            <a:off x="755922" y="116632"/>
            <a:ext cx="705643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600" dirty="0" smtClean="0">
                <a:latin typeface="Calibri" pitchFamily="34" charset="0"/>
                <a:cs typeface="Calibri" pitchFamily="34" charset="0"/>
              </a:rPr>
              <a:t>Нужна узнаваемость?</a:t>
            </a:r>
            <a:endParaRPr lang="ru-RU" sz="3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5" descr="yaa cop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561138"/>
            <a:ext cx="666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nnban\Documents\ann\МЕРОПРИЯТИЯ\Dextra\Карты_банне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1" y="908720"/>
            <a:ext cx="8980125" cy="545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yaa cop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561138"/>
            <a:ext cx="666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5496" y="3210678"/>
            <a:ext cx="1800200" cy="28826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8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aa cop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561138"/>
            <a:ext cx="666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Выноска-облако 15"/>
          <p:cNvSpPr/>
          <p:nvPr/>
        </p:nvSpPr>
        <p:spPr>
          <a:xfrm>
            <a:off x="5004048" y="913610"/>
            <a:ext cx="3941954" cy="1800200"/>
          </a:xfrm>
          <a:prstGeom prst="cloudCallout">
            <a:avLst>
              <a:gd name="adj1" fmla="val -12762"/>
              <a:gd name="adj2" fmla="val 78503"/>
            </a:avLst>
          </a:prstGeom>
          <a:gradFill>
            <a:gsLst>
              <a:gs pos="0">
                <a:schemeClr val="bg1"/>
              </a:gs>
              <a:gs pos="64999">
                <a:schemeClr val="bg1"/>
              </a:gs>
              <a:gs pos="100000">
                <a:schemeClr val="bg1"/>
              </a:gs>
            </a:gsLst>
            <a:lin ang="16200000" scaled="0"/>
          </a:gradFill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Как продавать больше?</a:t>
            </a:r>
            <a:endParaRPr lang="ru-RU" sz="28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1" name="Picture 2" descr="C:\Users\goncharova\Desktop\Казаки\Казачок\kak.kazaki.inoplanetyan.vstrechali.0-02-59.0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99375" l="0" r="963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82487" y="2990334"/>
            <a:ext cx="2728452" cy="342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petersfieldgarageservices.co.uk/images/tyres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CE6E6"/>
              </a:clrFrom>
              <a:clrTo>
                <a:srgbClr val="EC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85" y="2708920"/>
            <a:ext cx="3806107" cy="352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lang="ru-RU" sz="3600" dirty="0">
                <a:latin typeface="Calibri" pitchFamily="34" charset="0"/>
                <a:cs typeface="Calibri" pitchFamily="34" charset="0"/>
              </a:rPr>
              <a:t>ИП Иванов Степан </a:t>
            </a:r>
            <a:r>
              <a:rPr lang="ru-RU" sz="3600" dirty="0" err="1">
                <a:latin typeface="Calibri" pitchFamily="34" charset="0"/>
                <a:cs typeface="Calibri" pitchFamily="34" charset="0"/>
              </a:rPr>
              <a:t>Талгатович</a:t>
            </a:r>
            <a:endParaRPr lang="ru-RU" sz="3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3" name="Picture 4" descr="http://www.neotext.ru/files/14/avatars/avatar_579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41070"/>
            <a:ext cx="3600400" cy="36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24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nban\Documents\ann\МЕРОПРИЯТИЯ\Dextra\Авто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4249"/>
            <a:ext cx="8748464" cy="616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 bwMode="auto">
          <a:xfrm>
            <a:off x="755922" y="116632"/>
            <a:ext cx="705643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600" dirty="0" smtClean="0">
                <a:latin typeface="Calibri" pitchFamily="34" charset="0"/>
                <a:cs typeface="Calibri" pitchFamily="34" charset="0"/>
              </a:rPr>
              <a:t>Нужна узнаваемость?</a:t>
            </a:r>
            <a:endParaRPr lang="ru-RU" sz="3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5" descr="yaa cop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561138"/>
            <a:ext cx="666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yaa cop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561138"/>
            <a:ext cx="666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619672" y="1412776"/>
            <a:ext cx="5112568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01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 bwMode="auto">
          <a:xfrm>
            <a:off x="950913" y="765175"/>
            <a:ext cx="7942262" cy="79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3200" b="1" smtClean="0">
                <a:latin typeface="Calibri" pitchFamily="34" charset="0"/>
                <a:cs typeface="Calibri" pitchFamily="34" charset="0"/>
              </a:rPr>
              <a:t>МКБ  (нишевый)          Охватный</a:t>
            </a: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 bwMode="auto">
          <a:xfrm>
            <a:off x="2987675" y="1778000"/>
            <a:ext cx="2879725" cy="576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ru-RU" sz="2400" smtClean="0">
                <a:latin typeface="Calibri" pitchFamily="34" charset="0"/>
                <a:cs typeface="Calibri" pitchFamily="34" charset="0"/>
              </a:rPr>
              <a:t>     Оплата за показы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07125" y="6021388"/>
            <a:ext cx="819150" cy="209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879475" y="2425700"/>
            <a:ext cx="3240088" cy="1152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ru-RU" sz="2400" kern="0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Показы </a:t>
            </a:r>
            <a:r>
              <a:rPr lang="ru-RU" sz="24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на поиске </a:t>
            </a:r>
            <a:r>
              <a:rPr lang="ru-RU" sz="2400" kern="0" dirty="0" err="1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Яндекса</a:t>
            </a:r>
            <a:r>
              <a:rPr lang="ru-RU" sz="24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ru-RU" sz="2400" kern="0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по выбранным запросам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767263" y="2425700"/>
            <a:ext cx="38163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ru-RU" sz="2400" kern="0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Показы </a:t>
            </a:r>
            <a:r>
              <a:rPr lang="ru-RU" sz="24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на сервисах </a:t>
            </a:r>
            <a:r>
              <a:rPr lang="ru-RU" sz="2400" kern="0" dirty="0" err="1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Яндекса</a:t>
            </a:r>
            <a:r>
              <a:rPr lang="ru-RU" sz="2400" kern="0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 (Почта, Погода, Карты, Новости и пр.)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479925" y="2354263"/>
            <a:ext cx="0" cy="136842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879475" y="3938588"/>
            <a:ext cx="3240088" cy="11509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ru-RU" sz="2400" kern="0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Минимальный заказ – 1</a:t>
            </a:r>
            <a:r>
              <a:rPr lang="en-US" sz="2400" kern="0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0 </a:t>
            </a:r>
            <a:r>
              <a:rPr lang="ru-RU" sz="2400" kern="0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тыс. показов </a:t>
            </a:r>
            <a:br>
              <a:rPr lang="ru-RU" sz="2400" kern="0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</a:br>
            <a:r>
              <a:rPr lang="ru-RU" sz="2400" kern="0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(8 850 руб. с НДС)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4767263" y="3865563"/>
            <a:ext cx="3240087" cy="1152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ru-RU" sz="2400" kern="0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Минимальный заказ – 300 тыс. показов </a:t>
            </a:r>
            <a:br>
              <a:rPr lang="ru-RU" sz="2400" kern="0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</a:br>
            <a:r>
              <a:rPr lang="ru-RU" sz="2400" kern="0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(21 240 руб. с НДС)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479925" y="3505200"/>
            <a:ext cx="20638" cy="158432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 descr="yaa cop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561138"/>
            <a:ext cx="666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4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3600" dirty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Посчитаем результат</a:t>
            </a:r>
          </a:p>
        </p:txBody>
      </p:sp>
      <p:pic>
        <p:nvPicPr>
          <p:cNvPr id="3076" name="Picture 4" descr="C:\Users\goncharova\Desktop\счеты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85939" y="1738184"/>
            <a:ext cx="3810000" cy="432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86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Номер слайда 2"/>
          <p:cNvSpPr txBox="1">
            <a:spLocks/>
          </p:cNvSpPr>
          <p:nvPr/>
        </p:nvSpPr>
        <p:spPr bwMode="auto">
          <a:xfrm>
            <a:off x="6443663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/>
              <a:t>                          </a:t>
            </a:r>
            <a:endParaRPr lang="ru-RU"/>
          </a:p>
        </p:txBody>
      </p:sp>
      <p:pic>
        <p:nvPicPr>
          <p:cNvPr id="14" name="Picture 5" descr="yaa cop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561138"/>
            <a:ext cx="666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93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0-10-15_183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980728"/>
            <a:ext cx="8921723" cy="583940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3562" name="Picture 5" descr="yaa cop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561138"/>
            <a:ext cx="666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44624"/>
            <a:ext cx="9505055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dirty="0" smtClean="0">
                <a:latin typeface="Calibri" pitchFamily="34" charset="0"/>
                <a:cs typeface="Calibri" pitchFamily="34" charset="0"/>
              </a:rPr>
              <a:t>Что, зачем и почему?</a:t>
            </a:r>
            <a:endParaRPr lang="ru-RU" sz="3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76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91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Анализируем наш сайт</a:t>
            </a:r>
            <a:endParaRPr lang="ru-RU" sz="4000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246828" y="3251156"/>
            <a:ext cx="2753209" cy="2414729"/>
            <a:chOff x="246828" y="3251156"/>
            <a:chExt cx="2753209" cy="2414729"/>
          </a:xfrm>
        </p:grpSpPr>
        <p:sp>
          <p:nvSpPr>
            <p:cNvPr id="7" name="Фигура, имеющая форму буквы L 6"/>
            <p:cNvSpPr/>
            <p:nvPr/>
          </p:nvSpPr>
          <p:spPr>
            <a:xfrm rot="5400000">
              <a:off x="787765" y="2710219"/>
              <a:ext cx="1629382" cy="2711256"/>
            </a:xfrm>
            <a:prstGeom prst="corner">
              <a:avLst>
                <a:gd name="adj1" fmla="val 16120"/>
                <a:gd name="adj2" fmla="val 1611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479260" y="3520300"/>
              <a:ext cx="2520777" cy="2145585"/>
            </a:xfrm>
            <a:custGeom>
              <a:avLst/>
              <a:gdLst>
                <a:gd name="connsiteX0" fmla="*/ 0 w 2520777"/>
                <a:gd name="connsiteY0" fmla="*/ 0 h 2145585"/>
                <a:gd name="connsiteX1" fmla="*/ 2520777 w 2520777"/>
                <a:gd name="connsiteY1" fmla="*/ 0 h 2145585"/>
                <a:gd name="connsiteX2" fmla="*/ 2520777 w 2520777"/>
                <a:gd name="connsiteY2" fmla="*/ 2145585 h 2145585"/>
                <a:gd name="connsiteX3" fmla="*/ 0 w 2520777"/>
                <a:gd name="connsiteY3" fmla="*/ 2145585 h 2145585"/>
                <a:gd name="connsiteX4" fmla="*/ 0 w 2520777"/>
                <a:gd name="connsiteY4" fmla="*/ 0 h 214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0777" h="2145585">
                  <a:moveTo>
                    <a:pt x="0" y="0"/>
                  </a:moveTo>
                  <a:lnTo>
                    <a:pt x="2520777" y="0"/>
                  </a:lnTo>
                  <a:lnTo>
                    <a:pt x="2520777" y="2145585"/>
                  </a:lnTo>
                  <a:lnTo>
                    <a:pt x="0" y="214558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/>
                <a:t>Что?</a:t>
              </a:r>
              <a:endParaRPr lang="ru-RU" sz="2400" b="1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800" kern="1200" dirty="0" smtClean="0">
                  <a:latin typeface="Arial" pitchFamily="34" charset="0"/>
                  <a:cs typeface="Arial" pitchFamily="34" charset="0"/>
                </a:rPr>
                <a:t>как они вас нашли?</a:t>
              </a:r>
              <a:endParaRPr lang="ru-RU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800" kern="1200" dirty="0" smtClean="0">
                  <a:latin typeface="Arial" pitchFamily="34" charset="0"/>
                  <a:cs typeface="Arial" pitchFamily="34" charset="0"/>
                </a:rPr>
                <a:t>что они делают на сайте?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800" kern="1200" dirty="0" smtClean="0">
                <a:latin typeface="Arial" pitchFamily="34" charset="0"/>
                <a:cs typeface="Arial" pitchFamily="34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800" kern="1200" dirty="0" smtClean="0">
                  <a:latin typeface="Arial" pitchFamily="34" charset="0"/>
                  <a:cs typeface="Arial" pitchFamily="34" charset="0"/>
                </a:rPr>
                <a:t>достигают ли они ваших целей?</a:t>
              </a:r>
              <a:endParaRPr lang="ru-RU" sz="1800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501680" y="2509667"/>
            <a:ext cx="3494866" cy="2414729"/>
            <a:chOff x="2501680" y="2509667"/>
            <a:chExt cx="3494866" cy="2414729"/>
          </a:xfrm>
        </p:grpSpPr>
        <p:sp>
          <p:nvSpPr>
            <p:cNvPr id="9" name="Равнобедренный треугольник 8"/>
            <p:cNvSpPr/>
            <p:nvPr/>
          </p:nvSpPr>
          <p:spPr>
            <a:xfrm>
              <a:off x="2501680" y="2510613"/>
              <a:ext cx="461837" cy="461837"/>
            </a:xfrm>
            <a:prstGeom prst="triangle">
              <a:avLst>
                <a:gd name="adj" fmla="val 10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5">
                <a:hueOff val="-2483469"/>
                <a:satOff val="9953"/>
                <a:lumOff val="2157"/>
                <a:alphaOff val="0"/>
              </a:schemeClr>
            </a:lnRef>
            <a:fillRef idx="3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2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6" name="Группа 15"/>
            <p:cNvGrpSpPr/>
            <p:nvPr/>
          </p:nvGrpSpPr>
          <p:grpSpPr>
            <a:xfrm>
              <a:off x="3279856" y="2509667"/>
              <a:ext cx="2716690" cy="2414729"/>
              <a:chOff x="3279856" y="2509667"/>
              <a:chExt cx="2716690" cy="2414729"/>
            </a:xfrm>
          </p:grpSpPr>
          <p:sp>
            <p:nvSpPr>
              <p:cNvPr id="10" name="Фигура, имеющая форму буквы L 9"/>
              <p:cNvSpPr/>
              <p:nvPr/>
            </p:nvSpPr>
            <p:spPr>
              <a:xfrm rot="5400000">
                <a:off x="3820793" y="1968730"/>
                <a:ext cx="1629382" cy="2711256"/>
              </a:xfrm>
              <a:prstGeom prst="corner">
                <a:avLst>
                  <a:gd name="adj1" fmla="val 16120"/>
                  <a:gd name="adj2" fmla="val 16110"/>
                </a:avLst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accent5">
                  <a:hueOff val="-4966938"/>
                  <a:satOff val="19906"/>
                  <a:lumOff val="4314"/>
                  <a:alphaOff val="0"/>
                </a:schemeClr>
              </a:lnRef>
              <a:fillRef idx="3">
                <a:schemeClr val="accent5">
                  <a:hueOff val="-4966938"/>
                  <a:satOff val="19906"/>
                  <a:lumOff val="4314"/>
                  <a:alphaOff val="0"/>
                </a:schemeClr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Полилиния 10"/>
              <p:cNvSpPr/>
              <p:nvPr/>
            </p:nvSpPr>
            <p:spPr>
              <a:xfrm>
                <a:off x="3548809" y="2778811"/>
                <a:ext cx="2447737" cy="2145585"/>
              </a:xfrm>
              <a:custGeom>
                <a:avLst/>
                <a:gdLst>
                  <a:gd name="connsiteX0" fmla="*/ 0 w 2447737"/>
                  <a:gd name="connsiteY0" fmla="*/ 0 h 2145585"/>
                  <a:gd name="connsiteX1" fmla="*/ 2447737 w 2447737"/>
                  <a:gd name="connsiteY1" fmla="*/ 0 h 2145585"/>
                  <a:gd name="connsiteX2" fmla="*/ 2447737 w 2447737"/>
                  <a:gd name="connsiteY2" fmla="*/ 2145585 h 2145585"/>
                  <a:gd name="connsiteX3" fmla="*/ 0 w 2447737"/>
                  <a:gd name="connsiteY3" fmla="*/ 2145585 h 2145585"/>
                  <a:gd name="connsiteX4" fmla="*/ 0 w 2447737"/>
                  <a:gd name="connsiteY4" fmla="*/ 0 h 2145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7737" h="2145585">
                    <a:moveTo>
                      <a:pt x="0" y="0"/>
                    </a:moveTo>
                    <a:lnTo>
                      <a:pt x="2447737" y="0"/>
                    </a:lnTo>
                    <a:lnTo>
                      <a:pt x="2447737" y="2145585"/>
                    </a:lnTo>
                    <a:lnTo>
                      <a:pt x="0" y="214558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1440" tIns="91440" rIns="91440" bIns="91440" numCol="1" spcCol="1270" anchor="t" anchorCtr="0">
                <a:noAutofit/>
              </a:bodyPr>
              <a:lstStyle/>
              <a:p>
                <a:pPr lvl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b="1" kern="1200" dirty="0" smtClean="0"/>
                  <a:t>Почему?</a:t>
                </a:r>
                <a:endParaRPr lang="ru-RU" sz="2400" b="1" kern="1200" dirty="0"/>
              </a:p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800" kern="1200" dirty="0" smtClean="0">
                    <a:latin typeface="Arial" pitchFamily="34" charset="0"/>
                    <a:cs typeface="Arial" pitchFamily="34" charset="0"/>
                  </a:rPr>
                  <a:t>почему они не достигают цели?</a:t>
                </a:r>
                <a:endParaRPr lang="ru-RU" sz="1800" kern="1200" dirty="0"/>
              </a:p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ru-RU" sz="1800" kern="1200" dirty="0"/>
              </a:p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800" kern="1200" dirty="0" smtClean="0">
                    <a:latin typeface="Arial" pitchFamily="34" charset="0"/>
                    <a:cs typeface="Arial" pitchFamily="34" charset="0"/>
                  </a:rPr>
                  <a:t>почему они уходят с сайта?</a:t>
                </a:r>
              </a:p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ru-RU" sz="1800" kern="1200" dirty="0" smtClean="0">
                  <a:latin typeface="Arial" pitchFamily="34" charset="0"/>
                  <a:cs typeface="Arial" pitchFamily="34" charset="0"/>
                </a:endParaRPr>
              </a:p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800" kern="1200" dirty="0" smtClean="0">
                    <a:latin typeface="Arial" pitchFamily="34" charset="0"/>
                    <a:cs typeface="Arial" pitchFamily="34" charset="0"/>
                  </a:rPr>
                  <a:t>почему они себя так ведут?</a:t>
                </a:r>
                <a:endParaRPr lang="ru-RU" sz="1800" kern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9" name="Группа 18"/>
          <p:cNvGrpSpPr/>
          <p:nvPr/>
        </p:nvGrpSpPr>
        <p:grpSpPr>
          <a:xfrm>
            <a:off x="5534709" y="1768178"/>
            <a:ext cx="3494866" cy="2414729"/>
            <a:chOff x="5534709" y="1768178"/>
            <a:chExt cx="3494866" cy="2414729"/>
          </a:xfrm>
        </p:grpSpPr>
        <p:sp>
          <p:nvSpPr>
            <p:cNvPr id="12" name="Равнобедренный треугольник 11"/>
            <p:cNvSpPr/>
            <p:nvPr/>
          </p:nvSpPr>
          <p:spPr>
            <a:xfrm>
              <a:off x="5534709" y="1769124"/>
              <a:ext cx="461837" cy="461837"/>
            </a:xfrm>
            <a:prstGeom prst="triangle">
              <a:avLst>
                <a:gd name="adj" fmla="val 10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5">
                <a:hueOff val="-7450407"/>
                <a:satOff val="29858"/>
                <a:lumOff val="6471"/>
                <a:alphaOff val="0"/>
              </a:schemeClr>
            </a:lnRef>
            <a:fillRef idx="3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2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7" name="Группа 16"/>
            <p:cNvGrpSpPr/>
            <p:nvPr/>
          </p:nvGrpSpPr>
          <p:grpSpPr>
            <a:xfrm>
              <a:off x="6312885" y="1768178"/>
              <a:ext cx="2716690" cy="2414729"/>
              <a:chOff x="6312885" y="1768178"/>
              <a:chExt cx="2716690" cy="2414729"/>
            </a:xfrm>
          </p:grpSpPr>
          <p:sp>
            <p:nvSpPr>
              <p:cNvPr id="13" name="Фигура, имеющая форму буквы L 12"/>
              <p:cNvSpPr/>
              <p:nvPr/>
            </p:nvSpPr>
            <p:spPr>
              <a:xfrm rot="5400000">
                <a:off x="6853822" y="1227241"/>
                <a:ext cx="1629382" cy="2711256"/>
              </a:xfrm>
              <a:prstGeom prst="corner">
                <a:avLst>
                  <a:gd name="adj1" fmla="val 16120"/>
                  <a:gd name="adj2" fmla="val 16110"/>
                </a:avLst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accent5">
                  <a:hueOff val="-9933876"/>
                  <a:satOff val="39811"/>
                  <a:lumOff val="8628"/>
                  <a:alphaOff val="0"/>
                </a:schemeClr>
              </a:lnRef>
              <a:fillRef idx="3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2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Полилиния 13"/>
              <p:cNvSpPr/>
              <p:nvPr/>
            </p:nvSpPr>
            <p:spPr>
              <a:xfrm>
                <a:off x="6581838" y="2037322"/>
                <a:ext cx="2447737" cy="2145585"/>
              </a:xfrm>
              <a:custGeom>
                <a:avLst/>
                <a:gdLst>
                  <a:gd name="connsiteX0" fmla="*/ 0 w 2447737"/>
                  <a:gd name="connsiteY0" fmla="*/ 0 h 2145585"/>
                  <a:gd name="connsiteX1" fmla="*/ 2447737 w 2447737"/>
                  <a:gd name="connsiteY1" fmla="*/ 0 h 2145585"/>
                  <a:gd name="connsiteX2" fmla="*/ 2447737 w 2447737"/>
                  <a:gd name="connsiteY2" fmla="*/ 2145585 h 2145585"/>
                  <a:gd name="connsiteX3" fmla="*/ 0 w 2447737"/>
                  <a:gd name="connsiteY3" fmla="*/ 2145585 h 2145585"/>
                  <a:gd name="connsiteX4" fmla="*/ 0 w 2447737"/>
                  <a:gd name="connsiteY4" fmla="*/ 0 h 2145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7737" h="2145585">
                    <a:moveTo>
                      <a:pt x="0" y="0"/>
                    </a:moveTo>
                    <a:lnTo>
                      <a:pt x="2447737" y="0"/>
                    </a:lnTo>
                    <a:lnTo>
                      <a:pt x="2447737" y="2145585"/>
                    </a:lnTo>
                    <a:lnTo>
                      <a:pt x="0" y="214558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1440" tIns="91440" rIns="91440" bIns="91440" numCol="1" spcCol="1270" anchor="t" anchorCtr="0">
                <a:noAutofit/>
              </a:bodyPr>
              <a:lstStyle/>
              <a:p>
                <a:pPr lvl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b="1" kern="1200" dirty="0" smtClean="0"/>
                  <a:t>Зачем?</a:t>
                </a:r>
                <a:endParaRPr lang="ru-RU" sz="2400" b="1" kern="1200" dirty="0"/>
              </a:p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800" kern="1200" dirty="0" smtClean="0">
                    <a:latin typeface="Arial" pitchFamily="34" charset="0"/>
                    <a:cs typeface="Arial" pitchFamily="34" charset="0"/>
                  </a:rPr>
                  <a:t>чтобы привлекать правильную аудиторию</a:t>
                </a:r>
                <a:endParaRPr lang="ru-RU" sz="1800" kern="1200" dirty="0"/>
              </a:p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ru-RU" sz="1800" kern="1200" dirty="0"/>
              </a:p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800" kern="1200" dirty="0" smtClean="0">
                    <a:latin typeface="Arial" pitchFamily="34" charset="0"/>
                    <a:cs typeface="Arial" pitchFamily="34" charset="0"/>
                  </a:rPr>
                  <a:t>увеличить число покупок через их сайт и их стоимость,</a:t>
                </a:r>
                <a:endParaRPr lang="ru-RU" sz="1800" kern="1200" dirty="0">
                  <a:latin typeface="Arial" pitchFamily="34" charset="0"/>
                  <a:cs typeface="Arial" pitchFamily="34" charset="0"/>
                </a:endParaRPr>
              </a:p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ru-RU" sz="1800" kern="1200" dirty="0">
                  <a:latin typeface="Arial" pitchFamily="34" charset="0"/>
                  <a:cs typeface="Arial" pitchFamily="34" charset="0"/>
                </a:endParaRPr>
              </a:p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800" kern="1200" dirty="0" smtClean="0">
                    <a:latin typeface="Arial" pitchFamily="34" charset="0"/>
                    <a:cs typeface="Arial" pitchFamily="34" charset="0"/>
                  </a:rPr>
                  <a:t>чтобы получить больше клиентов!</a:t>
                </a:r>
              </a:p>
            </p:txBody>
          </p:sp>
        </p:grpSp>
      </p:grpSp>
      <p:pic>
        <p:nvPicPr>
          <p:cNvPr id="5" name="Picture 5" descr="yaa cop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7063" y="6561138"/>
            <a:ext cx="6667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Группа 19"/>
          <p:cNvGrpSpPr/>
          <p:nvPr/>
        </p:nvGrpSpPr>
        <p:grpSpPr>
          <a:xfrm>
            <a:off x="4188229" y="5796654"/>
            <a:ext cx="3978615" cy="845017"/>
            <a:chOff x="4810919" y="5273123"/>
            <a:chExt cx="3978615" cy="845017"/>
          </a:xfrm>
        </p:grpSpPr>
        <p:pic>
          <p:nvPicPr>
            <p:cNvPr id="21" name="Picture 2" descr="C:\Users\annban\Documents\ann\МЕРОПРИЯТИЯ\Сказка про Метрику\2012-05-11_1146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919" y="5273123"/>
              <a:ext cx="1000224" cy="845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5631429" y="5403245"/>
              <a:ext cx="31581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err="1" smtClean="0">
                  <a:solidFill>
                    <a:srgbClr val="FF0000"/>
                  </a:solidFill>
                </a:rPr>
                <a:t>Я</a:t>
              </a:r>
              <a:r>
                <a:rPr lang="ru-RU" sz="3200" dirty="0" err="1" smtClean="0"/>
                <a:t>ндекс.Метрика</a:t>
              </a:r>
              <a:endParaRPr lang="ru-RU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7922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2"/>
          <p:cNvSpPr>
            <a:spLocks noGrp="1"/>
          </p:cNvSpPr>
          <p:nvPr>
            <p:ph idx="1"/>
          </p:nvPr>
        </p:nvSpPr>
        <p:spPr bwMode="auto">
          <a:xfrm>
            <a:off x="827088" y="2205038"/>
            <a:ext cx="6683375" cy="6477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None/>
            </a:pPr>
            <a:r>
              <a:rPr lang="ru-RU" sz="2800" u="sng" dirty="0" smtClean="0">
                <a:latin typeface="Calibri" pitchFamily="34" charset="0"/>
                <a:cs typeface="Calibri" pitchFamily="34" charset="0"/>
              </a:rPr>
              <a:t>Бесплатный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инструмент для аналитики</a:t>
            </a:r>
          </a:p>
        </p:txBody>
      </p:sp>
      <p:sp>
        <p:nvSpPr>
          <p:cNvPr id="27651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620713"/>
            <a:ext cx="7489825" cy="796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ru-RU" sz="3600" dirty="0" err="1" smtClean="0">
                <a:latin typeface="Calibri" pitchFamily="34" charset="0"/>
                <a:cs typeface="Calibri" pitchFamily="34" charset="0"/>
              </a:rPr>
              <a:t>Яндекс.Метрика</a:t>
            </a:r>
            <a:r>
              <a:rPr lang="ru-RU" sz="3600" dirty="0" smtClean="0">
                <a:latin typeface="Calibri" pitchFamily="34" charset="0"/>
                <a:cs typeface="Calibri" pitchFamily="34" charset="0"/>
              </a:rPr>
              <a:t>: </a:t>
            </a:r>
          </a:p>
        </p:txBody>
      </p:sp>
      <p:sp>
        <p:nvSpPr>
          <p:cNvPr id="27652" name="Номер слайда 2"/>
          <p:cNvSpPr txBox="1">
            <a:spLocks/>
          </p:cNvSpPr>
          <p:nvPr/>
        </p:nvSpPr>
        <p:spPr bwMode="auto">
          <a:xfrm>
            <a:off x="6443663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/>
              <a:t>                          </a:t>
            </a:r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827088" y="2924175"/>
            <a:ext cx="5761037" cy="6492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800" kern="0" dirty="0">
                <a:latin typeface="Calibri" pitchFamily="34" charset="0"/>
                <a:cs typeface="Calibri" pitchFamily="34" charset="0"/>
              </a:rPr>
              <a:t>Отслеживание </a:t>
            </a:r>
            <a:r>
              <a:rPr lang="ru-RU" sz="2800" u="sng" kern="0" dirty="0">
                <a:latin typeface="Calibri" pitchFamily="34" charset="0"/>
                <a:cs typeface="Calibri" pitchFamily="34" charset="0"/>
              </a:rPr>
              <a:t>конверсии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800" kern="0" dirty="0">
                <a:latin typeface="Calibri" pitchFamily="34" charset="0"/>
                <a:cs typeface="Calibri" pitchFamily="34" charset="0"/>
              </a:rPr>
              <a:t>(</a:t>
            </a:r>
            <a:r>
              <a:rPr lang="ru-RU" sz="2800" kern="0" dirty="0" smtClean="0">
                <a:latin typeface="Calibri" pitchFamily="34" charset="0"/>
                <a:cs typeface="Calibri" pitchFamily="34" charset="0"/>
              </a:rPr>
              <a:t>покупатель</a:t>
            </a:r>
            <a:r>
              <a:rPr lang="en-US" sz="2800" kern="0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ru-RU" sz="2800" kern="0" dirty="0" smtClean="0">
                <a:latin typeface="Calibri" pitchFamily="34" charset="0"/>
                <a:cs typeface="Calibri" pitchFamily="34" charset="0"/>
              </a:rPr>
              <a:t>посетитель </a:t>
            </a:r>
            <a:r>
              <a:rPr lang="ru-RU" sz="2800" kern="0" dirty="0">
                <a:latin typeface="Calibri" pitchFamily="34" charset="0"/>
                <a:cs typeface="Calibri" pitchFamily="34" charset="0"/>
              </a:rPr>
              <a:t>*100%)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827088" y="4221163"/>
            <a:ext cx="7345362" cy="720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800" kern="0" dirty="0">
                <a:latin typeface="Calibri" pitchFamily="34" charset="0"/>
                <a:cs typeface="Calibri" pitchFamily="34" charset="0"/>
              </a:rPr>
              <a:t>Отслеживание </a:t>
            </a:r>
            <a:r>
              <a:rPr lang="ru-RU" sz="2800" u="sng" kern="0" dirty="0">
                <a:latin typeface="Calibri" pitchFamily="34" charset="0"/>
                <a:cs typeface="Calibri" pitchFamily="34" charset="0"/>
              </a:rPr>
              <a:t>поведения</a:t>
            </a:r>
            <a:r>
              <a:rPr lang="ru-RU" sz="2800" kern="0" dirty="0">
                <a:latin typeface="Calibri" pitchFamily="34" charset="0"/>
                <a:cs typeface="Calibri" pitchFamily="34" charset="0"/>
              </a:rPr>
              <a:t> посетителя на сайте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827088" y="4941888"/>
            <a:ext cx="7921625" cy="719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800" kern="0" dirty="0">
                <a:latin typeface="Calibri" pitchFamily="34" charset="0"/>
                <a:cs typeface="Calibri" pitchFamily="34" charset="0"/>
              </a:rPr>
              <a:t>Понимание: какой канал </a:t>
            </a:r>
            <a:r>
              <a:rPr lang="ru-RU" sz="2800" u="sng" kern="0" dirty="0">
                <a:latin typeface="Calibri" pitchFamily="34" charset="0"/>
                <a:cs typeface="Calibri" pitchFamily="34" charset="0"/>
              </a:rPr>
              <a:t>приносит больше</a:t>
            </a:r>
            <a:r>
              <a:rPr lang="ru-RU" sz="2800" kern="0" dirty="0">
                <a:latin typeface="Calibri" pitchFamily="34" charset="0"/>
                <a:cs typeface="Calibri" pitchFamily="34" charset="0"/>
              </a:rPr>
              <a:t> денег</a:t>
            </a:r>
          </a:p>
        </p:txBody>
      </p:sp>
      <p:pic>
        <p:nvPicPr>
          <p:cNvPr id="14" name="Picture 5" descr="yaa cop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561138"/>
            <a:ext cx="666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64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2"/>
          </p:nvPr>
        </p:nvSpPr>
        <p:spPr>
          <a:xfrm>
            <a:off x="811213" y="1433512"/>
            <a:ext cx="7764421" cy="4107751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Все герои </a:t>
            </a:r>
            <a:r>
              <a:rPr lang="ru-RU" sz="2800" dirty="0" smtClean="0"/>
              <a:t>вымышлены… </a:t>
            </a:r>
          </a:p>
          <a:p>
            <a:endParaRPr lang="ru-RU" sz="2800" dirty="0"/>
          </a:p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Все </a:t>
            </a:r>
            <a:r>
              <a:rPr lang="ru-RU" sz="2800" dirty="0"/>
              <a:t>совпадения </a:t>
            </a:r>
            <a:r>
              <a:rPr lang="ru-RU" sz="2800" dirty="0" smtClean="0"/>
              <a:t>случайны…</a:t>
            </a:r>
          </a:p>
          <a:p>
            <a:endParaRPr lang="ru-RU" sz="2800" dirty="0"/>
          </a:p>
          <a:p>
            <a:r>
              <a:rPr lang="ru-RU" sz="2800" dirty="0" smtClean="0"/>
              <a:t>	  Ни </a:t>
            </a:r>
            <a:r>
              <a:rPr lang="ru-RU" sz="2800" dirty="0"/>
              <a:t>один рекламный инструмент не </a:t>
            </a:r>
            <a:r>
              <a:rPr lang="ru-RU" sz="2800" dirty="0" smtClean="0"/>
              <a:t>пострадал 	 во </a:t>
            </a:r>
            <a:r>
              <a:rPr lang="ru-RU" sz="2800" dirty="0"/>
              <a:t>время подготовки </a:t>
            </a:r>
            <a:r>
              <a:rPr lang="ru-RU" sz="2800" dirty="0" smtClean="0"/>
              <a:t>этого доклад</a:t>
            </a:r>
            <a:r>
              <a:rPr lang="ru-RU" sz="2800" dirty="0"/>
              <a:t>а</a:t>
            </a:r>
            <a:r>
              <a:rPr lang="ru-RU" sz="2800" dirty="0" smtClean="0"/>
              <a:t>…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6556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войная волна 7"/>
          <p:cNvSpPr/>
          <p:nvPr/>
        </p:nvSpPr>
        <p:spPr bwMode="auto">
          <a:xfrm rot="2966109">
            <a:off x="4336256" y="3396457"/>
            <a:ext cx="3673475" cy="792162"/>
          </a:xfrm>
          <a:prstGeom prst="doubleWave">
            <a:avLst/>
          </a:prstGeom>
          <a:solidFill>
            <a:schemeClr val="bg1">
              <a:lumMod val="6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Партнёр </a:t>
            </a:r>
            <a:r>
              <a:rPr lang="ru-RU" sz="2000" dirty="0" err="1">
                <a:solidFill>
                  <a:schemeClr val="tx1"/>
                </a:solidFill>
                <a:latin typeface="Arial" charset="0"/>
              </a:rPr>
              <a:t>Яндекса</a:t>
            </a:r>
            <a:endParaRPr lang="ru-RU" sz="2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fld id="{284AC4D5-A0F9-4AF0-AF75-55F7A87107E6}" type="slidenum">
              <a:rPr lang="ru-RU" smtClean="0"/>
              <a:pPr algn="l">
                <a:defRPr/>
              </a:pPr>
              <a:t>28</a:t>
            </a:fld>
            <a:endParaRPr lang="ru-RU" dirty="0"/>
          </a:p>
        </p:txBody>
      </p:sp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1052513"/>
            <a:ext cx="2708275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285750" y="214313"/>
            <a:ext cx="76708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0" tIns="0" rIns="0" bIns="72000" anchor="b"/>
          <a:lstStyle/>
          <a:p>
            <a:pPr algn="ctr">
              <a:defRPr/>
            </a:pPr>
            <a:r>
              <a:rPr lang="ru-RU" sz="3200" kern="0" dirty="0">
                <a:latin typeface="+mj-lt"/>
                <a:ea typeface="+mj-ea"/>
                <a:cs typeface="+mj-cs"/>
              </a:rPr>
              <a:t>Выберите свою дорогу</a:t>
            </a:r>
          </a:p>
        </p:txBody>
      </p:sp>
      <p:sp>
        <p:nvSpPr>
          <p:cNvPr id="6" name="Двойная волна 5"/>
          <p:cNvSpPr/>
          <p:nvPr/>
        </p:nvSpPr>
        <p:spPr bwMode="auto">
          <a:xfrm rot="18617202">
            <a:off x="958850" y="3392488"/>
            <a:ext cx="3671888" cy="792162"/>
          </a:xfrm>
          <a:prstGeom prst="doubleWave">
            <a:avLst/>
          </a:prstGeom>
          <a:solidFill>
            <a:schemeClr val="bg1">
              <a:lumMod val="6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Самостоятельно</a:t>
            </a:r>
            <a:endParaRPr lang="ru-RU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Двойная волна 6"/>
          <p:cNvSpPr/>
          <p:nvPr/>
        </p:nvSpPr>
        <p:spPr bwMode="auto">
          <a:xfrm rot="16200000">
            <a:off x="2987675" y="3429001"/>
            <a:ext cx="3024187" cy="1008062"/>
          </a:xfrm>
          <a:prstGeom prst="doubleWave">
            <a:avLst/>
          </a:prstGeom>
          <a:solidFill>
            <a:schemeClr val="bg1">
              <a:lumMod val="6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Персональный </a:t>
            </a:r>
            <a:br>
              <a:rPr lang="ru-RU" sz="2000" dirty="0">
                <a:solidFill>
                  <a:schemeClr val="tx1"/>
                </a:solidFill>
                <a:latin typeface="Arial" charset="0"/>
              </a:rPr>
            </a:br>
            <a:r>
              <a:rPr lang="ru-RU" sz="2000" dirty="0">
                <a:solidFill>
                  <a:schemeClr val="tx1"/>
                </a:solidFill>
                <a:latin typeface="Arial" charset="0"/>
              </a:rPr>
              <a:t>менеджер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3708400" y="2133600"/>
            <a:ext cx="1584325" cy="57467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 algn="ctr">
              <a:defRPr/>
            </a:pPr>
            <a:endParaRPr lang="ru-RU">
              <a:latin typeface="Arial" charset="0"/>
              <a:cs typeface="+mn-cs"/>
            </a:endParaRPr>
          </a:p>
        </p:txBody>
      </p:sp>
      <p:pic>
        <p:nvPicPr>
          <p:cNvPr id="17" name="Picture 3" descr="C:\Users\annban\Documents\ann\МЕРОПРИЯТИЯ\Dextra\казак идет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773" y="4401550"/>
            <a:ext cx="1530235" cy="219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nnban\Documents\ann\МЕРОПРИЯТИЯ\Dextra\казак идет1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874" y="3501008"/>
            <a:ext cx="1449550" cy="208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nnban\Documents\ann\МЕРОПРИЯТИЯ\Dextra\казак идет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84" y="3284984"/>
            <a:ext cx="1530235" cy="219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15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7"/>
          <p:cNvSpPr txBox="1">
            <a:spLocks noChangeArrowheads="1"/>
          </p:cNvSpPr>
          <p:nvPr/>
        </p:nvSpPr>
        <p:spPr bwMode="auto">
          <a:xfrm>
            <a:off x="822325" y="1506264"/>
            <a:ext cx="7488238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ts val="2000"/>
              </a:spcAft>
            </a:pPr>
            <a:r>
              <a:rPr lang="ru-RU" sz="2400" dirty="0" smtClean="0">
                <a:latin typeface="Textbook New" charset="0"/>
              </a:rPr>
              <a:t>Анна Банникова</a:t>
            </a:r>
            <a:r>
              <a:rPr lang="en-US" sz="2400" dirty="0">
                <a:latin typeface="Textbook New" charset="0"/>
              </a:rPr>
              <a:t/>
            </a:r>
            <a:br>
              <a:rPr lang="en-US" sz="2400" dirty="0">
                <a:latin typeface="Textbook New" charset="0"/>
              </a:rPr>
            </a:br>
            <a:r>
              <a:rPr lang="ru-RU" sz="2400" dirty="0" smtClean="0">
                <a:latin typeface="Textbook New" charset="0"/>
              </a:rPr>
              <a:t>менеджер по работе с агентствами </a:t>
            </a:r>
          </a:p>
          <a:p>
            <a:pPr algn="ctr" eaLnBrk="1" hangingPunct="1">
              <a:spcAft>
                <a:spcPts val="2000"/>
              </a:spcAft>
            </a:pPr>
            <a:r>
              <a:rPr lang="en-US" sz="2400" dirty="0" smtClean="0">
                <a:latin typeface="Textbook New" charset="0"/>
              </a:rPr>
              <a:t>a.bannikova@yandex-team.ru</a:t>
            </a:r>
            <a:r>
              <a:rPr lang="en-US" sz="2400" dirty="0">
                <a:latin typeface="Textbook New" charset="0"/>
              </a:rPr>
              <a:t/>
            </a:r>
            <a:br>
              <a:rPr lang="en-US" sz="2400" dirty="0">
                <a:latin typeface="Textbook New" charset="0"/>
              </a:rPr>
            </a:br>
            <a:r>
              <a:rPr lang="en-US" sz="2400" dirty="0" smtClean="0">
                <a:latin typeface="Textbook New" charset="0"/>
              </a:rPr>
              <a:t>+7 (343) 385-01-00</a:t>
            </a:r>
            <a:r>
              <a:rPr lang="ru-RU" sz="2400" dirty="0" smtClean="0">
                <a:latin typeface="Textbook New" charset="0"/>
              </a:rPr>
              <a:t> доб. 8772</a:t>
            </a:r>
            <a:endParaRPr lang="en-US" sz="2400" dirty="0" smtClean="0">
              <a:latin typeface="Textbook New" charset="0"/>
            </a:endParaRPr>
          </a:p>
          <a:p>
            <a:pPr algn="ctr" eaLnBrk="1" hangingPunct="1">
              <a:lnSpc>
                <a:spcPct val="112000"/>
              </a:lnSpc>
              <a:spcAft>
                <a:spcPts val="2000"/>
              </a:spcAft>
            </a:pPr>
            <a:r>
              <a:rPr lang="ru-RU" sz="2000" dirty="0" smtClean="0">
                <a:latin typeface="Textbook New" charset="0"/>
              </a:rPr>
              <a:t>ул. Хохрякова, 10</a:t>
            </a:r>
            <a:r>
              <a:rPr lang="en-US" sz="2000" dirty="0">
                <a:latin typeface="Textbook New" charset="0"/>
              </a:rPr>
              <a:t/>
            </a:r>
            <a:br>
              <a:rPr lang="en-US" sz="2000" dirty="0">
                <a:latin typeface="Textbook New" charset="0"/>
              </a:rPr>
            </a:br>
            <a:r>
              <a:rPr lang="ru-RU" sz="2000" dirty="0" smtClean="0">
                <a:latin typeface="Textbook New" charset="0"/>
              </a:rPr>
              <a:t>Екатеринбург, </a:t>
            </a:r>
            <a:r>
              <a:rPr lang="en-US" sz="2000" dirty="0" err="1" smtClean="0">
                <a:latin typeface="Textbook New" charset="0"/>
              </a:rPr>
              <a:t>Россия</a:t>
            </a:r>
            <a:r>
              <a:rPr lang="en-US" sz="1400" dirty="0">
                <a:latin typeface="Textbook New" charset="0"/>
              </a:rPr>
              <a:t/>
            </a:r>
            <a:br>
              <a:rPr lang="en-US" sz="1400" dirty="0">
                <a:latin typeface="Textbook New" charset="0"/>
              </a:rPr>
            </a:br>
            <a:endParaRPr lang="en-US" sz="2200" dirty="0">
              <a:latin typeface="Textbook New" charset="0"/>
            </a:endParaRPr>
          </a:p>
        </p:txBody>
      </p:sp>
      <p:pic>
        <p:nvPicPr>
          <p:cNvPr id="23555" name="Picture 4" descr="yandex_logo.a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5089525"/>
            <a:ext cx="12255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26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75656" y="1952057"/>
            <a:ext cx="6391793" cy="11169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http://wordstat.yandex.ru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5141816" cy="4542769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alibri" pitchFamily="34" charset="0"/>
                <a:cs typeface="Calibri" pitchFamily="34" charset="0"/>
              </a:rPr>
              <a:t>Что люди ищут в Яндексе?</a:t>
            </a:r>
            <a:endParaRPr lang="ru-RU" sz="3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5" descr="yaa cop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561138"/>
            <a:ext cx="666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" b="-1403"/>
          <a:stretch/>
        </p:blipFill>
        <p:spPr>
          <a:xfrm>
            <a:off x="1654648" y="1233243"/>
            <a:ext cx="5129336" cy="4567730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" b="-678"/>
          <a:stretch/>
        </p:blipFill>
        <p:spPr>
          <a:xfrm>
            <a:off x="2915816" y="1449267"/>
            <a:ext cx="4789311" cy="4789311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1026" name="Picture 2" descr="C:\Users\annban\Documents\ann\МЕРОПРИЯТИЯ\Dextra\ремонт_авто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b="-1198"/>
          <a:stretch/>
        </p:blipFill>
        <p:spPr bwMode="auto">
          <a:xfrm>
            <a:off x="3963823" y="1700808"/>
            <a:ext cx="5072673" cy="468052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38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aa cop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561138"/>
            <a:ext cx="666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goncharova\Desktop\Казаки\Казачок\идея!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500" r="77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06" y="230505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4032448" y="116632"/>
            <a:ext cx="4788024" cy="2952328"/>
          </a:xfrm>
          <a:prstGeom prst="cloudCallout">
            <a:avLst>
              <a:gd name="adj1" fmla="val -70599"/>
              <a:gd name="adj2" fmla="val 55632"/>
            </a:avLst>
          </a:prstGeom>
          <a:gradFill>
            <a:gsLst>
              <a:gs pos="0">
                <a:schemeClr val="bg1"/>
              </a:gs>
              <a:gs pos="64999">
                <a:schemeClr val="bg1"/>
              </a:gs>
              <a:gs pos="100000">
                <a:schemeClr val="bg1"/>
              </a:gs>
            </a:gsLst>
            <a:lin ang="16200000" scaled="0"/>
          </a:gradFill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Буду продавать через интернет!</a:t>
            </a:r>
            <a:endParaRPr lang="ru-RU" sz="32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/>
              <a:t>Идея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260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annban\Documents\ann\МЕРОПРИЯТИЯ\Dextra\2012-06-04_17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42" y="188640"/>
            <a:ext cx="8037513" cy="639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yaa cop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561138"/>
            <a:ext cx="666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1616" y="188640"/>
            <a:ext cx="8844880" cy="18722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99120" y="1916832"/>
            <a:ext cx="8844880" cy="17281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3645024"/>
            <a:ext cx="8844880" cy="14401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4941168"/>
            <a:ext cx="8844880" cy="15841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07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18" y="1525165"/>
            <a:ext cx="4532734" cy="452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Calibri" pitchFamily="34" charset="0"/>
                <a:cs typeface="Calibri" pitchFamily="34" charset="0"/>
              </a:rPr>
              <a:t>А клиенты не звонят…</a:t>
            </a:r>
            <a:endParaRPr lang="ru-RU" sz="3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 descr="yaa cop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561138"/>
            <a:ext cx="666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goncharova\Desktop\Казаки\Казачок\s_a31488cdc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22" b="99819" l="1282" r="977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22152" y="2469968"/>
            <a:ext cx="2477730" cy="43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носка-облако 7"/>
          <p:cNvSpPr/>
          <p:nvPr/>
        </p:nvSpPr>
        <p:spPr>
          <a:xfrm>
            <a:off x="5961017" y="980728"/>
            <a:ext cx="3161973" cy="1703506"/>
          </a:xfrm>
          <a:prstGeom prst="cloudCallout">
            <a:avLst>
              <a:gd name="adj1" fmla="val -35944"/>
              <a:gd name="adj2" fmla="val 83366"/>
            </a:avLst>
          </a:prstGeom>
          <a:gradFill>
            <a:gsLst>
              <a:gs pos="0">
                <a:schemeClr val="bg1"/>
              </a:gs>
              <a:gs pos="64999">
                <a:schemeClr val="bg1"/>
              </a:gs>
              <a:gs pos="100000">
                <a:schemeClr val="bg1"/>
              </a:gs>
            </a:gsLst>
            <a:lin ang="16200000" scaled="0"/>
          </a:gradFill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Почему?</a:t>
            </a:r>
            <a:endParaRPr lang="ru-RU" sz="32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5940152" y="980728"/>
            <a:ext cx="3161973" cy="1703506"/>
          </a:xfrm>
          <a:prstGeom prst="cloudCallout">
            <a:avLst>
              <a:gd name="adj1" fmla="val -35944"/>
              <a:gd name="adj2" fmla="val 83366"/>
            </a:avLst>
          </a:prstGeom>
          <a:gradFill>
            <a:gsLst>
              <a:gs pos="0">
                <a:schemeClr val="bg1"/>
              </a:gs>
              <a:gs pos="64999">
                <a:schemeClr val="bg1"/>
              </a:gs>
              <a:gs pos="100000">
                <a:schemeClr val="bg1"/>
              </a:gs>
            </a:gsLst>
            <a:lin ang="16200000" scaled="0"/>
          </a:gradFill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Как привлечь клиентов?</a:t>
            </a:r>
            <a:endParaRPr lang="ru-RU" sz="28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sprevanzari.ro/wp-content/uploads/2012/01/2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2" y="2961083"/>
            <a:ext cx="77914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332656"/>
            <a:ext cx="8229600" cy="868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600" dirty="0" smtClean="0">
                <a:latin typeface="Calibri" pitchFamily="34" charset="0"/>
                <a:cs typeface="Calibri" pitchFamily="34" charset="0"/>
              </a:rPr>
              <a:t>Помогите вас найти </a:t>
            </a:r>
            <a:r>
              <a:rPr lang="ru-RU" sz="3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</a:t>
            </a:r>
            <a:endParaRPr lang="ru-RU" sz="36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5" descr="yaa cop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561138"/>
            <a:ext cx="666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2790647" y="1484784"/>
            <a:ext cx="3161973" cy="1703506"/>
          </a:xfrm>
          <a:prstGeom prst="cloudCallout">
            <a:avLst>
              <a:gd name="adj1" fmla="val 69372"/>
              <a:gd name="adj2" fmla="val 57729"/>
            </a:avLst>
          </a:prstGeom>
          <a:gradFill>
            <a:gsLst>
              <a:gs pos="0">
                <a:schemeClr val="bg1"/>
              </a:gs>
              <a:gs pos="64999">
                <a:schemeClr val="bg1"/>
              </a:gs>
              <a:gs pos="100000">
                <a:schemeClr val="bg1"/>
              </a:gs>
            </a:gsLst>
            <a:lin ang="16200000" scaled="0"/>
          </a:gradFill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Где купить дешевле?</a:t>
            </a:r>
            <a:endParaRPr lang="ru-RU" sz="28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467544" y="3218479"/>
            <a:ext cx="3738037" cy="1704753"/>
          </a:xfrm>
          <a:prstGeom prst="cloudCallout">
            <a:avLst>
              <a:gd name="adj1" fmla="val 99585"/>
              <a:gd name="adj2" fmla="val -21586"/>
            </a:avLst>
          </a:prstGeom>
          <a:gradFill>
            <a:gsLst>
              <a:gs pos="0">
                <a:schemeClr val="bg1"/>
              </a:gs>
              <a:gs pos="64999">
                <a:schemeClr val="bg1"/>
              </a:gs>
              <a:gs pos="100000">
                <a:schemeClr val="bg1"/>
              </a:gs>
            </a:gsLst>
            <a:lin ang="16200000" scaled="0"/>
          </a:gradFill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Хочу качественно!</a:t>
            </a:r>
            <a:endParaRPr lang="ru-RU" sz="28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5940152" y="789390"/>
            <a:ext cx="3161973" cy="1703506"/>
          </a:xfrm>
          <a:prstGeom prst="cloudCallout">
            <a:avLst>
              <a:gd name="adj1" fmla="val -7889"/>
              <a:gd name="adj2" fmla="val 81763"/>
            </a:avLst>
          </a:prstGeom>
          <a:gradFill>
            <a:gsLst>
              <a:gs pos="0">
                <a:schemeClr val="bg1"/>
              </a:gs>
              <a:gs pos="64999">
                <a:schemeClr val="bg1"/>
              </a:gs>
              <a:gs pos="100000">
                <a:schemeClr val="bg1"/>
              </a:gs>
            </a:gsLst>
            <a:lin ang="16200000" scaled="0"/>
          </a:gradFill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Акции и скидки!</a:t>
            </a:r>
            <a:endParaRPr lang="ru-RU" sz="28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467544" y="5016521"/>
            <a:ext cx="3738037" cy="1704753"/>
          </a:xfrm>
          <a:prstGeom prst="cloudCallout">
            <a:avLst>
              <a:gd name="adj1" fmla="val 73663"/>
              <a:gd name="adj2" fmla="val -69620"/>
            </a:avLst>
          </a:prstGeom>
          <a:gradFill>
            <a:gsLst>
              <a:gs pos="0">
                <a:schemeClr val="bg1"/>
              </a:gs>
              <a:gs pos="64999">
                <a:schemeClr val="bg1"/>
              </a:gs>
              <a:gs pos="100000">
                <a:schemeClr val="bg1"/>
              </a:gs>
            </a:gsLst>
            <a:lin ang="16200000" scaled="0"/>
          </a:gradFill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Хочу быстро!</a:t>
            </a:r>
            <a:endParaRPr lang="ru-RU" sz="28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80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760867"/>
          </a:xfrm>
          <a:prstGeom prst="rect">
            <a:avLst/>
          </a:prstGeom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 bwMode="auto">
          <a:xfrm>
            <a:off x="323850" y="274638"/>
            <a:ext cx="705643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600" dirty="0" smtClean="0">
                <a:latin typeface="Calibri" pitchFamily="34" charset="0"/>
                <a:cs typeface="Calibri" pitchFamily="34" charset="0"/>
              </a:rPr>
              <a:t>Нужен ремонт?</a:t>
            </a:r>
            <a:endParaRPr lang="ru-RU" sz="3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628800"/>
            <a:ext cx="4608512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5" descr="yaa cop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561138"/>
            <a:ext cx="666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07976" y="1124744"/>
            <a:ext cx="21518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17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nban\Documents\ann\МЕРОПРИЯТИЯ\Dextra\нексия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4"/>
          <a:stretch/>
        </p:blipFill>
        <p:spPr bwMode="auto">
          <a:xfrm>
            <a:off x="179512" y="873384"/>
            <a:ext cx="8674557" cy="60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 bwMode="auto">
          <a:xfrm>
            <a:off x="323850" y="274638"/>
            <a:ext cx="705643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600" dirty="0" smtClean="0">
                <a:latin typeface="Calibri" pitchFamily="34" charset="0"/>
                <a:cs typeface="Calibri" pitchFamily="34" charset="0"/>
              </a:rPr>
              <a:t>Нужны запчасти?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2276872"/>
            <a:ext cx="446449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5" descr="yaa cop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561138"/>
            <a:ext cx="666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51992" y="1052736"/>
            <a:ext cx="21518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81490" y="4365104"/>
            <a:ext cx="1802878" cy="2520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39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437</Words>
  <Application>Microsoft Office PowerPoint</Application>
  <PresentationFormat>Экран (4:3)</PresentationFormat>
  <Paragraphs>114</Paragraphs>
  <Slides>29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ИП Иванов Степан Талгатович</vt:lpstr>
      <vt:lpstr>Что люди ищут в Яндексе?</vt:lpstr>
      <vt:lpstr>Идея!</vt:lpstr>
      <vt:lpstr>Презентация PowerPoint</vt:lpstr>
      <vt:lpstr>А клиенты не звонят…</vt:lpstr>
      <vt:lpstr>Помогите вас найти </vt:lpstr>
      <vt:lpstr>Нужен ремонт?</vt:lpstr>
      <vt:lpstr>Нужны запчасти?</vt:lpstr>
      <vt:lpstr>Нужно масло?</vt:lpstr>
      <vt:lpstr>Сначала сравнить, потом купить</vt:lpstr>
      <vt:lpstr>Презентация PowerPoint</vt:lpstr>
      <vt:lpstr>Презентация PowerPoint</vt:lpstr>
      <vt:lpstr>Контекстная реклама это:</vt:lpstr>
      <vt:lpstr>Яндекс.Директ                    Яндекс.Маркет</vt:lpstr>
      <vt:lpstr>Конкурентов в городе много…  </vt:lpstr>
      <vt:lpstr>А если спроса еще нет?</vt:lpstr>
      <vt:lpstr>Нужна узнаваемость?</vt:lpstr>
      <vt:lpstr>Нужна узнаваемость?</vt:lpstr>
      <vt:lpstr>Нужна узнаваемость?</vt:lpstr>
      <vt:lpstr>МКБ  (нишевый)          Охватный</vt:lpstr>
      <vt:lpstr>Презентация PowerPoint</vt:lpstr>
      <vt:lpstr>Презентация PowerPoint</vt:lpstr>
      <vt:lpstr>Что, зачем и почему?</vt:lpstr>
      <vt:lpstr>Анализируем наш сайт</vt:lpstr>
      <vt:lpstr>Яндекс.Метрика: </vt:lpstr>
      <vt:lpstr>Презентация PowerPoint</vt:lpstr>
      <vt:lpstr>Презентация PowerPoint</vt:lpstr>
      <vt:lpstr>Презентация PowerPoint</vt:lpstr>
    </vt:vector>
  </TitlesOfParts>
  <Company>Sweet 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 Bannikova</dc:creator>
  <cp:lastModifiedBy>Anna Bannikova</cp:lastModifiedBy>
  <cp:revision>161</cp:revision>
  <dcterms:created xsi:type="dcterms:W3CDTF">2012-04-21T14:02:02Z</dcterms:created>
  <dcterms:modified xsi:type="dcterms:W3CDTF">2012-06-06T19:59:45Z</dcterms:modified>
</cp:coreProperties>
</file>