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1" r:id="rId1"/>
    <p:sldMasterId id="2147483713" r:id="rId2"/>
    <p:sldMasterId id="2147483729" r:id="rId3"/>
    <p:sldMasterId id="2147483768" r:id="rId4"/>
    <p:sldMasterId id="2147483743" r:id="rId5"/>
    <p:sldMasterId id="2147483756" r:id="rId6"/>
  </p:sldMasterIdLst>
  <p:notesMasterIdLst>
    <p:notesMasterId r:id="rId4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91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7" r:id="rId25"/>
    <p:sldId id="276" r:id="rId26"/>
    <p:sldId id="275" r:id="rId27"/>
    <p:sldId id="294" r:id="rId28"/>
    <p:sldId id="295" r:id="rId29"/>
    <p:sldId id="293" r:id="rId30"/>
    <p:sldId id="282" r:id="rId31"/>
    <p:sldId id="279" r:id="rId32"/>
    <p:sldId id="278" r:id="rId33"/>
    <p:sldId id="280" r:id="rId34"/>
    <p:sldId id="281" r:id="rId35"/>
    <p:sldId id="283" r:id="rId36"/>
    <p:sldId id="284" r:id="rId37"/>
    <p:sldId id="286" r:id="rId38"/>
    <p:sldId id="287" r:id="rId39"/>
    <p:sldId id="288" r:id="rId40"/>
    <p:sldId id="285" r:id="rId41"/>
    <p:sldId id="289" r:id="rId4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8" autoAdjust="0"/>
    <p:restoredTop sz="97143" autoAdjust="0"/>
  </p:normalViewPr>
  <p:slideViewPr>
    <p:cSldViewPr>
      <p:cViewPr>
        <p:scale>
          <a:sx n="95" d="100"/>
          <a:sy n="95" d="100"/>
        </p:scale>
        <p:origin x="-72" y="79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eksus:Library:Mail%20Downloads:MBI-689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2322959485983103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Клики покупателей в Яндекс.Маркете (Челябинск)</a:t>
            </a:r>
          </a:p>
        </c:rich>
      </c:tx>
      <c:layout>
        <c:manualLayout>
          <c:xMode val="edge"/>
          <c:yMode val="edge"/>
          <c:x val="0.25102045971408787"/>
          <c:y val="1.318359400343707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Клики Челябинских пользователй</c:v>
                </c:pt>
              </c:strCache>
            </c:strRef>
          </c:tx>
          <c:dLbls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Магазины Челябинска</c:v>
                </c:pt>
                <c:pt idx="1">
                  <c:v>Магазины других регионов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123634</c:v>
                </c:pt>
                <c:pt idx="1">
                  <c:v>120927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71BF1-426B-44E7-8150-55C6E14B3AC5}" type="doc">
      <dgm:prSet loTypeId="urn:microsoft.com/office/officeart/2005/8/layout/funnel1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2B6D6E6-D9DB-4668-8330-EC8B175B449C}">
      <dgm:prSet phldrT="[Текст]"/>
      <dgm:spPr/>
      <dgm:t>
        <a:bodyPr/>
        <a:lstStyle/>
        <a:p>
          <a:r>
            <a:rPr lang="ru-RU" dirty="0" smtClean="0"/>
            <a:t>92 магазина</a:t>
          </a:r>
          <a:endParaRPr lang="ru-RU" dirty="0"/>
        </a:p>
      </dgm:t>
    </dgm:pt>
    <dgm:pt modelId="{AB96EA73-5817-43D5-B954-B74F2F9DE78D}" type="sibTrans" cxnId="{66EA934F-5863-4752-B64D-388B9A408F34}">
      <dgm:prSet/>
      <dgm:spPr/>
      <dgm:t>
        <a:bodyPr/>
        <a:lstStyle/>
        <a:p>
          <a:endParaRPr lang="ru-RU"/>
        </a:p>
      </dgm:t>
    </dgm:pt>
    <dgm:pt modelId="{D249E57F-4CB6-4236-BF9A-EACDB0021408}" type="parTrans" cxnId="{66EA934F-5863-4752-B64D-388B9A408F34}">
      <dgm:prSet/>
      <dgm:spPr/>
      <dgm:t>
        <a:bodyPr/>
        <a:lstStyle/>
        <a:p>
          <a:endParaRPr lang="ru-RU"/>
        </a:p>
      </dgm:t>
    </dgm:pt>
    <dgm:pt modelId="{3F55EC19-0875-4745-AE05-C2F409778059}">
      <dgm:prSet phldrT="[Текст]"/>
      <dgm:spPr/>
      <dgm:t>
        <a:bodyPr/>
        <a:lstStyle/>
        <a:p>
          <a:r>
            <a:rPr lang="ru-RU" dirty="0" smtClean="0"/>
            <a:t>45 тыс. покупателей</a:t>
          </a:r>
          <a:endParaRPr lang="ru-RU" dirty="0"/>
        </a:p>
      </dgm:t>
    </dgm:pt>
    <dgm:pt modelId="{E9F85DCD-58EA-4CEF-B4EA-5FA7BB518089}" type="sibTrans" cxnId="{6652CD2C-11B3-406F-A5FA-DEAA8F17CB5F}">
      <dgm:prSet/>
      <dgm:spPr/>
      <dgm:t>
        <a:bodyPr/>
        <a:lstStyle/>
        <a:p>
          <a:endParaRPr lang="ru-RU"/>
        </a:p>
      </dgm:t>
    </dgm:pt>
    <dgm:pt modelId="{CD0F3CF3-804E-41F2-B63B-B4152CD25B27}" type="parTrans" cxnId="{6652CD2C-11B3-406F-A5FA-DEAA8F17CB5F}">
      <dgm:prSet/>
      <dgm:spPr/>
      <dgm:t>
        <a:bodyPr/>
        <a:lstStyle/>
        <a:p>
          <a:endParaRPr lang="ru-RU"/>
        </a:p>
      </dgm:t>
    </dgm:pt>
    <dgm:pt modelId="{DB584308-ACBE-4BE4-A691-F546E3B76E9B}" type="pres">
      <dgm:prSet presAssocID="{42271BF1-426B-44E7-8150-55C6E14B3AC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B89C30-614C-4B78-B717-701E9314F852}" type="pres">
      <dgm:prSet presAssocID="{42271BF1-426B-44E7-8150-55C6E14B3AC5}" presName="ellipse" presStyleLbl="trBgShp" presStyleIdx="0" presStyleCnt="1"/>
      <dgm:spPr/>
    </dgm:pt>
    <dgm:pt modelId="{9A41D656-164E-47D2-893F-FF3C25E9F320}" type="pres">
      <dgm:prSet presAssocID="{42271BF1-426B-44E7-8150-55C6E14B3AC5}" presName="arrow1" presStyleLbl="fgShp" presStyleIdx="0" presStyleCnt="1"/>
      <dgm:spPr/>
    </dgm:pt>
    <dgm:pt modelId="{C9E538F3-0F61-47EE-9D5A-6ED80C59B5E0}" type="pres">
      <dgm:prSet presAssocID="{42271BF1-426B-44E7-8150-55C6E14B3AC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EF29E-8537-4A2B-8483-8924FCD3D3F5}" type="pres">
      <dgm:prSet presAssocID="{B2B6D6E6-D9DB-4668-8330-EC8B175B449C}" presName="item1" presStyleLbl="node1" presStyleIdx="0" presStyleCnt="1" custLinFactNeighborX="15876" custLinFactNeighborY="-1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88D61-A62B-49ED-B28D-68C3DED774BE}" type="pres">
      <dgm:prSet presAssocID="{42271BF1-426B-44E7-8150-55C6E14B3AC5}" presName="funnel" presStyleLbl="trAlignAcc1" presStyleIdx="0" presStyleCnt="1" custLinFactNeighborX="0" custLinFactNeighborY="-655"/>
      <dgm:spPr/>
    </dgm:pt>
  </dgm:ptLst>
  <dgm:cxnLst>
    <dgm:cxn modelId="{D4D4198C-6232-462D-800A-E95ABC6D82F3}" type="presOf" srcId="{42271BF1-426B-44E7-8150-55C6E14B3AC5}" destId="{DB584308-ACBE-4BE4-A691-F546E3B76E9B}" srcOrd="0" destOrd="0" presId="urn:microsoft.com/office/officeart/2005/8/layout/funnel1"/>
    <dgm:cxn modelId="{6652CD2C-11B3-406F-A5FA-DEAA8F17CB5F}" srcId="{42271BF1-426B-44E7-8150-55C6E14B3AC5}" destId="{3F55EC19-0875-4745-AE05-C2F409778059}" srcOrd="0" destOrd="0" parTransId="{CD0F3CF3-804E-41F2-B63B-B4152CD25B27}" sibTransId="{E9F85DCD-58EA-4CEF-B4EA-5FA7BB518089}"/>
    <dgm:cxn modelId="{E8320931-3CFE-4C05-A574-B9C262695F6A}" type="presOf" srcId="{B2B6D6E6-D9DB-4668-8330-EC8B175B449C}" destId="{C9E538F3-0F61-47EE-9D5A-6ED80C59B5E0}" srcOrd="0" destOrd="0" presId="urn:microsoft.com/office/officeart/2005/8/layout/funnel1"/>
    <dgm:cxn modelId="{66EA934F-5863-4752-B64D-388B9A408F34}" srcId="{42271BF1-426B-44E7-8150-55C6E14B3AC5}" destId="{B2B6D6E6-D9DB-4668-8330-EC8B175B449C}" srcOrd="1" destOrd="0" parTransId="{D249E57F-4CB6-4236-BF9A-EACDB0021408}" sibTransId="{AB96EA73-5817-43D5-B954-B74F2F9DE78D}"/>
    <dgm:cxn modelId="{2BB061A1-16DE-4B09-8DE0-C9EFE686E6A3}" type="presOf" srcId="{3F55EC19-0875-4745-AE05-C2F409778059}" destId="{C8DEF29E-8537-4A2B-8483-8924FCD3D3F5}" srcOrd="0" destOrd="0" presId="urn:microsoft.com/office/officeart/2005/8/layout/funnel1"/>
    <dgm:cxn modelId="{4E78A2BF-E3E7-46DF-AC87-8B6E9AC3E65C}" type="presParOf" srcId="{DB584308-ACBE-4BE4-A691-F546E3B76E9B}" destId="{54B89C30-614C-4B78-B717-701E9314F852}" srcOrd="0" destOrd="0" presId="urn:microsoft.com/office/officeart/2005/8/layout/funnel1"/>
    <dgm:cxn modelId="{45CDEECB-DDE8-47FC-8073-2274CD7836BA}" type="presParOf" srcId="{DB584308-ACBE-4BE4-A691-F546E3B76E9B}" destId="{9A41D656-164E-47D2-893F-FF3C25E9F320}" srcOrd="1" destOrd="0" presId="urn:microsoft.com/office/officeart/2005/8/layout/funnel1"/>
    <dgm:cxn modelId="{8DF3E7A5-BBE5-4549-9330-89C76CDA67E5}" type="presParOf" srcId="{DB584308-ACBE-4BE4-A691-F546E3B76E9B}" destId="{C9E538F3-0F61-47EE-9D5A-6ED80C59B5E0}" srcOrd="2" destOrd="0" presId="urn:microsoft.com/office/officeart/2005/8/layout/funnel1"/>
    <dgm:cxn modelId="{29E36C63-C79B-41DB-845B-F6BA43E341D4}" type="presParOf" srcId="{DB584308-ACBE-4BE4-A691-F546E3B76E9B}" destId="{C8DEF29E-8537-4A2B-8483-8924FCD3D3F5}" srcOrd="3" destOrd="0" presId="urn:microsoft.com/office/officeart/2005/8/layout/funnel1"/>
    <dgm:cxn modelId="{A4B837AD-0432-47A7-9A22-3DE47F042BE1}" type="presParOf" srcId="{DB584308-ACBE-4BE4-A691-F546E3B76E9B}" destId="{58088D61-A62B-49ED-B28D-68C3DED774BE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89C30-614C-4B78-B717-701E9314F852}">
      <dsp:nvSpPr>
        <dsp:cNvPr id="0" name=""/>
        <dsp:cNvSpPr/>
      </dsp:nvSpPr>
      <dsp:spPr>
        <a:xfrm>
          <a:off x="1997681" y="234808"/>
          <a:ext cx="4660053" cy="1618375"/>
        </a:xfrm>
        <a:prstGeom prst="ellipse">
          <a:avLst/>
        </a:prstGeom>
        <a:solidFill>
          <a:schemeClr val="dk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1D656-164E-47D2-893F-FF3C25E9F320}">
      <dsp:nvSpPr>
        <dsp:cNvPr id="0" name=""/>
        <dsp:cNvSpPr/>
      </dsp:nvSpPr>
      <dsp:spPr>
        <a:xfrm>
          <a:off x="3883377" y="4197660"/>
          <a:ext cx="903111" cy="577991"/>
        </a:xfrm>
        <a:prstGeom prst="down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E538F3-0F61-47EE-9D5A-6ED80C59B5E0}">
      <dsp:nvSpPr>
        <dsp:cNvPr id="0" name=""/>
        <dsp:cNvSpPr/>
      </dsp:nvSpPr>
      <dsp:spPr>
        <a:xfrm>
          <a:off x="2167466" y="4660053"/>
          <a:ext cx="4334933" cy="108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92 магазина</a:t>
          </a:r>
          <a:endParaRPr lang="ru-RU" sz="3600" kern="1200" dirty="0"/>
        </a:p>
      </dsp:txBody>
      <dsp:txXfrm>
        <a:off x="2167466" y="4660053"/>
        <a:ext cx="4334933" cy="1083733"/>
      </dsp:txXfrm>
    </dsp:sp>
    <dsp:sp modelId="{C8DEF29E-8537-4A2B-8483-8924FCD3D3F5}">
      <dsp:nvSpPr>
        <dsp:cNvPr id="0" name=""/>
        <dsp:cNvSpPr/>
      </dsp:nvSpPr>
      <dsp:spPr>
        <a:xfrm>
          <a:off x="3110791" y="297658"/>
          <a:ext cx="2528711" cy="25287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45 тыс. покупателей</a:t>
          </a:r>
          <a:endParaRPr lang="ru-RU" sz="2500" kern="1200" dirty="0"/>
        </a:p>
      </dsp:txBody>
      <dsp:txXfrm>
        <a:off x="3481112" y="667979"/>
        <a:ext cx="1788069" cy="1788069"/>
      </dsp:txXfrm>
    </dsp:sp>
    <dsp:sp modelId="{58088D61-A62B-49ED-B28D-68C3DED774BE}">
      <dsp:nvSpPr>
        <dsp:cNvPr id="0" name=""/>
        <dsp:cNvSpPr/>
      </dsp:nvSpPr>
      <dsp:spPr>
        <a:xfrm>
          <a:off x="1806222" y="9623"/>
          <a:ext cx="5057422" cy="4045937"/>
        </a:xfrm>
        <a:prstGeom prst="funnel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A2C1D-6FF3-493F-AA74-B67E477F47DA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0285F-F147-45BF-97F1-418075184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2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0285F-F147-45BF-97F1-4180751840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0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0285F-F147-45BF-97F1-41807518405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5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3416301"/>
            <a:ext cx="649605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9726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к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2" y="905646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76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рект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Contour-Service-Large_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2" y="874844"/>
            <a:ext cx="5603723" cy="21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354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р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Service-Large_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6" y="873494"/>
            <a:ext cx="5628090" cy="21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22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т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1" y="897608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145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1" y="897608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0063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вости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Contour-Service-Large_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7" y="897608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401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в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Service-Large_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7" y="897608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686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рика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7" y="897264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915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р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7" y="897264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7739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чта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411219" y="2395198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Изображение 5" descr="Logo-Contour-Service-Large_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3" y="897264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602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51" y="3024388"/>
            <a:ext cx="6809303" cy="294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1426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ч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o-Service-Large_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3" y="897264"/>
            <a:ext cx="5515305" cy="2160161"/>
          </a:xfrm>
          <a:prstGeom prst="rect">
            <a:avLst/>
          </a:prstGeom>
        </p:spPr>
      </p:pic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411219" y="2395198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06029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sz="quarter" idx="13" hasCustomPrompt="1"/>
          </p:nvPr>
        </p:nvSpPr>
        <p:spPr>
          <a:xfrm>
            <a:off x="6808507" y="6888062"/>
            <a:ext cx="4894262" cy="4508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Автор цитаты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5216706" y="4951815"/>
            <a:ext cx="6543675" cy="170338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Цитата, основная мысль для раздела.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6592" y="2009364"/>
            <a:ext cx="9484835" cy="1060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741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и список под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6592" y="2009364"/>
            <a:ext cx="9484835" cy="1060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1986043" y="4686601"/>
            <a:ext cx="9740900" cy="398594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Тема или подраздел </a:t>
            </a:r>
            <a:r>
              <a:rPr lang="en-US" dirty="0" smtClean="0"/>
              <a:t>#1</a:t>
            </a:r>
          </a:p>
          <a:p>
            <a:pPr lvl="0"/>
            <a:r>
              <a:rPr lang="ru-RU" dirty="0" smtClean="0"/>
              <a:t>Тема или подраздел </a:t>
            </a:r>
            <a:r>
              <a:rPr lang="en-US" dirty="0" smtClean="0"/>
              <a:t>#2</a:t>
            </a:r>
          </a:p>
          <a:p>
            <a:pPr lvl="0"/>
            <a:r>
              <a:rPr lang="ru-RU" dirty="0" smtClean="0"/>
              <a:t>Тема или подраздел </a:t>
            </a:r>
            <a:r>
              <a:rPr lang="en-US" dirty="0" smtClean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2799634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и под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1986043" y="5907490"/>
            <a:ext cx="9774237" cy="803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Название подраздела</a:t>
            </a:r>
            <a:endParaRPr lang="ru-RU" dirty="0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6592" y="2009364"/>
            <a:ext cx="9484835" cy="1060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808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949024" y="3455988"/>
            <a:ext cx="11663362" cy="32639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Важная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34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ин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9618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834" y="1953128"/>
            <a:ext cx="11687175" cy="693642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Clr>
                <a:srgbClr val="FF0000"/>
              </a:buClr>
              <a:buFont typeface="+mj-lt"/>
              <a:buNone/>
              <a:defRPr sz="2600" baseline="0">
                <a:latin typeface="Textbook New" pitchFamily="34" charset="-52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Длинный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330505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Clr>
                <a:srgbClr val="FF0000"/>
              </a:buClr>
              <a:buFont typeface="+mj-lt"/>
              <a:buNone/>
              <a:defRPr sz="4200" baseline="0">
                <a:latin typeface="Textbook New"/>
                <a:cs typeface="Textbook New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Надпись 1</a:t>
            </a:r>
          </a:p>
        </p:txBody>
      </p:sp>
    </p:spTree>
    <p:extLst>
      <p:ext uri="{BB962C8B-B14F-4D97-AF65-F5344CB8AC3E}">
        <p14:creationId xmlns:p14="http://schemas.microsoft.com/office/powerpoint/2010/main" val="3973636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ети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70454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>
              <a:buClr>
                <a:srgbClr val="FF0000"/>
              </a:buClr>
              <a:defRPr sz="4200" baseline="0">
                <a:latin typeface="Arial"/>
                <a:cs typeface="Arial"/>
              </a:defRPr>
            </a:lvl1pPr>
            <a:lvl2pPr marL="6350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  <a:endParaRPr lang="en-US" dirty="0" smtClean="0"/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2347816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01656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 marL="381000" indent="-508000">
              <a:buClr>
                <a:srgbClr val="FF0000"/>
              </a:buClr>
              <a:buFont typeface="+mj-lt"/>
              <a:buAutoNum type="arabicPeriod"/>
              <a:defRPr sz="42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1190547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р 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930657" y="1382463"/>
            <a:ext cx="11714162" cy="3061596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spcBef>
                <a:spcPts val="0"/>
              </a:spcBef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Текст перед кодом. Код можно писать так: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44575" y="4613635"/>
            <a:ext cx="11615738" cy="4332187"/>
          </a:xfrm>
          <a:prstGeom prst="rect">
            <a:avLst/>
          </a:prstGeom>
          <a:solidFill>
            <a:srgbClr val="353535"/>
          </a:solidFill>
        </p:spPr>
        <p:txBody>
          <a:bodyPr vert="horz" lIns="254000" tIns="254000" rIns="254000" bIns="254000"/>
          <a:lstStyle>
            <a:lvl1pPr marL="0" indent="0" algn="l"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self.rsp.removeHeader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"Transfer-Encoding"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  <a:endParaRPr lang="en-US" sz="2400" dirty="0" smtClean="0">
              <a:solidFill>
                <a:srgbClr val="A5C261"/>
              </a:solidFill>
              <a:latin typeface="Courier"/>
              <a:ea typeface="Arial" charset="0"/>
              <a:cs typeface="Monaco" charset="0"/>
              <a:sym typeface="Menlo Regular" charset="0"/>
            </a:endParaRPr>
          </a:p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self.rsp.setHeader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"Content-Type"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,</a:t>
            </a:r>
            <a:r>
              <a:rPr lang="en-US" sz="2400" dirty="0" smtClean="0">
                <a:solidFill>
                  <a:srgbClr val="A5C261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 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"application/</a:t>
            </a:r>
            <a:r>
              <a:rPr lang="en-US" sz="2400" dirty="0" err="1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json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2909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, без привязки к сервис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81088"/>
            <a:ext cx="3067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Textbook New" pitchFamily="34" charset="-52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140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693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80573" y="940397"/>
            <a:ext cx="11100839" cy="4637375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3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Цитата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987706" y="6148790"/>
            <a:ext cx="7154989" cy="49847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Автор цитаты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2" hasCustomPrompt="1"/>
          </p:nvPr>
        </p:nvSpPr>
        <p:spPr>
          <a:xfrm>
            <a:off x="1039876" y="7491730"/>
            <a:ext cx="1193800" cy="1193800"/>
          </a:xfrm>
          <a:prstGeom prst="rect">
            <a:avLst/>
          </a:prstGeom>
        </p:spPr>
        <p:txBody>
          <a:bodyPr vert="horz" lIns="0" tIns="0" rIns="0" bIns="0" anchor="ctr" anchorCtr="1"/>
          <a:lstStyle>
            <a:lvl1pPr marL="0" indent="0" algn="ctr">
              <a:spcBef>
                <a:spcPts val="0"/>
              </a:spcBef>
              <a:buNone/>
              <a:defRPr sz="2000">
                <a:latin typeface="Arial"/>
                <a:cs typeface="Arial"/>
              </a:defRPr>
            </a:lvl1pPr>
          </a:lstStyle>
          <a:p>
            <a:r>
              <a:rPr lang="en-US" dirty="0" smtClean="0"/>
              <a:t>QR-</a:t>
            </a:r>
            <a:r>
              <a:rPr lang="ru-RU" dirty="0" smtClean="0"/>
              <a:t>код </a:t>
            </a:r>
            <a:r>
              <a:rPr lang="ru-RU" dirty="0" err="1" smtClean="0"/>
              <a:t>пруфлинк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232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vert="horz" anchor="ctr" anchorCtr="1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фотографии или иллюстрации.</a:t>
            </a:r>
            <a:r>
              <a:rPr lang="en-US" dirty="0" smtClean="0"/>
              <a:t> </a:t>
            </a:r>
            <a:r>
              <a:rPr lang="ru-RU" dirty="0" smtClean="0"/>
              <a:t>Следите за разрешением картинки: в данном случае оно должно быть 1024х768. </a:t>
            </a:r>
          </a:p>
        </p:txBody>
      </p:sp>
    </p:spTree>
    <p:extLst>
      <p:ext uri="{BB962C8B-B14F-4D97-AF65-F5344CB8AC3E}">
        <p14:creationId xmlns:p14="http://schemas.microsoft.com/office/powerpoint/2010/main" val="944737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 вертикаль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vert="horz" lIns="381000" rIns="2540000" anchor="ctr" anchorCtr="1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фотографии или иллюстрации.</a:t>
            </a:r>
            <a:r>
              <a:rPr lang="en-US" dirty="0" smtClean="0"/>
              <a:t> </a:t>
            </a:r>
            <a:r>
              <a:rPr lang="ru-RU" dirty="0" smtClean="0"/>
              <a:t>Следите за разрешением картинки: в данном случае оно должно быть 1024х768.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66400" y="0"/>
            <a:ext cx="2438400" cy="975360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anchor="ctr" anchorCtr="1"/>
          <a:lstStyle>
            <a:lvl1pPr marL="0" indent="0" algn="ctr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 к картинке здесь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639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R-к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409516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5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 к </a:t>
            </a:r>
            <a:r>
              <a:rPr lang="en-US" dirty="0" smtClean="0"/>
              <a:t>QR-</a:t>
            </a:r>
            <a:r>
              <a:rPr lang="ru-RU" dirty="0" smtClean="0"/>
              <a:t>коду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3251200" y="1910535"/>
            <a:ext cx="6502400" cy="65024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3200"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</a:t>
            </a:r>
            <a:r>
              <a:rPr lang="en-US" dirty="0" smtClean="0"/>
              <a:t>QR-</a:t>
            </a:r>
            <a:r>
              <a:rPr lang="ru-RU" dirty="0" smtClean="0"/>
              <a:t>кода</a:t>
            </a:r>
          </a:p>
        </p:txBody>
      </p:sp>
    </p:spTree>
    <p:extLst>
      <p:ext uri="{BB962C8B-B14F-4D97-AF65-F5344CB8AC3E}">
        <p14:creationId xmlns:p14="http://schemas.microsoft.com/office/powerpoint/2010/main" val="2857072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-1282700"/>
            <a:ext cx="6589712" cy="123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1511300" y="1149350"/>
            <a:ext cx="5003800" cy="75057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5761" y="933069"/>
            <a:ext cx="4733925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402944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iod, W7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-546100"/>
            <a:ext cx="5881624" cy="10845800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телефон сюда, вставьте скриншот на слайд и отправьте его назад. Совместите скриншот с экраном телефона.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5761" y="933069"/>
            <a:ext cx="4733925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312051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вертик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19944" y="1791494"/>
            <a:ext cx="80089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731901" y="1598803"/>
            <a:ext cx="4914900" cy="655447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73291" y="933069"/>
            <a:ext cx="5376923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122981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горизонт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132681"/>
            <a:ext cx="9715500" cy="74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2527300" y="1894840"/>
            <a:ext cx="7951851" cy="59622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4633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949024" y="3455988"/>
            <a:ext cx="11663362" cy="32639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Важная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70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, EN, без привязки к сервис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Textbook New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Textbook New" pitchFamily="34" charset="-52"/>
                <a:cs typeface="Textbook New" pitchFamily="34" charset="-52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8" y="916403"/>
            <a:ext cx="3176590" cy="13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66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ин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1953128"/>
            <a:ext cx="11687175" cy="693642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Clr>
                <a:srgbClr val="FF0000"/>
              </a:buClr>
              <a:buFont typeface="+mj-lt"/>
              <a:buNone/>
              <a:defRPr sz="26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Длинный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59783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Clr>
                <a:srgbClr val="FF0000"/>
              </a:buClr>
              <a:buFont typeface="+mj-lt"/>
              <a:buNone/>
              <a:defRPr sz="42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Надпись 1</a:t>
            </a:r>
          </a:p>
        </p:txBody>
      </p:sp>
    </p:spTree>
    <p:extLst>
      <p:ext uri="{BB962C8B-B14F-4D97-AF65-F5344CB8AC3E}">
        <p14:creationId xmlns:p14="http://schemas.microsoft.com/office/powerpoint/2010/main" val="394601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ети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70454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>
              <a:buClr>
                <a:srgbClr val="FF0000"/>
              </a:buClr>
              <a:defRPr sz="4200" baseline="0">
                <a:latin typeface="Arial"/>
                <a:cs typeface="Arial"/>
              </a:defRPr>
            </a:lvl1pPr>
            <a:lvl2pPr marL="6350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  <a:endParaRPr lang="en-US" dirty="0" smtClean="0"/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127264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01656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 marL="381000" indent="-508000">
              <a:buClr>
                <a:srgbClr val="FF0000"/>
              </a:buClr>
              <a:buFont typeface="+mj-lt"/>
              <a:buAutoNum type="arabicPeriod"/>
              <a:defRPr sz="42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2481261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р 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930657" y="1374425"/>
            <a:ext cx="11714162" cy="3069633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spcBef>
                <a:spcPts val="0"/>
              </a:spcBef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Текст перед кодом. Код можно писать так: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44575" y="4613635"/>
            <a:ext cx="11615738" cy="4332187"/>
          </a:xfrm>
          <a:prstGeom prst="rect">
            <a:avLst/>
          </a:prstGeom>
          <a:solidFill>
            <a:srgbClr val="353535"/>
          </a:solidFill>
        </p:spPr>
        <p:txBody>
          <a:bodyPr vert="horz" lIns="254000" tIns="254000" rIns="254000" bIns="25400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Courier"/>
                <a:cs typeface="Courier"/>
              </a:defRPr>
            </a:lvl1pPr>
          </a:lstStyle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self.rsp.removeHeader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"Transfer-Encoding"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  <a:endParaRPr lang="en-US" sz="2400" dirty="0" smtClean="0">
              <a:solidFill>
                <a:srgbClr val="A5C261"/>
              </a:solidFill>
              <a:latin typeface="Courier"/>
              <a:ea typeface="Arial" charset="0"/>
              <a:cs typeface="Monaco" charset="0"/>
              <a:sym typeface="Menlo Regular" charset="0"/>
            </a:endParaRPr>
          </a:p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self.rsp.setHeader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"Content-Type"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,</a:t>
            </a:r>
            <a:r>
              <a:rPr lang="en-US" sz="2400" dirty="0" smtClean="0">
                <a:solidFill>
                  <a:srgbClr val="A5C261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 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"application/</a:t>
            </a:r>
            <a:r>
              <a:rPr lang="en-US" sz="2400" dirty="0" err="1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json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5824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 горизонталь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04800" cy="8610600"/>
          </a:xfrm>
          <a:prstGeom prst="rect">
            <a:avLst/>
          </a:prstGeom>
        </p:spPr>
        <p:txBody>
          <a:bodyPr vert="horz" anchor="ctr" anchorCtr="1"/>
          <a:lstStyle>
            <a:lvl1pPr marL="0" indent="0" algn="l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фотографии или иллюстрации.</a:t>
            </a:r>
            <a:r>
              <a:rPr lang="en-US" dirty="0" smtClean="0"/>
              <a:t> </a:t>
            </a:r>
            <a:r>
              <a:rPr lang="ru-RU" dirty="0" smtClean="0"/>
              <a:t>Следите за разрешением картинки: в данном случае оно должно быть 1024х</a:t>
            </a:r>
            <a:r>
              <a:rPr lang="en-US" dirty="0" smtClean="0"/>
              <a:t>678 (</a:t>
            </a:r>
            <a:r>
              <a:rPr lang="ru-RU" dirty="0" smtClean="0"/>
              <a:t>и это не опечатка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610600"/>
            <a:ext cx="13004800" cy="1143000"/>
          </a:xfrm>
          <a:prstGeom prst="rect">
            <a:avLst/>
          </a:prstGeom>
          <a:noFill/>
        </p:spPr>
        <p:txBody>
          <a:bodyPr vert="horz" anchor="ctr" anchorCtr="1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691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669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80573" y="940397"/>
            <a:ext cx="11100839" cy="4637375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3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Цитата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987706" y="6148790"/>
            <a:ext cx="7154989" cy="49847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Автор цитаты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2" hasCustomPrompt="1"/>
          </p:nvPr>
        </p:nvSpPr>
        <p:spPr>
          <a:xfrm>
            <a:off x="1039876" y="7491730"/>
            <a:ext cx="1193800" cy="1193800"/>
          </a:xfrm>
          <a:prstGeom prst="rect">
            <a:avLst/>
          </a:prstGeom>
        </p:spPr>
        <p:txBody>
          <a:bodyPr vert="horz" lIns="0" tIns="0" rIns="0" bIns="0" anchor="ctr" anchorCtr="1"/>
          <a:lstStyle>
            <a:lvl1pPr marL="0" indent="0" algn="ctr">
              <a:spcBef>
                <a:spcPts val="0"/>
              </a:spcBef>
              <a:buNone/>
              <a:defRPr sz="2000">
                <a:latin typeface="Arial"/>
                <a:cs typeface="Arial"/>
              </a:defRPr>
            </a:lvl1pPr>
          </a:lstStyle>
          <a:p>
            <a:r>
              <a:rPr lang="en-US" dirty="0" smtClean="0"/>
              <a:t>QR-</a:t>
            </a:r>
            <a:r>
              <a:rPr lang="ru-RU" dirty="0" smtClean="0"/>
              <a:t>код </a:t>
            </a:r>
            <a:r>
              <a:rPr lang="ru-RU" dirty="0" err="1" smtClean="0"/>
              <a:t>пруфлинк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144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-1282700"/>
            <a:ext cx="6589712" cy="123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1511300" y="1149350"/>
            <a:ext cx="5003800" cy="75057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5761" y="933069"/>
            <a:ext cx="4733925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312051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iod, W7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-546100"/>
            <a:ext cx="5881624" cy="10845800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телефон сюда, вставьте скриншот на слайд и отправьте его назад. Совместите скриншот с экраном телефона.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5761" y="933069"/>
            <a:ext cx="4733925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46910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ы, Контур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Textbook New" pitchFamily="34" charset="-52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8" name="Изображение 7" descr="Logo-Contour-Service-Large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23" y="769525"/>
            <a:ext cx="5515305" cy="229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5078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вертик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19944" y="1791494"/>
            <a:ext cx="80089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731901" y="1598803"/>
            <a:ext cx="4914900" cy="655447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73291" y="933069"/>
            <a:ext cx="5376923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516966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горизонт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2527300" y="1894840"/>
            <a:ext cx="7951851" cy="59622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132681"/>
            <a:ext cx="9715500" cy="74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849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15118" y="1317927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14796" y="2225899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5213360" y="3695282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13360" y="4249141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u="none" baseline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example@yandex.ru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213360" y="4795347"/>
            <a:ext cx="4391025" cy="1119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884137" y="7053162"/>
            <a:ext cx="8722006" cy="181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5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13360" y="3137055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Научная степень</a:t>
            </a:r>
            <a:endParaRPr lang="ru-RU" dirty="0"/>
          </a:p>
        </p:txBody>
      </p:sp>
      <p:pic>
        <p:nvPicPr>
          <p:cNvPr id="10" name="Изображение 9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8" y="916403"/>
            <a:ext cx="3176590" cy="13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3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15118" y="1317927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14796" y="2225899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5213360" y="3695282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13360" y="4249141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u="none" baseline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example@yandex.ru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213360" y="4795347"/>
            <a:ext cx="4391025" cy="1119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884137" y="7053162"/>
            <a:ext cx="8720248" cy="181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5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13360" y="3137055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Научная степень</a:t>
            </a:r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81088"/>
            <a:ext cx="3067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3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Service-Large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4" y="765536"/>
            <a:ext cx="5539942" cy="23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22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иск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o-Contour-Service-Large_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3" y="759606"/>
            <a:ext cx="5627837" cy="2306491"/>
          </a:xfrm>
          <a:prstGeom prst="rect">
            <a:avLst/>
          </a:prstGeom>
        </p:spPr>
      </p:pic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3630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ис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7" y="757498"/>
            <a:ext cx="5651886" cy="231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76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кси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2" y="905646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410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96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99902"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99804"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99703"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99604"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902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99804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99703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99604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9902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9804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9703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9604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502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99402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9314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99208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/>
          <p:cNvSpPr>
            <a:spLocks/>
          </p:cNvSpPr>
          <p:nvPr/>
        </p:nvSpPr>
        <p:spPr bwMode="auto">
          <a:xfrm>
            <a:off x="-1028700" y="-12700"/>
            <a:ext cx="13030200" cy="9779000"/>
          </a:xfrm>
          <a:prstGeom prst="rightArrow">
            <a:avLst>
              <a:gd name="adj1" fmla="val 100000"/>
              <a:gd name="adj2" fmla="val 28802"/>
            </a:avLst>
          </a:prstGeom>
          <a:noFill/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5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97" r:id="rId2"/>
    <p:sldLayoutId id="2147483806" r:id="rId3"/>
    <p:sldLayoutId id="2147483798" r:id="rId4"/>
    <p:sldLayoutId id="2147483807" r:id="rId5"/>
    <p:sldLayoutId id="2147483799" r:id="rId6"/>
    <p:sldLayoutId id="2147483808" r:id="rId7"/>
    <p:sldLayoutId id="2147483800" r:id="rId8"/>
    <p:sldLayoutId id="2147483809" r:id="rId9"/>
    <p:sldLayoutId id="2147483801" r:id="rId10"/>
    <p:sldLayoutId id="2147483810" r:id="rId11"/>
    <p:sldLayoutId id="2147483802" r:id="rId12"/>
    <p:sldLayoutId id="2147483811" r:id="rId13"/>
    <p:sldLayoutId id="2147483803" r:id="rId14"/>
    <p:sldLayoutId id="2147483812" r:id="rId15"/>
    <p:sldLayoutId id="2147483804" r:id="rId16"/>
    <p:sldLayoutId id="2147483813" r:id="rId17"/>
    <p:sldLayoutId id="214748380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/>
          <p:cNvSpPr>
            <a:spLocks/>
          </p:cNvSpPr>
          <p:nvPr/>
        </p:nvSpPr>
        <p:spPr bwMode="auto">
          <a:xfrm>
            <a:off x="-63500" y="1422400"/>
            <a:ext cx="12065000" cy="2298700"/>
          </a:xfrm>
          <a:prstGeom prst="rightArrow">
            <a:avLst>
              <a:gd name="adj1" fmla="val 100000"/>
              <a:gd name="adj2" fmla="val 28406"/>
            </a:avLst>
          </a:prstGeom>
          <a:solidFill>
            <a:schemeClr val="bg1"/>
          </a:solidFill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3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32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93" r:id="rId2"/>
    <p:sldLayoutId id="2147483782" r:id="rId3"/>
    <p:sldLayoutId id="2147483779" r:id="rId4"/>
    <p:sldLayoutId id="2147483780" r:id="rId5"/>
    <p:sldLayoutId id="2147483770" r:id="rId6"/>
    <p:sldLayoutId id="2147483771" r:id="rId7"/>
    <p:sldLayoutId id="2147483794" r:id="rId8"/>
    <p:sldLayoutId id="2147483776" r:id="rId9"/>
    <p:sldLayoutId id="2147483777" r:id="rId10"/>
    <p:sldLayoutId id="2147483773" r:id="rId11"/>
    <p:sldLayoutId id="2147483784" r:id="rId12"/>
    <p:sldLayoutId id="2147483786" r:id="rId13"/>
    <p:sldLayoutId id="2147483788" r:id="rId14"/>
    <p:sldLayoutId id="2147483790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0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83" r:id="rId2"/>
    <p:sldLayoutId id="2147483792" r:id="rId3"/>
    <p:sldLayoutId id="2147483778" r:id="rId4"/>
    <p:sldLayoutId id="2147483781" r:id="rId5"/>
    <p:sldLayoutId id="2147483755" r:id="rId6"/>
    <p:sldLayoutId id="2147483775" r:id="rId7"/>
    <p:sldLayoutId id="2147483772" r:id="rId8"/>
    <p:sldLayoutId id="2147483795" r:id="rId9"/>
    <p:sldLayoutId id="2147483785" r:id="rId10"/>
    <p:sldLayoutId id="2147483787" r:id="rId11"/>
    <p:sldLayoutId id="2147483789" r:id="rId12"/>
    <p:sldLayoutId id="2147483791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/>
          </p:cNvSpPr>
          <p:nvPr/>
        </p:nvSpPr>
        <p:spPr bwMode="auto">
          <a:xfrm>
            <a:off x="-1028700" y="-25400"/>
            <a:ext cx="13030200" cy="9779000"/>
          </a:xfrm>
          <a:prstGeom prst="rightArrow">
            <a:avLst>
              <a:gd name="adj1" fmla="val 100000"/>
              <a:gd name="adj2" fmla="val 28802"/>
            </a:avLst>
          </a:prstGeom>
          <a:noFill/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6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010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Поиск на основе товарной категории</a:t>
            </a:r>
            <a:r>
              <a:rPr lang="en-US" dirty="0" smtClean="0"/>
              <a:t> </a:t>
            </a:r>
            <a:r>
              <a:rPr lang="ru-RU" dirty="0" smtClean="0"/>
              <a:t>или конкретного товара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goncharova\Desktop\офисная_мебел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92" y="2068488"/>
            <a:ext cx="11300121" cy="637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Поиск «а ля </a:t>
            </a:r>
            <a:r>
              <a:rPr lang="ru-RU" dirty="0" err="1" smtClean="0"/>
              <a:t>оффлайн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goncharova\Desktop\ma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8" y="1348407"/>
            <a:ext cx="11665296" cy="78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7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2. </a:t>
            </a:r>
            <a:r>
              <a:rPr lang="ru-RU" sz="9600" dirty="0" smtClean="0"/>
              <a:t>Высадка десанта</a:t>
            </a:r>
          </a:p>
          <a:p>
            <a:pPr marL="0" indent="0">
              <a:buNone/>
            </a:pPr>
            <a:r>
              <a:rPr lang="ru-RU" sz="3600" dirty="0" smtClean="0"/>
              <a:t>Способы «захвата» покупателя</a:t>
            </a:r>
            <a:endParaRPr lang="ru-RU" sz="3600" dirty="0"/>
          </a:p>
        </p:txBody>
      </p:sp>
      <p:pic>
        <p:nvPicPr>
          <p:cNvPr id="6" name="Рисунок 8" descr="leg7659_b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95"/>
          <a:stretch>
            <a:fillRect/>
          </a:stretch>
        </p:blipFill>
        <p:spPr bwMode="auto">
          <a:xfrm>
            <a:off x="3550071" y="6608150"/>
            <a:ext cx="48926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8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Пушка – бьем по площадям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Снайпер – точечное попадание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Медведь – соберем тех, кто привык покупать в </a:t>
            </a:r>
            <a:r>
              <a:rPr lang="ru-RU" dirty="0" err="1" smtClean="0"/>
              <a:t>оффлайне</a:t>
            </a:r>
            <a:endParaRPr lang="ru-RU" dirty="0"/>
          </a:p>
        </p:txBody>
      </p:sp>
      <p:pic>
        <p:nvPicPr>
          <p:cNvPr id="6" name="Рисунок 12" descr="papo_819324.jp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9" t="31615" r="25288" b="19572"/>
          <a:stretch>
            <a:fillRect/>
          </a:stretch>
        </p:blipFill>
        <p:spPr bwMode="auto">
          <a:xfrm>
            <a:off x="9738026" y="1996480"/>
            <a:ext cx="16065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 descr="toy-story-soldier-rifle-minif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07" y="3724672"/>
            <a:ext cx="20081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images (2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4" r="23434"/>
          <a:stretch>
            <a:fillRect/>
          </a:stretch>
        </p:blipFill>
        <p:spPr bwMode="auto">
          <a:xfrm>
            <a:off x="10427794" y="6532984"/>
            <a:ext cx="11176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4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Бьем по площадям. Пушка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Офисная мебель </a:t>
            </a:r>
            <a:r>
              <a:rPr lang="en-US" dirty="0" smtClean="0"/>
              <a:t> - 3992</a:t>
            </a:r>
            <a:endParaRPr lang="ru-RU" dirty="0" smtClean="0"/>
          </a:p>
          <a:p>
            <a:r>
              <a:rPr lang="ru-RU" dirty="0" smtClean="0"/>
              <a:t>Мебель офис</a:t>
            </a:r>
            <a:r>
              <a:rPr lang="en-US" dirty="0" smtClean="0"/>
              <a:t> - 978</a:t>
            </a:r>
            <a:endParaRPr lang="ru-RU" dirty="0" smtClean="0"/>
          </a:p>
          <a:p>
            <a:r>
              <a:rPr lang="ru-RU" dirty="0" smtClean="0"/>
              <a:t>Офисные кресла - 2101</a:t>
            </a:r>
          </a:p>
          <a:p>
            <a:r>
              <a:rPr lang="ru-RU" dirty="0" smtClean="0"/>
              <a:t>Офисные стулья – 1550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* Показов в месяц согласно </a:t>
            </a:r>
            <a:r>
              <a:rPr lang="en-US" sz="2000" dirty="0" smtClean="0"/>
              <a:t>wordstat.yandex.ru (</a:t>
            </a:r>
            <a:r>
              <a:rPr lang="ru-RU" sz="2000" dirty="0" smtClean="0"/>
              <a:t>Екатеринбург</a:t>
            </a:r>
            <a:r>
              <a:rPr lang="en-US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02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11961"/>
          <a:stretch>
            <a:fillRect/>
          </a:stretch>
        </p:blipFill>
        <p:spPr/>
      </p:pic>
      <p:grpSp>
        <p:nvGrpSpPr>
          <p:cNvPr id="4" name="Группа 3"/>
          <p:cNvGrpSpPr/>
          <p:nvPr/>
        </p:nvGrpSpPr>
        <p:grpSpPr>
          <a:xfrm>
            <a:off x="3604269" y="196280"/>
            <a:ext cx="4824536" cy="4824536"/>
            <a:chOff x="2757984" y="1420416"/>
            <a:chExt cx="8136904" cy="8136904"/>
          </a:xfrm>
        </p:grpSpPr>
        <p:sp>
          <p:nvSpPr>
            <p:cNvPr id="2" name="Плюс 1"/>
            <p:cNvSpPr/>
            <p:nvPr/>
          </p:nvSpPr>
          <p:spPr>
            <a:xfrm>
              <a:off x="2757984" y="1420416"/>
              <a:ext cx="8136904" cy="8136904"/>
            </a:xfrm>
            <a:prstGeom prst="mathPlus">
              <a:avLst>
                <a:gd name="adj1" fmla="val 385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Кольцо 2"/>
            <p:cNvSpPr/>
            <p:nvPr/>
          </p:nvSpPr>
          <p:spPr>
            <a:xfrm>
              <a:off x="4018124" y="2680556"/>
              <a:ext cx="5616624" cy="5616624"/>
            </a:xfrm>
            <a:prstGeom prst="donut">
              <a:avLst>
                <a:gd name="adj" fmla="val 4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Кольцо 5"/>
            <p:cNvSpPr/>
            <p:nvPr/>
          </p:nvSpPr>
          <p:spPr>
            <a:xfrm>
              <a:off x="4981848" y="3572272"/>
              <a:ext cx="3689176" cy="3833192"/>
            </a:xfrm>
            <a:prstGeom prst="donut">
              <a:avLst>
                <a:gd name="adj" fmla="val 4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82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err="1" smtClean="0"/>
              <a:t>Яндекс.Директ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goncharova\Desktop\офис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6" y="1492424"/>
            <a:ext cx="1236403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73808" y="3282950"/>
            <a:ext cx="6912768" cy="27459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238704" y="2572544"/>
            <a:ext cx="3291026" cy="54726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33223" y="6172944"/>
            <a:ext cx="1627187" cy="79057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10-30%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70352" y="7283152"/>
            <a:ext cx="1630362" cy="7620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5-10%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4983230" y="6028928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700714" y="6568231"/>
            <a:ext cx="1465982" cy="900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31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Оплата только за клики</a:t>
            </a:r>
          </a:p>
          <a:p>
            <a:r>
              <a:rPr lang="ru-RU" dirty="0" smtClean="0"/>
              <a:t>Самостоятельный выбор позиции и цены клика</a:t>
            </a:r>
          </a:p>
          <a:p>
            <a:r>
              <a:rPr lang="ru-RU" dirty="0" smtClean="0"/>
              <a:t>Изменения в режиме </a:t>
            </a:r>
            <a:r>
              <a:rPr lang="en-US" dirty="0" smtClean="0"/>
              <a:t>on-line</a:t>
            </a:r>
          </a:p>
          <a:p>
            <a:r>
              <a:rPr lang="ru-RU" dirty="0" smtClean="0"/>
              <a:t>Креативные тексты</a:t>
            </a:r>
          </a:p>
          <a:p>
            <a:r>
              <a:rPr lang="ru-RU" dirty="0" smtClean="0"/>
              <a:t>Эффективен для любого интернет-магазина</a:t>
            </a:r>
          </a:p>
          <a:p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err="1" smtClean="0"/>
              <a:t>Яндекс.Директ</a:t>
            </a:r>
            <a:endParaRPr lang="ru-RU" dirty="0"/>
          </a:p>
        </p:txBody>
      </p:sp>
      <p:pic>
        <p:nvPicPr>
          <p:cNvPr id="5" name="Рисунок 19" descr="33358732gy0.jpg"/>
          <p:cNvPicPr>
            <a:picLocks noChangeAspect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76" y="7181056"/>
            <a:ext cx="40449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7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«Творческий» подход в </a:t>
            </a:r>
            <a:r>
              <a:rPr lang="ru-RU" dirty="0" err="1" smtClean="0"/>
              <a:t>Директе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1"/>
          <a:stretch>
            <a:fillRect/>
          </a:stretch>
        </p:blipFill>
        <p:spPr bwMode="auto">
          <a:xfrm>
            <a:off x="1173808" y="2284512"/>
            <a:ext cx="472581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2011-12-12_14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3" r="70474" b="65173"/>
          <a:stretch>
            <a:fillRect/>
          </a:stretch>
        </p:blipFill>
        <p:spPr bwMode="auto">
          <a:xfrm>
            <a:off x="658928" y="4064605"/>
            <a:ext cx="5404367" cy="123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2011-12-12_15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19" y="2068488"/>
            <a:ext cx="2880320" cy="423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173808" y="5796420"/>
            <a:ext cx="47258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2000" b="1" u="sng" dirty="0" smtClean="0">
                <a:solidFill>
                  <a:srgbClr val="2345D5"/>
                </a:solidFill>
              </a:rPr>
              <a:t>Трусы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Новые</a:t>
            </a:r>
            <a:r>
              <a:rPr lang="ru-RU" sz="2000" dirty="0"/>
              <a:t>, б/у, невидимые, модные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191858" y="6965032"/>
            <a:ext cx="53552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1800" b="1" u="sng" dirty="0" err="1">
                <a:solidFill>
                  <a:srgbClr val="2345D5"/>
                </a:solidFill>
              </a:rPr>
              <a:t>Японуться</a:t>
            </a:r>
            <a:r>
              <a:rPr lang="ru-RU" sz="1800" b="1" u="sng" dirty="0">
                <a:solidFill>
                  <a:srgbClr val="2345D5"/>
                </a:solidFill>
              </a:rPr>
              <a:t>! Скидка 50% в </a:t>
            </a:r>
            <a:r>
              <a:rPr lang="ru-RU" sz="1800" b="1" u="sng" dirty="0" err="1">
                <a:solidFill>
                  <a:srgbClr val="2345D5"/>
                </a:solidFill>
              </a:rPr>
              <a:t>For-For</a:t>
            </a:r>
            <a:r>
              <a:rPr lang="ru-RU" sz="1800" b="1" u="sng" dirty="0">
                <a:solidFill>
                  <a:srgbClr val="2345D5"/>
                </a:solidFill>
              </a:rPr>
              <a:t>!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Ролл «Нежность» всего за 90р! </a:t>
            </a:r>
            <a:r>
              <a:rPr lang="ru-RU" sz="1800" dirty="0" err="1"/>
              <a:t>Чика</a:t>
            </a:r>
            <a:r>
              <a:rPr lang="ru-RU" sz="1800" dirty="0"/>
              <a:t>-ролл в подарок при заказе на 1000р!</a:t>
            </a:r>
          </a:p>
        </p:txBody>
      </p:sp>
    </p:spTree>
    <p:extLst>
      <p:ext uri="{BB962C8B-B14F-4D97-AF65-F5344CB8AC3E}">
        <p14:creationId xmlns:p14="http://schemas.microsoft.com/office/powerpoint/2010/main" val="40681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11961"/>
          <a:stretch>
            <a:fillRect/>
          </a:stretch>
        </p:blipFill>
        <p:spPr/>
      </p:pic>
      <p:grpSp>
        <p:nvGrpSpPr>
          <p:cNvPr id="8" name="Группа 7"/>
          <p:cNvGrpSpPr/>
          <p:nvPr/>
        </p:nvGrpSpPr>
        <p:grpSpPr>
          <a:xfrm>
            <a:off x="6574408" y="340296"/>
            <a:ext cx="4824536" cy="4824536"/>
            <a:chOff x="2757984" y="1420416"/>
            <a:chExt cx="8136904" cy="8136904"/>
          </a:xfrm>
        </p:grpSpPr>
        <p:sp>
          <p:nvSpPr>
            <p:cNvPr id="9" name="Плюс 8"/>
            <p:cNvSpPr/>
            <p:nvPr/>
          </p:nvSpPr>
          <p:spPr>
            <a:xfrm>
              <a:off x="2757984" y="1420416"/>
              <a:ext cx="8136904" cy="8136904"/>
            </a:xfrm>
            <a:prstGeom prst="mathPlus">
              <a:avLst>
                <a:gd name="adj1" fmla="val 385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Кольцо 9"/>
            <p:cNvSpPr/>
            <p:nvPr/>
          </p:nvSpPr>
          <p:spPr>
            <a:xfrm>
              <a:off x="4018124" y="2680556"/>
              <a:ext cx="5616624" cy="5616624"/>
            </a:xfrm>
            <a:prstGeom prst="donut">
              <a:avLst>
                <a:gd name="adj" fmla="val 4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Кольцо 10"/>
            <p:cNvSpPr/>
            <p:nvPr/>
          </p:nvSpPr>
          <p:spPr>
            <a:xfrm>
              <a:off x="4981848" y="3572272"/>
              <a:ext cx="3689176" cy="3833192"/>
            </a:xfrm>
            <a:prstGeom prst="donut">
              <a:avLst>
                <a:gd name="adj" fmla="val 4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95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mtClean="0"/>
              <a:t>Александра Гончарова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Руководитель группы по работе с клиентами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6600" dirty="0" smtClean="0">
                <a:latin typeface="Textbook New" pitchFamily="34" charset="-52"/>
              </a:rPr>
              <a:t>Интернет-магазин: привлечь и удержать клиента</a:t>
            </a:r>
            <a:endParaRPr lang="ru-RU" sz="6600" dirty="0">
              <a:latin typeface="Textbook Ne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92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err="1" smtClean="0"/>
              <a:t>Яндекс.Маркет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goncharova\Desktop\марке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" y="1780456"/>
            <a:ext cx="1271908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712" y="3335399"/>
            <a:ext cx="8640960" cy="50697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Карточки моделей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6" descr="2011-12-12_16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" y="1780456"/>
            <a:ext cx="1269848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4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Обратная связь	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6" y="1420416"/>
            <a:ext cx="11708093" cy="64807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err="1" smtClean="0"/>
              <a:t>Яндекс.Маркет</a:t>
            </a:r>
            <a:r>
              <a:rPr lang="ru-RU" dirty="0" smtClean="0"/>
              <a:t> в Челябинске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54220461"/>
              </p:ext>
            </p:extLst>
          </p:nvPr>
        </p:nvGraphicFramePr>
        <p:xfrm>
          <a:off x="2167466" y="1986844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9197280"/>
            <a:ext cx="65024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/>
              <a:t>Источник: </a:t>
            </a:r>
            <a:r>
              <a:rPr lang="ru-RU" sz="2000" dirty="0" err="1" smtClean="0"/>
              <a:t>Яндекс.Маркет</a:t>
            </a:r>
            <a:r>
              <a:rPr lang="ru-RU" sz="2000" dirty="0" smtClean="0"/>
              <a:t>. Октябрь 2012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09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Предпочтения пользователей Челябинска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334063"/>
              </p:ext>
            </p:extLst>
          </p:nvPr>
        </p:nvGraphicFramePr>
        <p:xfrm>
          <a:off x="957784" y="2428528"/>
          <a:ext cx="1087320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7744" y="898125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Источник: </a:t>
            </a:r>
            <a:r>
              <a:rPr lang="ru-RU" sz="2000" dirty="0" err="1" smtClean="0"/>
              <a:t>Яндекс.Маркет</a:t>
            </a:r>
            <a:r>
              <a:rPr lang="ru-RU" sz="2000" dirty="0" smtClean="0"/>
              <a:t>. Октябрь 2012</a:t>
            </a:r>
            <a:endParaRPr lang="ru-RU" sz="20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72350337"/>
              </p:ext>
            </p:extLst>
          </p:nvPr>
        </p:nvGraphicFramePr>
        <p:xfrm>
          <a:off x="1965896" y="2644552"/>
          <a:ext cx="8669867" cy="577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82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err="1" smtClean="0"/>
              <a:t>Яндекс.Маркет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Оплата только за клики</a:t>
            </a:r>
          </a:p>
          <a:p>
            <a:r>
              <a:rPr lang="ru-RU" dirty="0" smtClean="0"/>
              <a:t>Много мест показа (поиск Яндекса, поиск </a:t>
            </a:r>
            <a:r>
              <a:rPr lang="ru-RU" dirty="0" err="1" smtClean="0"/>
              <a:t>Маркета</a:t>
            </a:r>
            <a:r>
              <a:rPr lang="ru-RU" dirty="0" smtClean="0"/>
              <a:t>, карточка модели, карты и </a:t>
            </a:r>
            <a:r>
              <a:rPr lang="ru-RU" dirty="0" err="1" smtClean="0"/>
              <a:t>т.д</a:t>
            </a:r>
            <a:r>
              <a:rPr lang="ru-RU" dirty="0" smtClean="0"/>
              <a:t>)</a:t>
            </a:r>
          </a:p>
          <a:p>
            <a:r>
              <a:rPr lang="ru-RU" dirty="0" smtClean="0"/>
              <a:t>«Горячие» покупатели</a:t>
            </a:r>
          </a:p>
          <a:p>
            <a:r>
              <a:rPr lang="ru-RU" dirty="0" smtClean="0"/>
              <a:t>Автоматическая выгрузка ассортимента</a:t>
            </a:r>
            <a:endParaRPr lang="ru-RU" dirty="0"/>
          </a:p>
        </p:txBody>
      </p:sp>
      <p:pic>
        <p:nvPicPr>
          <p:cNvPr id="5" name="Рисунок 4" descr="toy-story-soldier-rifle-mini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16" y="7181056"/>
            <a:ext cx="2008188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07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11961"/>
          <a:stretch>
            <a:fillRect/>
          </a:stretch>
        </p:blipFill>
        <p:spPr/>
      </p:pic>
      <p:grpSp>
        <p:nvGrpSpPr>
          <p:cNvPr id="3" name="Группа 2"/>
          <p:cNvGrpSpPr/>
          <p:nvPr/>
        </p:nvGrpSpPr>
        <p:grpSpPr>
          <a:xfrm>
            <a:off x="827342" y="911865"/>
            <a:ext cx="4824536" cy="4824536"/>
            <a:chOff x="2757984" y="1420416"/>
            <a:chExt cx="8136904" cy="8136904"/>
          </a:xfrm>
        </p:grpSpPr>
        <p:sp>
          <p:nvSpPr>
            <p:cNvPr id="4" name="Плюс 3"/>
            <p:cNvSpPr/>
            <p:nvPr/>
          </p:nvSpPr>
          <p:spPr>
            <a:xfrm>
              <a:off x="2757984" y="1420416"/>
              <a:ext cx="8136904" cy="8136904"/>
            </a:xfrm>
            <a:prstGeom prst="mathPlus">
              <a:avLst>
                <a:gd name="adj1" fmla="val 385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Кольцо 5"/>
            <p:cNvSpPr/>
            <p:nvPr/>
          </p:nvSpPr>
          <p:spPr>
            <a:xfrm>
              <a:off x="4018124" y="2680556"/>
              <a:ext cx="5616624" cy="5616624"/>
            </a:xfrm>
            <a:prstGeom prst="donut">
              <a:avLst>
                <a:gd name="adj" fmla="val 4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Кольцо 6"/>
            <p:cNvSpPr/>
            <p:nvPr/>
          </p:nvSpPr>
          <p:spPr>
            <a:xfrm>
              <a:off x="4981848" y="3572272"/>
              <a:ext cx="3689176" cy="3833192"/>
            </a:xfrm>
            <a:prstGeom prst="donut">
              <a:avLst>
                <a:gd name="adj" fmla="val 4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5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err="1" smtClean="0"/>
              <a:t>Яндекс.Справочник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6" y="1837900"/>
            <a:ext cx="12079387" cy="60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err="1" smtClean="0"/>
              <a:t>Яндекс.Справочник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Покупатели ищут магазин – готовы купить</a:t>
            </a:r>
          </a:p>
          <a:p>
            <a:r>
              <a:rPr lang="ru-RU" dirty="0" smtClean="0"/>
              <a:t>Бесплатное размещение</a:t>
            </a:r>
          </a:p>
          <a:p>
            <a:r>
              <a:rPr lang="ru-RU" dirty="0" smtClean="0"/>
              <a:t>Есть возможность выделить магазин (приоритетное размещение)</a:t>
            </a:r>
          </a:p>
          <a:p>
            <a:r>
              <a:rPr lang="ru-RU" dirty="0" smtClean="0"/>
              <a:t>Недорогой трафик</a:t>
            </a:r>
          </a:p>
          <a:p>
            <a:r>
              <a:rPr lang="ru-RU" dirty="0" smtClean="0"/>
              <a:t>Для тех, у кого есть </a:t>
            </a:r>
            <a:r>
              <a:rPr lang="ru-RU" dirty="0" err="1" smtClean="0"/>
              <a:t>оффлайн</a:t>
            </a:r>
            <a:r>
              <a:rPr lang="ru-RU" dirty="0" smtClean="0"/>
              <a:t>-точки</a:t>
            </a:r>
            <a:endParaRPr lang="ru-RU" dirty="0"/>
          </a:p>
        </p:txBody>
      </p:sp>
      <p:pic>
        <p:nvPicPr>
          <p:cNvPr id="5" name="Рисунок 17" descr="567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6" t="9848" r="10426"/>
          <a:stretch>
            <a:fillRect/>
          </a:stretch>
        </p:blipFill>
        <p:spPr bwMode="auto">
          <a:xfrm>
            <a:off x="11038904" y="7541096"/>
            <a:ext cx="1493837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3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err="1" smtClean="0"/>
              <a:t>Чеклист</a:t>
            </a:r>
            <a:r>
              <a:rPr lang="ru-RU" dirty="0" smtClean="0"/>
              <a:t> перед запуском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Охватываете ли вы основную группу покупателей? </a:t>
            </a:r>
            <a:r>
              <a:rPr lang="ru-RU" dirty="0" err="1" smtClean="0"/>
              <a:t>Директ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Увидят ли </a:t>
            </a:r>
            <a:r>
              <a:rPr lang="ru-RU" dirty="0" err="1" smtClean="0"/>
              <a:t>ва</a:t>
            </a:r>
            <a:r>
              <a:rPr lang="en-US" dirty="0" smtClean="0"/>
              <a:t>c</a:t>
            </a:r>
            <a:r>
              <a:rPr lang="ru-RU" dirty="0" smtClean="0"/>
              <a:t> </a:t>
            </a:r>
            <a:r>
              <a:rPr lang="ru-RU" dirty="0" smtClean="0"/>
              <a:t>«горячие» покупатели, готовые купить? </a:t>
            </a:r>
            <a:r>
              <a:rPr lang="ru-RU" dirty="0" err="1" smtClean="0"/>
              <a:t>Маркет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Оффлайновые</a:t>
            </a:r>
            <a:r>
              <a:rPr lang="ru-RU" dirty="0" smtClean="0"/>
              <a:t> покупатели – найдут ли они вас? Справочник</a:t>
            </a:r>
            <a:endParaRPr lang="ru-RU" dirty="0"/>
          </a:p>
        </p:txBody>
      </p:sp>
      <p:pic>
        <p:nvPicPr>
          <p:cNvPr id="4" name="Рисунок 12" descr="papo_819324.jp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9" t="31615" r="25288" b="19572"/>
          <a:stretch>
            <a:fillRect/>
          </a:stretch>
        </p:blipFill>
        <p:spPr bwMode="auto">
          <a:xfrm>
            <a:off x="11326936" y="3228614"/>
            <a:ext cx="917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toy-story-soldier-rifle-minif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350" y="5236840"/>
            <a:ext cx="8477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images (2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4" r="23434"/>
          <a:stretch>
            <a:fillRect/>
          </a:stretch>
        </p:blipFill>
        <p:spPr bwMode="auto">
          <a:xfrm>
            <a:off x="11597387" y="7469088"/>
            <a:ext cx="67468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50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Факты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ru-RU" dirty="0" smtClean="0"/>
              <a:t>Интернет-магазины фантастически рентабельны</a:t>
            </a:r>
          </a:p>
          <a:p>
            <a:pPr marL="571500" indent="-571500">
              <a:buFont typeface="Arial" pitchFamily="34" charset="0"/>
              <a:buChar char="•"/>
            </a:pPr>
            <a:endParaRPr lang="ru-RU" dirty="0" smtClean="0"/>
          </a:p>
          <a:p>
            <a:pPr marL="571500" indent="-571500">
              <a:buFont typeface="Arial" pitchFamily="34" charset="0"/>
              <a:buChar char="•"/>
            </a:pPr>
            <a:endParaRPr lang="ru-RU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ru-RU" dirty="0" smtClean="0"/>
              <a:t>Каждый второй интернет-магазин разоряется в течение полугода после открытия*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* Деловой квартал, 2011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 rot="20078675">
            <a:off x="2804055" y="3842334"/>
            <a:ext cx="61380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НО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49001384_l_8b342a4499ccf5ade98879e934b05cb5.jpg"/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8"/>
          <a:stretch>
            <a:fillRect/>
          </a:stretch>
        </p:blipFill>
        <p:spPr bwMode="auto">
          <a:xfrm>
            <a:off x="10678864" y="7829128"/>
            <a:ext cx="19669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1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r="12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21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Фатальные ошибки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ru-RU" dirty="0" smtClean="0"/>
              <a:t>Закончился бюджет, останавливаем рекламу…</a:t>
            </a:r>
          </a:p>
          <a:p>
            <a:pPr marL="742950" indent="-742950">
              <a:buAutoNum type="arabicPeriod"/>
            </a:pPr>
            <a:endParaRPr lang="ru-RU" dirty="0"/>
          </a:p>
          <a:p>
            <a:pPr marL="742950" indent="-742950">
              <a:buAutoNum type="arabicPeriod"/>
            </a:pPr>
            <a:endParaRPr lang="ru-RU" dirty="0" smtClean="0"/>
          </a:p>
          <a:p>
            <a:pPr marL="742950" indent="-742950">
              <a:buAutoNum type="arabicPeriod"/>
            </a:pPr>
            <a:endParaRPr lang="ru-RU" dirty="0"/>
          </a:p>
          <a:p>
            <a:pPr marL="742950" indent="-742950">
              <a:buAutoNum type="arabicPeriod"/>
            </a:pP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…</a:t>
            </a:r>
            <a:r>
              <a:rPr lang="en-US" dirty="0" smtClean="0"/>
              <a:t> </a:t>
            </a:r>
            <a:r>
              <a:rPr lang="ru-RU" dirty="0" smtClean="0"/>
              <a:t>ПОТЕРЯ КЛИЕНТОВ!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3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Фатальные ошибки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2. </a:t>
            </a:r>
            <a:r>
              <a:rPr lang="ru-RU" dirty="0" smtClean="0"/>
              <a:t>Отсутствие замеров конверсии и эффективности рекламы…</a:t>
            </a:r>
          </a:p>
          <a:p>
            <a:pPr marL="742950" indent="-742950">
              <a:buAutoNum type="arabicPeriod"/>
            </a:pPr>
            <a:endParaRPr lang="ru-RU" dirty="0"/>
          </a:p>
          <a:p>
            <a:pPr marL="742950" indent="-742950">
              <a:buAutoNum type="arabicPeriod"/>
            </a:pPr>
            <a:endParaRPr lang="ru-RU" dirty="0" smtClean="0"/>
          </a:p>
          <a:p>
            <a:pPr marL="742950" indent="-742950">
              <a:buAutoNum type="arabicPeriod"/>
            </a:pPr>
            <a:endParaRPr lang="ru-RU" dirty="0"/>
          </a:p>
          <a:p>
            <a:pPr marL="742950" indent="-742950">
              <a:buAutoNum type="arabicPeriod"/>
            </a:pP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…</a:t>
            </a:r>
            <a:r>
              <a:rPr lang="en-US" dirty="0" smtClean="0"/>
              <a:t> </a:t>
            </a:r>
            <a:r>
              <a:rPr lang="ru-RU" dirty="0" smtClean="0"/>
              <a:t>ДЕНЬГИ НА ВЕТЕР!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6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Фатальные ошибки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Неудобный сайт</a:t>
            </a:r>
          </a:p>
          <a:p>
            <a:pPr marL="742950" indent="-742950">
              <a:buAutoNum type="arabicPeriod"/>
            </a:pPr>
            <a:endParaRPr lang="ru-RU" dirty="0"/>
          </a:p>
          <a:p>
            <a:pPr marL="742950" indent="-742950">
              <a:buAutoNum type="arabicPeriod"/>
            </a:pPr>
            <a:endParaRPr lang="ru-RU" dirty="0" smtClean="0"/>
          </a:p>
          <a:p>
            <a:pPr marL="742950" indent="-742950">
              <a:buAutoNum type="arabicPeriod"/>
            </a:pPr>
            <a:endParaRPr lang="ru-RU" dirty="0"/>
          </a:p>
          <a:p>
            <a:pPr marL="742950" indent="-742950">
              <a:buAutoNum type="arabicPeriod"/>
            </a:pP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…</a:t>
            </a:r>
            <a:r>
              <a:rPr lang="en-US" dirty="0" smtClean="0"/>
              <a:t> </a:t>
            </a:r>
            <a:r>
              <a:rPr lang="ru-RU" dirty="0" smtClean="0"/>
              <a:t>ДЕНЬГИ НА ВЕТЕР!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20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Фатальные ошибки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4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Отсутствие работы с отзывами и лояльностью…</a:t>
            </a:r>
          </a:p>
          <a:p>
            <a:pPr marL="742950" indent="-742950">
              <a:buAutoNum type="arabicPeriod"/>
            </a:pPr>
            <a:endParaRPr lang="ru-RU" dirty="0"/>
          </a:p>
          <a:p>
            <a:pPr marL="742950" indent="-742950">
              <a:buAutoNum type="arabicPeriod"/>
            </a:pPr>
            <a:endParaRPr lang="ru-RU" dirty="0" smtClean="0"/>
          </a:p>
          <a:p>
            <a:pPr marL="742950" indent="-742950">
              <a:buAutoNum type="arabicPeriod"/>
            </a:pPr>
            <a:endParaRPr lang="ru-RU" dirty="0"/>
          </a:p>
          <a:p>
            <a:pPr marL="742950" indent="-742950">
              <a:buAutoNum type="arabicPeriod"/>
            </a:pP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…</a:t>
            </a:r>
            <a:r>
              <a:rPr lang="en-US" dirty="0" smtClean="0"/>
              <a:t> </a:t>
            </a:r>
            <a:r>
              <a:rPr lang="ru-RU" dirty="0" smtClean="0"/>
              <a:t>ПОТЕРЯ РЕПУТАЦИИ!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20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goncharova\Desktop\Безвоздмездн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7" y="1492423"/>
            <a:ext cx="12400713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Александра Гончарова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Руководитель группы по работе с клиентами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385-01-00 (доб. 8773)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a.goncharova@yandex-team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3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ru-RU" dirty="0" smtClean="0"/>
              <a:t>Высокие закупочные цены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dirty="0" smtClean="0"/>
              <a:t>Негде хранить товар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dirty="0" smtClean="0"/>
              <a:t>Проблемы с доставкой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dirty="0" smtClean="0"/>
              <a:t>Сильные конкуренты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5" name="Рисунок 4" descr="49001493_l_77d10ebdd95f121f9ab218427a01b62a.jp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4"/>
          <a:stretch>
            <a:fillRect/>
          </a:stretch>
        </p:blipFill>
        <p:spPr bwMode="auto">
          <a:xfrm>
            <a:off x="10102800" y="6316960"/>
            <a:ext cx="2579687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8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Основная причина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Недостаток клиентов</a:t>
            </a:r>
            <a:endParaRPr lang="ru-RU" dirty="0"/>
          </a:p>
        </p:txBody>
      </p:sp>
      <p:pic>
        <p:nvPicPr>
          <p:cNvPr id="8" name="Рисунок 16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/>
          <a:stretch>
            <a:fillRect/>
          </a:stretch>
        </p:blipFill>
        <p:spPr bwMode="auto">
          <a:xfrm>
            <a:off x="7654528" y="3796680"/>
            <a:ext cx="41148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949024" y="1780456"/>
            <a:ext cx="11663362" cy="5616624"/>
          </a:xfrm>
        </p:spPr>
        <p:txBody>
          <a:bodyPr/>
          <a:lstStyle/>
          <a:p>
            <a:pPr algn="ctr"/>
            <a:r>
              <a:rPr lang="ru-RU" dirty="0" smtClean="0"/>
              <a:t>ГДЕ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ВЗЯТЬ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КЛИЕНТОВ?</a:t>
            </a:r>
            <a:endParaRPr lang="ru-RU" dirty="0"/>
          </a:p>
        </p:txBody>
      </p:sp>
      <p:pic>
        <p:nvPicPr>
          <p:cNvPr id="9" name="Рисунок 8" descr="30272244_27602195_1821113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248" y="6875102"/>
            <a:ext cx="3168352" cy="2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Как люди ищут/выбирают в интернете?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9600" dirty="0" smtClean="0"/>
              <a:t>Разведка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10" descr="21829998_YA_drug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08" y="4516759"/>
            <a:ext cx="7992888" cy="453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Сравним с обычным магазином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ru-RU" dirty="0" smtClean="0"/>
              <a:t>Люди идут в магазин за конкретным товаром</a:t>
            </a:r>
          </a:p>
          <a:p>
            <a:pPr marL="571500" indent="-571500">
              <a:buFont typeface="Arial" pitchFamily="34" charset="0"/>
              <a:buChar char="•"/>
            </a:pPr>
            <a:endParaRPr lang="ru-RU" dirty="0" smtClean="0"/>
          </a:p>
          <a:p>
            <a:pPr marL="571500" indent="-571500">
              <a:buFont typeface="Arial" pitchFamily="34" charset="0"/>
              <a:buChar char="•"/>
            </a:pPr>
            <a:endParaRPr lang="ru-RU" dirty="0"/>
          </a:p>
          <a:p>
            <a:pPr marL="571500" indent="-571500">
              <a:buFont typeface="Arial" pitchFamily="34" charset="0"/>
              <a:buChar char="•"/>
            </a:pPr>
            <a:endParaRPr lang="ru-RU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ru-RU" dirty="0" smtClean="0"/>
              <a:t>Или за «товарной категорией»</a:t>
            </a:r>
            <a:endParaRPr lang="ru-RU" dirty="0"/>
          </a:p>
        </p:txBody>
      </p:sp>
      <p:pic>
        <p:nvPicPr>
          <p:cNvPr id="1028" name="Picture 4" descr="C:\Users\goncharova\Desktop\кресл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248" y="4012704"/>
            <a:ext cx="19812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oncharova\Desktop\кресл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6" y="7173734"/>
            <a:ext cx="4120140" cy="257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1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885776" y="399083"/>
            <a:ext cx="11687175" cy="949325"/>
          </a:xfrm>
        </p:spPr>
        <p:txBody>
          <a:bodyPr/>
          <a:lstStyle/>
          <a:p>
            <a:r>
              <a:rPr lang="ru-RU" dirty="0" smtClean="0"/>
              <a:t>Как выбирают магазин?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sz="4000" dirty="0" smtClean="0"/>
          </a:p>
          <a:p>
            <a:r>
              <a:rPr lang="ru-RU" sz="4000" dirty="0" smtClean="0"/>
              <a:t>                          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2000" dirty="0" smtClean="0"/>
              <a:t>*Зависит от товара</a:t>
            </a:r>
          </a:p>
          <a:p>
            <a:r>
              <a:rPr lang="ru-RU" sz="2000" dirty="0" smtClean="0"/>
              <a:t>* И от заинтересованности покупателя</a:t>
            </a:r>
            <a:endParaRPr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942560" y="1132384"/>
            <a:ext cx="2376264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18696" y="1132384"/>
            <a:ext cx="351656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533848" y="1132384"/>
            <a:ext cx="2160240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Левая фигурная скобка 18"/>
          <p:cNvSpPr/>
          <p:nvPr/>
        </p:nvSpPr>
        <p:spPr>
          <a:xfrm rot="16200000">
            <a:off x="5986435" y="-1225296"/>
            <a:ext cx="792088" cy="9865096"/>
          </a:xfrm>
          <a:prstGeom prst="leftBrace">
            <a:avLst>
              <a:gd name="adj1" fmla="val 8333"/>
              <a:gd name="adj2" fmla="val 4894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85776" y="336463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4468" y="2318955"/>
            <a:ext cx="381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РАСПОЛОЖЕНИЕ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26753" y="2322178"/>
            <a:ext cx="381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РЕКЛАМА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75661" y="2318955"/>
            <a:ext cx="381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РЕКОМЕНДАЦИИ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38104" y="4660776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ПОИСК ИНФОРМАЦИИ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20843409">
            <a:off x="3853626" y="1407349"/>
            <a:ext cx="3752245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Разные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6045361" y="6300687"/>
            <a:ext cx="55245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 descr="2011-12-08_12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7" y="6749008"/>
            <a:ext cx="11247809" cy="115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3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ndex-005 (1)">
  <a:themeElements>
    <a:clrScheme name="Title &amp; Subtitle копия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копия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копия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итуль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лайды разделов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Основные слайды без нумераци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Основные слайды с нумерацией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Заключитель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ндекс">
    <a:dk1>
      <a:srgbClr val="000000"/>
    </a:dk1>
    <a:lt1>
      <a:srgbClr val="FFFFFF"/>
    </a:lt1>
    <a:dk2>
      <a:srgbClr val="BFBFBF"/>
    </a:dk2>
    <a:lt2>
      <a:srgbClr val="D8D8D8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FC000"/>
    </a:accent6>
    <a:hlink>
      <a:srgbClr val="FF0000"/>
    </a:hlink>
    <a:folHlink>
      <a:srgbClr val="C0000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Yandex-005 (1)</Template>
  <TotalTime>1636</TotalTime>
  <Words>411</Words>
  <Application>Microsoft Office PowerPoint</Application>
  <PresentationFormat>Произвольный</PresentationFormat>
  <Paragraphs>157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Yandex-005 (1)</vt:lpstr>
      <vt:lpstr>Титульный слайд</vt:lpstr>
      <vt:lpstr>Слайды разделов</vt:lpstr>
      <vt:lpstr>Основные слайды без нумерации</vt:lpstr>
      <vt:lpstr>Основные слайды с нумерацией</vt:lpstr>
      <vt:lpstr>Заключительный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goncharova</dc:creator>
  <cp:lastModifiedBy>goncharova</cp:lastModifiedBy>
  <cp:revision>27</cp:revision>
  <dcterms:created xsi:type="dcterms:W3CDTF">2012-10-31T07:50:45Z</dcterms:created>
  <dcterms:modified xsi:type="dcterms:W3CDTF">2012-12-06T05:34:10Z</dcterms:modified>
</cp:coreProperties>
</file>