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6" r:id="rId2"/>
    <p:sldId id="509" r:id="rId3"/>
    <p:sldId id="510" r:id="rId4"/>
    <p:sldId id="511" r:id="rId5"/>
    <p:sldId id="512" r:id="rId6"/>
    <p:sldId id="513" r:id="rId7"/>
    <p:sldId id="530" r:id="rId8"/>
    <p:sldId id="516" r:id="rId9"/>
    <p:sldId id="517" r:id="rId10"/>
    <p:sldId id="519" r:id="rId11"/>
    <p:sldId id="521" r:id="rId12"/>
    <p:sldId id="522" r:id="rId13"/>
    <p:sldId id="523" r:id="rId14"/>
    <p:sldId id="526" r:id="rId15"/>
    <p:sldId id="531" r:id="rId16"/>
    <p:sldId id="562" r:id="rId17"/>
    <p:sldId id="533" r:id="rId18"/>
    <p:sldId id="534" r:id="rId19"/>
    <p:sldId id="536" r:id="rId20"/>
    <p:sldId id="537" r:id="rId21"/>
    <p:sldId id="538" r:id="rId22"/>
    <p:sldId id="540" r:id="rId23"/>
    <p:sldId id="558" r:id="rId24"/>
    <p:sldId id="542" r:id="rId25"/>
    <p:sldId id="543" r:id="rId26"/>
    <p:sldId id="544" r:id="rId27"/>
    <p:sldId id="545" r:id="rId28"/>
    <p:sldId id="546" r:id="rId29"/>
    <p:sldId id="563" r:id="rId30"/>
    <p:sldId id="564" r:id="rId31"/>
    <p:sldId id="313" r:id="rId32"/>
    <p:sldId id="560" r:id="rId33"/>
    <p:sldId id="561" r:id="rId34"/>
    <p:sldId id="397" r:id="rId35"/>
    <p:sldId id="344" r:id="rId36"/>
    <p:sldId id="550" r:id="rId37"/>
    <p:sldId id="552" r:id="rId38"/>
    <p:sldId id="355" r:id="rId39"/>
    <p:sldId id="468" r:id="rId40"/>
    <p:sldId id="409" r:id="rId41"/>
    <p:sldId id="347" r:id="rId42"/>
    <p:sldId id="469" r:id="rId43"/>
    <p:sldId id="556" r:id="rId44"/>
    <p:sldId id="358" r:id="rId45"/>
    <p:sldId id="470" r:id="rId46"/>
    <p:sldId id="365" r:id="rId47"/>
    <p:sldId id="413" r:id="rId48"/>
    <p:sldId id="366" r:id="rId49"/>
    <p:sldId id="472" r:id="rId50"/>
    <p:sldId id="369" r:id="rId51"/>
    <p:sldId id="557" r:id="rId52"/>
    <p:sldId id="583" r:id="rId53"/>
    <p:sldId id="417" r:id="rId54"/>
    <p:sldId id="585" r:id="rId55"/>
    <p:sldId id="587" r:id="rId56"/>
    <p:sldId id="593" r:id="rId57"/>
    <p:sldId id="596" r:id="rId58"/>
    <p:sldId id="421" r:id="rId59"/>
    <p:sldId id="377" r:id="rId60"/>
    <p:sldId id="476" r:id="rId61"/>
    <p:sldId id="376" r:id="rId62"/>
    <p:sldId id="429" r:id="rId63"/>
    <p:sldId id="430" r:id="rId64"/>
    <p:sldId id="368" r:id="rId65"/>
    <p:sldId id="419" r:id="rId66"/>
    <p:sldId id="425" r:id="rId67"/>
    <p:sldId id="464" r:id="rId68"/>
    <p:sldId id="424" r:id="rId69"/>
    <p:sldId id="452" r:id="rId70"/>
    <p:sldId id="579" r:id="rId71"/>
    <p:sldId id="580" r:id="rId72"/>
    <p:sldId id="581" r:id="rId73"/>
    <p:sldId id="463" r:id="rId74"/>
    <p:sldId id="493" r:id="rId75"/>
    <p:sldId id="378" r:id="rId76"/>
    <p:sldId id="379" r:id="rId77"/>
    <p:sldId id="307" r:id="rId78"/>
    <p:sldId id="597" r:id="rId79"/>
    <p:sldId id="598" r:id="rId80"/>
    <p:sldId id="599" r:id="rId81"/>
    <p:sldId id="600" r:id="rId82"/>
    <p:sldId id="601" r:id="rId83"/>
    <p:sldId id="602" r:id="rId84"/>
    <p:sldId id="382" r:id="rId85"/>
    <p:sldId id="574" r:id="rId86"/>
    <p:sldId id="603" r:id="rId87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A0000"/>
    <a:srgbClr val="28469C"/>
    <a:srgbClr val="FF0000"/>
    <a:srgbClr val="B2B2B2"/>
    <a:srgbClr val="FFFFFF"/>
    <a:srgbClr val="25406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9" autoAdjust="0"/>
    <p:restoredTop sz="99167" autoAdjust="0"/>
  </p:normalViewPr>
  <p:slideViewPr>
    <p:cSldViewPr>
      <p:cViewPr>
        <p:scale>
          <a:sx n="90" d="100"/>
          <a:sy n="90" d="100"/>
        </p:scale>
        <p:origin x="-135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537583F-C470-4B20-BE5A-7969B9BE7D1C}" type="datetimeFigureOut">
              <a:rPr lang="ru-RU"/>
              <a:pPr>
                <a:defRPr/>
              </a:pPr>
              <a:t>05.12.2012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625338B-1933-45F3-85F8-492874E2D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03D5EC9-265E-42AB-B666-6C74F3D9AFA4}" type="datetimeFigureOut">
              <a:rPr lang="ru-RU"/>
              <a:pPr>
                <a:defRPr/>
              </a:pPr>
              <a:t>05.12.2012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2F1FC4C-E9E6-49B7-874B-94B7D6B3F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D7188D6C-E9DD-4C40-ACE8-D736759240A5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20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24937A13-A1F3-48AF-9368-E460C48C8D5C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23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0BDA5CF4-5C39-4782-90CF-BC2D92606FE5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25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2F19AAB-F2E0-40AA-8E51-81BE49B37787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27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99A12244-BEED-4FD9-B6C2-C25FC919AA46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28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9BC450F4-99A7-44F8-8024-8ABB9D0E2E69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29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CE8551F0-7F61-4CA9-BC47-9C036A068C81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32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97D7FDDD-3A39-4447-84D4-4CDE19BD0006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39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34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F585EBB3-8A41-467F-B6DC-586AE5E163C7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42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85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27861E96-0EC1-429C-849D-6161465D779A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45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36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098492C0-438C-42E3-A69B-1AF166777FE8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49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18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F8510F28-9557-4653-9F1C-BC67AA6F9836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52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17528220-1EE3-46E6-AC4E-890360660988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54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3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664E845F-07E7-458C-B71B-31A48AED1C4A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55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5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193A8687-B6C5-4CFF-89E4-712F1D37BD85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56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7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73F57B0D-D343-4386-9305-63FB05497E00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57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92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5825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B4B26782-C758-4582-AB25-0F06E981AB69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60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4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EA01B976-F53C-429D-BEDC-7313D063A2AF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12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6BC417-87AF-41BB-972C-0F6C547B4A5C}" type="slidenum"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ru-RU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862D6B-A5D4-4810-A36D-DC66CDF9831F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8C666A-1942-4F92-A611-B3CC713D757A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ru-RU" smtClean="0">
              <a:cs typeface="Arial" charset="0"/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F9342B-07AB-48E1-A441-ADB0196CB120}" type="slidenum">
              <a:rPr lang="ru-RU" smtClean="0"/>
              <a:pPr>
                <a:defRPr/>
              </a:pPr>
              <a:t>85</a:t>
            </a:fld>
            <a:endParaRPr lang="ru-RU" smtClean="0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 txBox="1">
            <a:spLocks noGrp="1" noChangeArrowheads="1"/>
          </p:cNvSpPr>
          <p:nvPr/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8CA953-51EC-499E-8C08-D7AD4C1F2F9C}" type="slidenum">
              <a:rPr lang="ru-RU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86</a:t>
            </a:fld>
            <a:endParaRPr lang="ru-RU" sz="1200">
              <a:latin typeface="+mn-lt"/>
              <a:cs typeface="+mn-cs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C98CCB9E-086A-41B5-8B4E-0B48224393C0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13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22288"/>
            <a:ext cx="3427413" cy="257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ED764-264A-4319-90B3-C6AEBC50FA81}" type="datetimeFigureOut">
              <a:rPr lang="ru-RU"/>
              <a:pPr>
                <a:defRPr/>
              </a:pPr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B540B-60E9-475D-B771-A358CA1C62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BEB36-6F8C-4D94-A6A4-66E18578E60E}" type="datetimeFigureOut">
              <a:rPr lang="ru-RU"/>
              <a:pPr>
                <a:defRPr/>
              </a:pPr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18304-C53D-4D6C-B7B8-B0E8E006EC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AA24B-C906-47EA-990C-88FC74CB42E7}" type="datetimeFigureOut">
              <a:rPr lang="ru-RU"/>
              <a:pPr>
                <a:defRPr/>
              </a:pPr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AFAB1-7079-458E-AEAC-DE68C76954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D7BBB-7FEC-4BFF-9FB3-43354AC71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07482-3FDB-43F0-A3C2-7679C2FD5087}" type="datetimeFigureOut">
              <a:rPr lang="ru-RU"/>
              <a:pPr>
                <a:defRPr/>
              </a:pPr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CB152-7CE0-4929-814D-1E9F5F371C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2DFC8-3411-4031-98FC-E8474CEDF58C}" type="datetimeFigureOut">
              <a:rPr lang="ru-RU"/>
              <a:pPr>
                <a:defRPr/>
              </a:pPr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145E8-2AE4-4EFE-B0EE-7AE2A15D33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DB0A5-C803-41C8-9BD9-641FBDC03E6E}" type="datetimeFigureOut">
              <a:rPr lang="ru-RU"/>
              <a:pPr>
                <a:defRPr/>
              </a:pPr>
              <a:t>05.12.2012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E4780-B9CA-488C-B25C-136901E35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801F6-CE51-42BE-90BF-9F97B33D24E3}" type="datetimeFigureOut">
              <a:rPr lang="ru-RU"/>
              <a:pPr>
                <a:defRPr/>
              </a:pPr>
              <a:t>05.12.2012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DA339-80DC-4918-A627-DA5B0A10DB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8AB53-E70A-483A-841A-2D6118CB1369}" type="datetimeFigureOut">
              <a:rPr lang="ru-RU"/>
              <a:pPr>
                <a:defRPr/>
              </a:pPr>
              <a:t>05.12.2012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7E197-C58C-4209-8A8A-527C2F35D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8E85-DC74-40C8-9054-36D48D0D69BC}" type="datetimeFigureOut">
              <a:rPr lang="ru-RU"/>
              <a:pPr>
                <a:defRPr/>
              </a:pPr>
              <a:t>05.12.2012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C4C13-128F-487E-87DA-A005F26B3C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CFDCB-8684-42E1-A7A1-9259999F5B93}" type="datetimeFigureOut">
              <a:rPr lang="ru-RU"/>
              <a:pPr>
                <a:defRPr/>
              </a:pPr>
              <a:t>05.12.2012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A05C7-D9C2-4AAA-B4D1-2AF6D7E81A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BC6F4-45F3-410F-872A-D1DBF408D99D}" type="datetimeFigureOut">
              <a:rPr lang="ru-RU"/>
              <a:pPr>
                <a:defRPr/>
              </a:pPr>
              <a:t>05.12.2012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98BD8-3FBF-4135-9428-6FF909D602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6C1E18-5685-457C-AE41-83617B4AA065}" type="datetimeFigureOut">
              <a:rPr lang="ru-RU"/>
              <a:pPr>
                <a:defRPr/>
              </a:pPr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62D496-0DB0-4E24-8BB5-6F0A85D40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9.png"/><Relationship Id="rId7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5.png"/><Relationship Id="rId7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0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10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5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3.png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hyperlink" Target="http://mp.1c-bitrix.ru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3.jpeg"/><Relationship Id="rId10" Type="http://schemas.openxmlformats.org/officeDocument/2006/relationships/image" Target="../media/image125.png"/><Relationship Id="rId4" Type="http://schemas.openxmlformats.org/officeDocument/2006/relationships/image" Target="../media/image122.png"/><Relationship Id="rId9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1113" y="2349500"/>
            <a:ext cx="9155113" cy="215900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86" name="Заголовок 1"/>
          <p:cNvSpPr txBox="1">
            <a:spLocks/>
          </p:cNvSpPr>
          <p:nvPr/>
        </p:nvSpPr>
        <p:spPr bwMode="auto">
          <a:xfrm>
            <a:off x="179388" y="2857500"/>
            <a:ext cx="8307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ru-RU" sz="4000">
                <a:solidFill>
                  <a:schemeClr val="bg1"/>
                </a:solidFill>
                <a:latin typeface="Calibri" pitchFamily="34" charset="0"/>
              </a:rPr>
              <a:t>1С-Битрикс: Корпоративный портал</a:t>
            </a:r>
          </a:p>
        </p:txBody>
      </p:sp>
      <p:pic>
        <p:nvPicPr>
          <p:cNvPr id="1638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09038" y="2384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Прямоугольник 3"/>
          <p:cNvSpPr>
            <a:spLocks noChangeArrowheads="1"/>
          </p:cNvSpPr>
          <p:nvPr/>
        </p:nvSpPr>
        <p:spPr bwMode="auto">
          <a:xfrm>
            <a:off x="3700463" y="4902200"/>
            <a:ext cx="5327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/>
              <a:t>от эффективности сотрудника к эффективности компании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15088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39750" y="-46038"/>
            <a:ext cx="5700713" cy="1112838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100" dirty="0" smtClean="0"/>
              <a:t>Общение с коллегами</a:t>
            </a:r>
            <a:endParaRPr lang="en-US" sz="3100" dirty="0" smtClean="0"/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2205038"/>
            <a:ext cx="12858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6375" y="392113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Изображение 8" descr="Macintosh HD:Users:natalagrihina:Desktop:скрины Б24:messenger.png"/>
          <p:cNvPicPr>
            <a:picLocks noChangeAspect="1" noChangeArrowheads="1"/>
          </p:cNvPicPr>
          <p:nvPr/>
        </p:nvPicPr>
        <p:blipFill>
          <a:blip r:embed="rId8"/>
          <a:srcRect b="2473"/>
          <a:stretch>
            <a:fillRect/>
          </a:stretch>
        </p:blipFill>
        <p:spPr bwMode="auto">
          <a:xfrm>
            <a:off x="2051050" y="1628775"/>
            <a:ext cx="6813550" cy="4103688"/>
          </a:xfrm>
          <a:prstGeom prst="rect">
            <a:avLst/>
          </a:prstGeom>
          <a:noFill/>
          <a:ln w="9525" algn="ctr">
            <a:solidFill>
              <a:srgbClr val="B9CDE5"/>
            </a:solidFill>
            <a:round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5" y="1412875"/>
            <a:ext cx="8250238" cy="485616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3379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463" y="357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/>
          <a:srcRect t="24310"/>
          <a:stretch/>
        </p:blipFill>
        <p:spPr bwMode="auto">
          <a:xfrm>
            <a:off x="684213" y="2060575"/>
            <a:ext cx="8172450" cy="330676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3379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68313" y="109538"/>
            <a:ext cx="4559300" cy="771525"/>
          </a:xfrm>
          <a:prstGeom prst="rect">
            <a:avLst/>
          </a:prstGeom>
        </p:spPr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dirty="0" smtClean="0"/>
              <a:t>Поиск контактов</a:t>
            </a:r>
            <a:r>
              <a:rPr lang="en-US" sz="3200" dirty="0" smtClean="0"/>
              <a:t> </a:t>
            </a:r>
            <a:r>
              <a:rPr lang="ru-RU" sz="3200" dirty="0" smtClean="0"/>
              <a:t>и справочник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3379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Аня\Downloads\7873761_m.jpg"/>
          <p:cNvPicPr>
            <a:picLocks noChangeAspect="1" noChangeArrowheads="1"/>
          </p:cNvPicPr>
          <p:nvPr/>
        </p:nvPicPr>
        <p:blipFill>
          <a:blip r:embed="rId3"/>
          <a:srcRect l="2" r="109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Прямоугольник 6"/>
          <p:cNvSpPr>
            <a:spLocks noChangeArrowheads="1"/>
          </p:cNvSpPr>
          <p:nvPr/>
        </p:nvSpPr>
        <p:spPr bwMode="auto">
          <a:xfrm>
            <a:off x="0" y="4652963"/>
            <a:ext cx="9144000" cy="2205037"/>
          </a:xfrm>
          <a:prstGeom prst="rect">
            <a:avLst/>
          </a:prstGeom>
          <a:solidFill>
            <a:srgbClr val="FFFFFF">
              <a:alpha val="78822"/>
            </a:srgbClr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endParaRPr lang="ru-RU" sz="1200" b="1"/>
          </a:p>
        </p:txBody>
      </p:sp>
      <p:sp>
        <p:nvSpPr>
          <p:cNvPr id="35844" name="Rectangle 2"/>
          <p:cNvSpPr txBox="1">
            <a:spLocks noChangeArrowheads="1"/>
          </p:cNvSpPr>
          <p:nvPr/>
        </p:nvSpPr>
        <p:spPr bwMode="auto">
          <a:xfrm>
            <a:off x="576263" y="5229225"/>
            <a:ext cx="851217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600">
                <a:latin typeface="Calibri" pitchFamily="34" charset="0"/>
              </a:rPr>
              <a:t>Управление задачами и проектами через корпоративный портал</a:t>
            </a:r>
            <a:endParaRPr lang="en-US" sz="3600">
              <a:latin typeface="Verdana" pitchFamily="34" charset="0"/>
            </a:endParaRPr>
          </a:p>
        </p:txBody>
      </p:sp>
      <p:pic>
        <p:nvPicPr>
          <p:cNvPr id="35845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700" y="5346700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412875"/>
            <a:ext cx="8469313" cy="454501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1773238"/>
            <a:ext cx="8316912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463" y="357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68313" y="109538"/>
            <a:ext cx="5472112" cy="771525"/>
          </a:xfrm>
          <a:prstGeom prst="rect">
            <a:avLst/>
          </a:prstGeom>
        </p:spPr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dirty="0" smtClean="0"/>
              <a:t>Управление задачами и проектами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3789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2"/>
          <p:cNvSpPr txBox="1">
            <a:spLocks noChangeArrowheads="1"/>
          </p:cNvSpPr>
          <p:nvPr/>
        </p:nvSpPr>
        <p:spPr bwMode="auto">
          <a:xfrm>
            <a:off x="3276600" y="1687513"/>
            <a:ext cx="57594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4400">
              <a:latin typeface="Calibri" pitchFamily="34" charset="0"/>
            </a:endParaRPr>
          </a:p>
          <a:p>
            <a:r>
              <a:rPr lang="ru-RU" sz="4400">
                <a:latin typeface="Calibri" pitchFamily="34" charset="0"/>
              </a:rPr>
              <a:t>1С-Битрикс: Корпоративный портал</a:t>
            </a:r>
            <a:endParaRPr lang="en-US" sz="4400">
              <a:latin typeface="Verdan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100"/>
            <a:ext cx="9144000" cy="98107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>
              <a:defRPr/>
            </a:pP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39941" name="Изображение 12" descr="box-kp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" y="1536700"/>
            <a:ext cx="3313113" cy="35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2"/>
          <p:cNvSpPr txBox="1">
            <a:spLocks noChangeArrowheads="1"/>
          </p:cNvSpPr>
          <p:nvPr/>
        </p:nvSpPr>
        <p:spPr bwMode="auto">
          <a:xfrm>
            <a:off x="3311525" y="3703638"/>
            <a:ext cx="5545138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>
                <a:latin typeface="Calibri" pitchFamily="34" charset="0"/>
              </a:rPr>
              <a:t>Простое решение сложных задач</a:t>
            </a:r>
            <a:endParaRPr lang="en-US" sz="2800"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8130" name="Прямоугольник 11"/>
          <p:cNvSpPr>
            <a:spLocks noChangeArrowheads="1"/>
          </p:cNvSpPr>
          <p:nvPr/>
        </p:nvSpPr>
        <p:spPr bwMode="auto">
          <a:xfrm>
            <a:off x="3175" y="2481263"/>
            <a:ext cx="9161463" cy="2057400"/>
          </a:xfrm>
          <a:prstGeom prst="rect">
            <a:avLst/>
          </a:prstGeom>
          <a:solidFill>
            <a:srgbClr val="FFFFFF">
              <a:alpha val="89803"/>
            </a:srgbClr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endParaRPr lang="ru-RU" sz="1200" b="1"/>
          </a:p>
        </p:txBody>
      </p:sp>
      <p:pic>
        <p:nvPicPr>
          <p:cNvPr id="4813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50313" y="2541588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ru-RU" sz="4400">
                <a:latin typeface="Calibri" pitchFamily="34" charset="0"/>
              </a:rPr>
              <a:t>Коллективная работа</a:t>
            </a:r>
          </a:p>
        </p:txBody>
      </p:sp>
      <p:pic>
        <p:nvPicPr>
          <p:cNvPr id="4813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8" y="1343025"/>
            <a:ext cx="4411662" cy="305752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5017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2638" y="1330325"/>
            <a:ext cx="4791075" cy="305593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650" y="1341438"/>
            <a:ext cx="4806950" cy="309086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5650" y="1341438"/>
            <a:ext cx="4824413" cy="310515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/>
              <a:t>Управление задачами и проектами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50186" name="Прямоугольник 1"/>
          <p:cNvSpPr>
            <a:spLocks noChangeArrowheads="1"/>
          </p:cNvSpPr>
          <p:nvPr/>
        </p:nvSpPr>
        <p:spPr bwMode="auto">
          <a:xfrm>
            <a:off x="5724525" y="1341438"/>
            <a:ext cx="3419475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сотрудник может самостоятельно ставить себе задачи, принимать их от руководителя, делегировать своим подчиненным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в задаче можно указать соисполнителей и наблюдателей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задачи над проектом можно представить в виде диаграммы Ганта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Рабочие группы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51205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Изображение 1" descr="Снимок экрана 2012-05-15 в 1.58.16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650" y="1384300"/>
            <a:ext cx="4349750" cy="2160588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</p:spPr>
      </p:pic>
      <p:pic>
        <p:nvPicPr>
          <p:cNvPr id="51207" name="Изображение 3" descr="Снимок экрана 2012-05-15 в 1.59.41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650" y="3789363"/>
            <a:ext cx="4384675" cy="2303462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</p:spPr>
      </p:pic>
      <p:sp>
        <p:nvSpPr>
          <p:cNvPr id="51208" name="Прямоугольник 10"/>
          <p:cNvSpPr>
            <a:spLocks noChangeArrowheads="1"/>
          </p:cNvSpPr>
          <p:nvPr/>
        </p:nvSpPr>
        <p:spPr bwMode="auto">
          <a:xfrm>
            <a:off x="5256213" y="1341438"/>
            <a:ext cx="3779837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сотрудники объединяются в группы, работающие над разными проектами;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в группах настраивается приватность, функционал и его доступность (условия, правила, доступ к содержимому);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назначается модератор, редактируется состав группы, раздаются приглашения на вступление и т.д.;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Мгновенный поиск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1341438"/>
            <a:ext cx="4548188" cy="259238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53254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Прямоугольник 1"/>
          <p:cNvSpPr>
            <a:spLocks noChangeArrowheads="1"/>
          </p:cNvSpPr>
          <p:nvPr/>
        </p:nvSpPr>
        <p:spPr bwMode="auto">
          <a:xfrm>
            <a:off x="5580063" y="1341438"/>
            <a:ext cx="35639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моментальная индексация обновленных и новых документов;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поиск по внутреннему содержимому документов (DOCX, XLSX, DOC, XLS, PPTX, PPT, PDF, RTF, ODS и другим);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учет прав доступа сотрудника при отображении результатов поиска;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341438"/>
            <a:ext cx="4941887" cy="295116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5734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Управление документами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5735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Прямоугольник 1"/>
          <p:cNvSpPr>
            <a:spLocks noChangeArrowheads="1"/>
          </p:cNvSpPr>
          <p:nvPr/>
        </p:nvSpPr>
        <p:spPr bwMode="auto">
          <a:xfrm>
            <a:off x="5795963" y="1341438"/>
            <a:ext cx="3348037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коллективный доступ к общим файлам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уведомление о новых документах в «Живой ленте»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персональные файлы у каждого сотрудника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загрузка новой копии документа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>
                <a:latin typeface="Calibri" pitchFamily="34" charset="0"/>
              </a:rPr>
              <a:t>история изменений документа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Изображение 1" descr="8838389_l.jpg"/>
          <p:cNvPicPr>
            <a:picLocks noChangeAspect="1"/>
          </p:cNvPicPr>
          <p:nvPr/>
        </p:nvPicPr>
        <p:blipFill>
          <a:blip r:embed="rId2"/>
          <a:srcRect r="3085"/>
          <a:stretch>
            <a:fillRect/>
          </a:stretch>
        </p:blipFill>
        <p:spPr bwMode="auto">
          <a:xfrm>
            <a:off x="0" y="0"/>
            <a:ext cx="4430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Заголовок 1"/>
          <p:cNvSpPr txBox="1">
            <a:spLocks/>
          </p:cNvSpPr>
          <p:nvPr/>
        </p:nvSpPr>
        <p:spPr bwMode="auto">
          <a:xfrm>
            <a:off x="4643438" y="2400300"/>
            <a:ext cx="450056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4000">
                <a:latin typeface="Calibri" pitchFamily="34" charset="0"/>
              </a:rPr>
              <a:t>С какими задачами мы сталкиваемся ежедневно?</a:t>
            </a:r>
          </a:p>
        </p:txBody>
      </p:sp>
      <p:pic>
        <p:nvPicPr>
          <p:cNvPr id="174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Изображение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1628775"/>
            <a:ext cx="455453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Прямоугольник 2"/>
          <p:cNvSpPr>
            <a:spLocks noChangeArrowheads="1"/>
          </p:cNvSpPr>
          <p:nvPr/>
        </p:nvSpPr>
        <p:spPr bwMode="auto">
          <a:xfrm>
            <a:off x="4932363" y="1484313"/>
            <a:ext cx="4211637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отправка сообщения в один клик, прямо из «Живой ленты»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адресация лично сотруднику, сразу нескольким сотрудникам, отделу компании или рабочей группе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к сообщению можно прикрепить документ, фотографию или видео и обсудить с коллегами</a:t>
            </a:r>
          </a:p>
        </p:txBody>
      </p:sp>
      <p:sp>
        <p:nvSpPr>
          <p:cNvPr id="59398" name="Прямоугольник 3"/>
          <p:cNvSpPr>
            <a:spLocks noChangeArrowheads="1"/>
          </p:cNvSpPr>
          <p:nvPr/>
        </p:nvSpPr>
        <p:spPr bwMode="auto">
          <a:xfrm>
            <a:off x="611188" y="5157788"/>
            <a:ext cx="82819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Система внутренних сообщений - альтернатива электронной почте </a:t>
            </a:r>
          </a:p>
        </p:txBody>
      </p:sp>
      <p:pic>
        <p:nvPicPr>
          <p:cNvPr id="5939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9875" y="5341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Внутренние сообщения</a:t>
            </a:r>
            <a:endParaRPr lang="en-US" sz="2800" b="1" dirty="0" smtClean="0"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База знаний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61445" name="Изображение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1341438"/>
            <a:ext cx="3776663" cy="3743325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</p:spPr>
      </p:pic>
      <p:sp>
        <p:nvSpPr>
          <p:cNvPr id="61446" name="Прямоугольник 2"/>
          <p:cNvSpPr>
            <a:spLocks noChangeArrowheads="1"/>
          </p:cNvSpPr>
          <p:nvPr/>
        </p:nvSpPr>
        <p:spPr bwMode="auto">
          <a:xfrm>
            <a:off x="4859338" y="1341438"/>
            <a:ext cx="4284662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/>
              <a:t>страницу Wiki можно не только править, но и писать к ней свои комментарии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/>
              <a:t>учет изменений по каждому тексту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/>
              <a:t>сравнение редакции (версии) текстов и возврат к более ранним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/>
              <a:t>визуальный редактор страниц для Wiki </a:t>
            </a:r>
          </a:p>
        </p:txBody>
      </p:sp>
      <p:pic>
        <p:nvPicPr>
          <p:cNvPr id="61447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Календари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088" y="1341438"/>
            <a:ext cx="4584700" cy="33115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3494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Прямоугольник 2"/>
          <p:cNvSpPr>
            <a:spLocks noChangeArrowheads="1"/>
          </p:cNvSpPr>
          <p:nvPr/>
        </p:nvSpPr>
        <p:spPr bwMode="auto">
          <a:xfrm>
            <a:off x="5651500" y="1341438"/>
            <a:ext cx="34925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планирование рабочего времени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напоминания о предстоящих событиях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календари можно загрузить в мобильный телефон или планшет (iPhone, iPad, Android)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69875" y="122238"/>
            <a:ext cx="6759575" cy="8382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err="1" smtClean="0"/>
              <a:t>Экстранет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6554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Прямоугольник 6"/>
          <p:cNvSpPr>
            <a:spLocks noChangeArrowheads="1"/>
          </p:cNvSpPr>
          <p:nvPr/>
        </p:nvSpPr>
        <p:spPr bwMode="auto">
          <a:xfrm>
            <a:off x="5364163" y="1268413"/>
            <a:ext cx="3779837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сотрудники всегда работают внутри корпоративного портала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в любую рабочую группу можно пригласить внешних пользователей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пользователи Экстранета не получат доступ к закрытой внутрикорпоративной информации</a:t>
            </a:r>
          </a:p>
        </p:txBody>
      </p:sp>
      <p:pic>
        <p:nvPicPr>
          <p:cNvPr id="65542" name="Изображение 2" descr="Снимок экрана 2012-05-02 в 17.51.26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1341438"/>
            <a:ext cx="444023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err="1" smtClean="0"/>
              <a:t>Видеопереговорные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6758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1358900"/>
            <a:ext cx="4770438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Прямоугольник 1"/>
          <p:cNvSpPr>
            <a:spLocks noChangeArrowheads="1"/>
          </p:cNvSpPr>
          <p:nvPr/>
        </p:nvSpPr>
        <p:spPr bwMode="auto">
          <a:xfrm>
            <a:off x="5651500" y="1341438"/>
            <a:ext cx="34925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Видеозвонки напрямую сотрудникам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Видеопереговорные с резервированием</a:t>
            </a:r>
          </a:p>
        </p:txBody>
      </p:sp>
      <p:pic>
        <p:nvPicPr>
          <p:cNvPr id="67591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4941888"/>
            <a:ext cx="9144000" cy="191611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963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425" y="5372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2"/>
          <p:cNvSpPr txBox="1">
            <a:spLocks noChangeArrowheads="1"/>
          </p:cNvSpPr>
          <p:nvPr/>
        </p:nvSpPr>
        <p:spPr bwMode="auto">
          <a:xfrm>
            <a:off x="538163" y="5100638"/>
            <a:ext cx="849788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>
                <a:latin typeface="Calibri" pitchFamily="34" charset="0"/>
              </a:rPr>
              <a:t>Сервис «Есть идея?» - возможность для каждого сотрудника предложить свою идею</a:t>
            </a:r>
          </a:p>
        </p:txBody>
      </p:sp>
      <p:pic>
        <p:nvPicPr>
          <p:cNvPr id="6963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C:\Users\Natalia\Downloads\9594717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3538" y="7938"/>
            <a:ext cx="5937250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Прямоугольник 9"/>
          <p:cNvSpPr>
            <a:spLocks noChangeArrowheads="1"/>
          </p:cNvSpPr>
          <p:nvPr/>
        </p:nvSpPr>
        <p:spPr bwMode="auto">
          <a:xfrm>
            <a:off x="3175" y="2481263"/>
            <a:ext cx="9140825" cy="2057400"/>
          </a:xfrm>
          <a:prstGeom prst="rect">
            <a:avLst/>
          </a:prstGeom>
          <a:solidFill>
            <a:srgbClr val="FFFFFF">
              <a:alpha val="89803"/>
            </a:srgbClr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endParaRPr lang="ru-RU" sz="1200" b="1"/>
          </a:p>
        </p:txBody>
      </p:sp>
      <p:pic>
        <p:nvPicPr>
          <p:cNvPr id="7168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50313" y="2541588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ru-RU" sz="4400">
                <a:latin typeface="Calibri" pitchFamily="34" charset="0"/>
              </a:rPr>
              <a:t>Социальные коммуникации</a:t>
            </a:r>
          </a:p>
        </p:txBody>
      </p:sp>
      <p:pic>
        <p:nvPicPr>
          <p:cNvPr id="7168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96226" y="1340768"/>
            <a:ext cx="4785386" cy="325787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/>
              <a:t>Интерактивная «Живая лента» 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73734" name="Прямоугольник 1"/>
          <p:cNvSpPr>
            <a:spLocks noChangeArrowheads="1"/>
          </p:cNvSpPr>
          <p:nvPr/>
        </p:nvSpPr>
        <p:spPr bwMode="auto">
          <a:xfrm>
            <a:off x="5651500" y="1341438"/>
            <a:ext cx="34925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/>
              <a:t>«Живая лента» – интерактивная лента всех изменений на вашем корпоративном портале.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/>
              <a:t>Читая «живую ленту», все сотрудники всегда в курсе событий и могут оперативно реагировать на поставленные задачи, подключаться к обсуждениям, просматривать новые документы.</a:t>
            </a:r>
          </a:p>
        </p:txBody>
      </p:sp>
      <p:pic>
        <p:nvPicPr>
          <p:cNvPr id="73735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/>
              <a:t>«Мне нравится» 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75781" name="Прямоугольник 1"/>
          <p:cNvSpPr>
            <a:spLocks noChangeArrowheads="1"/>
          </p:cNvSpPr>
          <p:nvPr/>
        </p:nvSpPr>
        <p:spPr bwMode="auto">
          <a:xfrm>
            <a:off x="5364163" y="1241425"/>
            <a:ext cx="377983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«Живая лента» интерактивна – можно сразу комментировать сообщения, отмечать сообщения кнопкой «Мне нравится». </a:t>
            </a:r>
            <a:endParaRPr lang="en-US" sz="2000">
              <a:latin typeface="Calibri" pitchFamily="34" charset="0"/>
            </a:endParaRPr>
          </a:p>
          <a:p>
            <a:endParaRPr lang="en-US" sz="2000">
              <a:latin typeface="Calibri" pitchFamily="34" charset="0"/>
            </a:endParaRPr>
          </a:p>
          <a:p>
            <a:r>
              <a:rPr lang="ru-RU" sz="2000">
                <a:latin typeface="Calibri" pitchFamily="34" charset="0"/>
              </a:rPr>
              <a:t>Отметка «Мне нравится» показывает мнение сотрудников, влияет на рейтинг записи, файла - в результатах поиска эти документы будут показаны первыми.</a:t>
            </a:r>
          </a:p>
        </p:txBody>
      </p:sp>
      <p:pic>
        <p:nvPicPr>
          <p:cNvPr id="7578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Изображение 2" descr="Снимок экрана 2012-05-15 в 2.45.4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650" y="1341438"/>
            <a:ext cx="4484688" cy="3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50825" y="107950"/>
            <a:ext cx="6759575" cy="8382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Веб-</a:t>
            </a:r>
            <a:r>
              <a:rPr lang="ru-RU" sz="3200" b="1" dirty="0" err="1" smtClean="0"/>
              <a:t>мессенджер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7782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Изображение 6" descr="Macintosh HD:Users:natalagrihina:Desktop:скрины Б24:messenger.png"/>
          <p:cNvPicPr>
            <a:picLocks noChangeAspect="1" noChangeArrowheads="1"/>
          </p:cNvPicPr>
          <p:nvPr/>
        </p:nvPicPr>
        <p:blipFill>
          <a:blip r:embed="rId6"/>
          <a:srcRect b="2473"/>
          <a:stretch>
            <a:fillRect/>
          </a:stretch>
        </p:blipFill>
        <p:spPr bwMode="auto">
          <a:xfrm>
            <a:off x="220663" y="1660525"/>
            <a:ext cx="4422775" cy="2663825"/>
          </a:xfrm>
          <a:prstGeom prst="rect">
            <a:avLst/>
          </a:prstGeom>
          <a:noFill/>
          <a:ln w="9525" algn="ctr">
            <a:solidFill>
              <a:srgbClr val="B9CDE5"/>
            </a:solidFill>
            <a:round/>
            <a:headEnd/>
            <a:tailEnd/>
          </a:ln>
        </p:spPr>
      </p:pic>
      <p:sp>
        <p:nvSpPr>
          <p:cNvPr id="77830" name="Прямоугольник 1"/>
          <p:cNvSpPr>
            <a:spLocks noChangeArrowheads="1"/>
          </p:cNvSpPr>
          <p:nvPr/>
        </p:nvSpPr>
        <p:spPr bwMode="auto">
          <a:xfrm>
            <a:off x="4859338" y="1484313"/>
            <a:ext cx="4284662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индикатор присутствия на портале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не нужно устанавливать сторонние программы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переписка с коллегами хранится в истории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встроенный поиск по архиву сообщений</a:t>
            </a:r>
          </a:p>
        </p:txBody>
      </p:sp>
      <p:sp>
        <p:nvSpPr>
          <p:cNvPr id="77831" name="Прямоугольник 2"/>
          <p:cNvSpPr>
            <a:spLocks noChangeArrowheads="1"/>
          </p:cNvSpPr>
          <p:nvPr/>
        </p:nvSpPr>
        <p:spPr bwMode="auto">
          <a:xfrm>
            <a:off x="566738" y="5133975"/>
            <a:ext cx="83534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Безопасный и эффективный инструмент общения для сотрудников</a:t>
            </a:r>
          </a:p>
        </p:txBody>
      </p:sp>
      <p:pic>
        <p:nvPicPr>
          <p:cNvPr id="7783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9875" y="53133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2725" y="1187450"/>
            <a:ext cx="8772525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latin typeface="+mj-lt"/>
              </a:rPr>
              <a:t>Многочисленные пересылки версий документов</a:t>
            </a:r>
            <a:r>
              <a:rPr lang="ru-RU" sz="2800" dirty="0">
                <a:latin typeface="+mj-lt"/>
              </a:rPr>
              <a:t> </a:t>
            </a:r>
            <a:r>
              <a:rPr lang="ru-RU" sz="2800" dirty="0">
                <a:latin typeface="+mj-lt"/>
              </a:rPr>
              <a:t>через </a:t>
            </a:r>
            <a:r>
              <a:rPr lang="ru-RU" sz="2800" dirty="0" err="1">
                <a:latin typeface="+mj-lt"/>
              </a:rPr>
              <a:t>скайп</a:t>
            </a:r>
            <a:r>
              <a:rPr lang="ru-RU" sz="2800" dirty="0">
                <a:latin typeface="+mj-lt"/>
              </a:rPr>
              <a:t>, файл-сервер, аську, почту..</a:t>
            </a:r>
            <a:r>
              <a:rPr lang="en-US" sz="2800" dirty="0">
                <a:latin typeface="+mj-lt"/>
              </a:rPr>
              <a:t> </a:t>
            </a:r>
            <a:endParaRPr lang="ru-RU" sz="2800" dirty="0">
              <a:latin typeface="+mj-lt"/>
            </a:endParaRPr>
          </a:p>
          <a:p>
            <a:pPr>
              <a:defRPr/>
            </a:pPr>
            <a:endParaRPr lang="ru-RU" sz="2800" dirty="0">
              <a:latin typeface="+mj-lt"/>
            </a:endParaRPr>
          </a:p>
        </p:txBody>
      </p:sp>
      <p:pic>
        <p:nvPicPr>
          <p:cNvPr id="1843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351088"/>
            <a:ext cx="6448425" cy="38862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4559300" cy="7715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dirty="0" smtClean="0"/>
              <a:t>Обмен файлами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8439" name="Picture 2" descr="C:\Мои доки\vopro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2725" y="377825"/>
            <a:ext cx="3270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1450975"/>
            <a:ext cx="1835150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dirty="0"/>
              <a:t>IM-</a:t>
            </a:r>
            <a:r>
              <a:rPr lang="ru-RU" sz="3200" b="1" dirty="0"/>
              <a:t>сообщения/ </a:t>
            </a:r>
            <a:r>
              <a:rPr lang="en-US" sz="3200" b="1" dirty="0"/>
              <a:t>Jabber/XMPP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7987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663" y="3563938"/>
            <a:ext cx="2014537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75463" y="5084763"/>
            <a:ext cx="11191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4063" y="1638300"/>
            <a:ext cx="2465387" cy="427037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79881" name="Picture 3" descr="C:\Users\Аня\Desktop\iphone_new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62325" y="1484313"/>
            <a:ext cx="2592388" cy="464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Прямоугольник 10"/>
          <p:cNvSpPr>
            <a:spLocks noChangeArrowheads="1"/>
          </p:cNvSpPr>
          <p:nvPr/>
        </p:nvSpPr>
        <p:spPr bwMode="auto">
          <a:xfrm>
            <a:off x="3175" y="2481263"/>
            <a:ext cx="9140825" cy="2057400"/>
          </a:xfrm>
          <a:prstGeom prst="rect">
            <a:avLst/>
          </a:prstGeom>
          <a:solidFill>
            <a:srgbClr val="FFFFFF">
              <a:alpha val="89803"/>
            </a:srgbClr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endParaRPr lang="ru-RU" sz="1200" b="1"/>
          </a:p>
        </p:txBody>
      </p:sp>
      <p:pic>
        <p:nvPicPr>
          <p:cNvPr id="8192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50313" y="2541588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Заголовок 1"/>
          <p:cNvSpPr txBox="1">
            <a:spLocks/>
          </p:cNvSpPr>
          <p:nvPr/>
        </p:nvSpPr>
        <p:spPr bwMode="auto">
          <a:xfrm>
            <a:off x="230188" y="2805113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ru-RU" sz="4400">
                <a:latin typeface="Calibri" pitchFamily="34" charset="0"/>
              </a:rPr>
              <a:t>Компания</a:t>
            </a:r>
          </a:p>
        </p:txBody>
      </p:sp>
      <p:pic>
        <p:nvPicPr>
          <p:cNvPr id="819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Прямоугольник 6"/>
          <p:cNvSpPr>
            <a:spLocks noChangeArrowheads="1"/>
          </p:cNvSpPr>
          <p:nvPr/>
        </p:nvSpPr>
        <p:spPr bwMode="auto">
          <a:xfrm>
            <a:off x="4859338" y="1484313"/>
            <a:ext cx="428466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функция </a:t>
            </a:r>
            <a:r>
              <a:rPr lang="en-US" sz="2000">
                <a:latin typeface="Calibri" pitchFamily="34" charset="0"/>
              </a:rPr>
              <a:t>drag&amp;drop (</a:t>
            </a:r>
            <a:r>
              <a:rPr lang="ru-RU" sz="2000">
                <a:latin typeface="Calibri" pitchFamily="34" charset="0"/>
              </a:rPr>
              <a:t>можно «перетащить» мышкой сотрудника из одного отдела в другой, поменять руководителей отделов, добавить новых сотрудников)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>
                <a:latin typeface="Calibri" pitchFamily="34" charset="0"/>
              </a:rPr>
              <a:t>иерархия в структуре используется в управлении задачами, для рабочих отчетов, планерок, в правах доступа</a:t>
            </a:r>
          </a:p>
        </p:txBody>
      </p:sp>
      <p:sp>
        <p:nvSpPr>
          <p:cNvPr id="83973" name="Прямоугольник 7"/>
          <p:cNvSpPr>
            <a:spLocks noChangeArrowheads="1"/>
          </p:cNvSpPr>
          <p:nvPr/>
        </p:nvSpPr>
        <p:spPr bwMode="auto">
          <a:xfrm>
            <a:off x="566738" y="5133975"/>
            <a:ext cx="83534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Структуру компании можно проектировать визуально </a:t>
            </a:r>
          </a:p>
        </p:txBody>
      </p:sp>
      <p:pic>
        <p:nvPicPr>
          <p:cNvPr id="8397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9875" y="5341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Рисунок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1557338"/>
            <a:ext cx="4519612" cy="2951162"/>
          </a:xfrm>
          <a:prstGeom prst="rect">
            <a:avLst/>
          </a:prstGeom>
          <a:noFill/>
          <a:ln w="9525">
            <a:solidFill>
              <a:srgbClr val="B9CDE5"/>
            </a:solidFill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Визуальная структура</a:t>
            </a:r>
            <a:endParaRPr lang="en-US" sz="2800" b="1" dirty="0" smtClean="0"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5" y="1412875"/>
            <a:ext cx="8250238" cy="485616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860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/>
          <a:srcRect t="24310"/>
          <a:stretch/>
        </p:blipFill>
        <p:spPr bwMode="auto">
          <a:xfrm>
            <a:off x="684213" y="2060575"/>
            <a:ext cx="8172450" cy="330676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8602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Список сотрудников</a:t>
            </a:r>
            <a:endParaRPr lang="en-US" sz="2800" b="1" dirty="0" smtClean="0"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313" y="1393825"/>
            <a:ext cx="7810500" cy="477043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8806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Лента официальных новостей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8807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336675"/>
            <a:ext cx="7246938" cy="44069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901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Фото- и </a:t>
            </a:r>
            <a:r>
              <a:rPr lang="ru-RU" sz="3200" b="1" dirty="0" err="1" smtClean="0"/>
              <a:t>видеогалереи</a:t>
            </a:r>
            <a:r>
              <a:rPr lang="ru-RU" sz="3200" b="1" dirty="0" smtClean="0"/>
              <a:t> компании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650" y="1341438"/>
            <a:ext cx="7243763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Кадровые изменения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2165" name="Изображение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88" y="1341438"/>
            <a:ext cx="7696200" cy="3671887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</p:spPr>
      </p:pic>
      <p:pic>
        <p:nvPicPr>
          <p:cNvPr id="92166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Обучение и сертификация сотрудников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4213" name="Изображение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1341438"/>
            <a:ext cx="7904163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Изображение 1" descr="6669614_l.jpg"/>
          <p:cNvPicPr>
            <a:picLocks noChangeAspect="1"/>
          </p:cNvPicPr>
          <p:nvPr/>
        </p:nvPicPr>
        <p:blipFill>
          <a:blip r:embed="rId3"/>
          <a:srcRect l="8784" r="4517" b="2074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Прямоугольник 10"/>
          <p:cNvSpPr>
            <a:spLocks noChangeArrowheads="1"/>
          </p:cNvSpPr>
          <p:nvPr/>
        </p:nvSpPr>
        <p:spPr bwMode="auto">
          <a:xfrm>
            <a:off x="3175" y="2481263"/>
            <a:ext cx="9140825" cy="2057400"/>
          </a:xfrm>
          <a:prstGeom prst="rect">
            <a:avLst/>
          </a:prstGeom>
          <a:solidFill>
            <a:srgbClr val="FFFFFF">
              <a:alpha val="89803"/>
            </a:srgbClr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endParaRPr lang="ru-RU" sz="1200" b="1"/>
          </a:p>
        </p:txBody>
      </p:sp>
      <p:pic>
        <p:nvPicPr>
          <p:cNvPr id="100356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50313" y="2541588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7" name="Заголовок 1"/>
          <p:cNvSpPr txBox="1">
            <a:spLocks/>
          </p:cNvSpPr>
          <p:nvPr/>
        </p:nvSpPr>
        <p:spPr bwMode="auto">
          <a:xfrm>
            <a:off x="230188" y="2805113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ru-RU" sz="4400">
                <a:latin typeface="Calibri" pitchFamily="34" charset="0"/>
              </a:rPr>
              <a:t>Планы и отчеты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694234" y="1351132"/>
            <a:ext cx="7478166" cy="506704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Собрания и планерки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2404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4413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25425" y="1184275"/>
            <a:ext cx="8208963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latin typeface="+mn-lt"/>
              </a:rPr>
              <a:t>Много контактов и все не по </a:t>
            </a:r>
            <a:r>
              <a:rPr lang="ru-RU" sz="2800" dirty="0">
                <a:latin typeface="+mn-lt"/>
              </a:rPr>
              <a:t>делу…</a:t>
            </a:r>
            <a:endParaRPr lang="en-US" sz="2800" dirty="0">
              <a:latin typeface="+mn-lt"/>
            </a:endParaRPr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2060575"/>
            <a:ext cx="2449513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Изображение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3575" y="2060575"/>
            <a:ext cx="421163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88963" y="125413"/>
            <a:ext cx="4559300" cy="7715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dirty="0" smtClean="0"/>
              <a:t>Переписка с коллегами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19464" name="Picture 2" descr="C:\Мои доки\vopro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725" y="377825"/>
            <a:ext cx="3270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Учет рабочего времени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445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113" y="1341438"/>
            <a:ext cx="6637337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175" y="1341438"/>
            <a:ext cx="7246938" cy="46799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График отсутствий   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105475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1323975"/>
            <a:ext cx="7577138" cy="368458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/>
              <a:t>Рабочие отчеты 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9775" y="1350963"/>
            <a:ext cx="7631113" cy="426243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107527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Резервирование переговорных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9573" name="Изображение 1" descr="Снимок экрана 2012-05-15 в 1.18.46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1384300"/>
            <a:ext cx="7437437" cy="4276725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</p:spPr>
      </p:pic>
      <p:pic>
        <p:nvPicPr>
          <p:cNvPr id="109574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Планировщик событий в календаре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0597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Изображение 1" descr="Снимок экрана 2012-05-14 в 16.54.17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7088" y="1341438"/>
            <a:ext cx="6985000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97625"/>
            <a:ext cx="91440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Рисунок 2" descr="image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99592" y="1323256"/>
            <a:ext cx="7509179" cy="504691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Конструктор </a:t>
            </a:r>
            <a:r>
              <a:rPr lang="ru-RU" sz="3200" b="1" dirty="0"/>
              <a:t>отчетов 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112646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0" name="Прямоугольник 9"/>
          <p:cNvSpPr>
            <a:spLocks noChangeArrowheads="1"/>
          </p:cNvSpPr>
          <p:nvPr/>
        </p:nvSpPr>
        <p:spPr bwMode="auto">
          <a:xfrm>
            <a:off x="3175" y="2481263"/>
            <a:ext cx="9140825" cy="2057400"/>
          </a:xfrm>
          <a:prstGeom prst="rect">
            <a:avLst/>
          </a:prstGeom>
          <a:solidFill>
            <a:srgbClr val="FFFFFF">
              <a:alpha val="89803"/>
            </a:srgbClr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endParaRPr lang="ru-RU" sz="1200" b="1"/>
          </a:p>
        </p:txBody>
      </p:sp>
      <p:pic>
        <p:nvPicPr>
          <p:cNvPr id="11469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50313" y="2541588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ru-RU" sz="4400">
                <a:latin typeface="Calibri" pitchFamily="34" charset="0"/>
              </a:rPr>
              <a:t>Автоматизация бизнеса</a:t>
            </a:r>
          </a:p>
        </p:txBody>
      </p:sp>
      <p:pic>
        <p:nvPicPr>
          <p:cNvPr id="11469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341438"/>
            <a:ext cx="7416800" cy="45370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1673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Бизнес-процессы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674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Rectangle 2"/>
          <p:cNvSpPr txBox="1">
            <a:spLocks noChangeArrowheads="1"/>
          </p:cNvSpPr>
          <p:nvPr/>
        </p:nvSpPr>
        <p:spPr bwMode="auto">
          <a:xfrm>
            <a:off x="231775" y="49213"/>
            <a:ext cx="59959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100" b="1">
                <a:latin typeface="Calibri" pitchFamily="34" charset="0"/>
              </a:rPr>
              <a:t>Визуальное проектирование</a:t>
            </a:r>
            <a:r>
              <a:rPr lang="en-US" sz="3100" b="1">
                <a:latin typeface="Calibri" pitchFamily="34" charset="0"/>
              </a:rPr>
              <a:t/>
            </a:r>
            <a:br>
              <a:rPr lang="en-US" sz="3100" b="1">
                <a:latin typeface="Calibri" pitchFamily="34" charset="0"/>
              </a:rPr>
            </a:br>
            <a:r>
              <a:rPr lang="ru-RU" sz="3100" b="1">
                <a:latin typeface="Calibri" pitchFamily="34" charset="0"/>
              </a:rPr>
              <a:t>бизнес-процесса</a:t>
            </a:r>
            <a:endParaRPr lang="en-US" sz="3100" b="1">
              <a:latin typeface="Verdana" pitchFamily="3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6"/>
          <a:srcRect r="28523" b="11616"/>
          <a:stretch/>
        </p:blipFill>
        <p:spPr>
          <a:xfrm>
            <a:off x="827088" y="1341438"/>
            <a:ext cx="5329237" cy="49736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879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99592" y="1340768"/>
            <a:ext cx="5112568" cy="506110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2083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Rectangle 2"/>
          <p:cNvSpPr txBox="1">
            <a:spLocks noChangeArrowheads="1"/>
          </p:cNvSpPr>
          <p:nvPr/>
        </p:nvSpPr>
        <p:spPr bwMode="auto">
          <a:xfrm>
            <a:off x="231775" y="49213"/>
            <a:ext cx="59959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100" b="1">
                <a:latin typeface="Calibri" pitchFamily="34" charset="0"/>
              </a:rPr>
              <a:t>Оплата счета</a:t>
            </a:r>
          </a:p>
          <a:p>
            <a:r>
              <a:rPr lang="ru-RU" sz="2000">
                <a:latin typeface="Calibri" pitchFamily="34" charset="0"/>
              </a:rPr>
              <a:t>(пример бизнес-процесса)</a:t>
            </a:r>
            <a:endParaRPr lang="en-US" sz="2000">
              <a:latin typeface="Verdana" pitchFamily="34" charset="0"/>
            </a:endParaRPr>
          </a:p>
        </p:txBody>
      </p:sp>
      <p:pic>
        <p:nvPicPr>
          <p:cNvPr id="12083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4413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88963" y="125413"/>
            <a:ext cx="4559300" cy="7715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dirty="0" smtClean="0"/>
              <a:t>Поиск контактов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20483" name="Picture 2" descr="C:\Мои доки\vopro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377825"/>
            <a:ext cx="3270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Прямоугольник 14"/>
          <p:cNvSpPr>
            <a:spLocks noChangeArrowheads="1"/>
          </p:cNvSpPr>
          <p:nvPr/>
        </p:nvSpPr>
        <p:spPr bwMode="auto">
          <a:xfrm>
            <a:off x="225425" y="1184275"/>
            <a:ext cx="82089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Сложно быстро найти нужный телефон…</a:t>
            </a:r>
            <a:endParaRPr lang="en-US" sz="2800">
              <a:latin typeface="Calibri" pitchFamily="34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1989138"/>
            <a:ext cx="5399088" cy="382111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7"/>
          <a:srcRect r="25481"/>
          <a:stretch/>
        </p:blipFill>
        <p:spPr bwMode="auto">
          <a:xfrm>
            <a:off x="4067175" y="2636838"/>
            <a:ext cx="3355975" cy="2921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1323975"/>
            <a:ext cx="6567487" cy="49164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330325"/>
            <a:ext cx="6669088" cy="4902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2493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4138" y="11113"/>
            <a:ext cx="5995987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Система техподдержки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4935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Изображение 1" descr="8653528_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620713"/>
            <a:ext cx="9037637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8" name="Прямоугольник 9"/>
          <p:cNvSpPr>
            <a:spLocks noChangeArrowheads="1"/>
          </p:cNvSpPr>
          <p:nvPr/>
        </p:nvSpPr>
        <p:spPr bwMode="auto">
          <a:xfrm>
            <a:off x="3175" y="2481263"/>
            <a:ext cx="9140825" cy="2057400"/>
          </a:xfrm>
          <a:prstGeom prst="rect">
            <a:avLst/>
          </a:prstGeom>
          <a:solidFill>
            <a:srgbClr val="FFFFFF">
              <a:alpha val="89803"/>
            </a:srgbClr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endParaRPr lang="ru-RU" sz="1200" b="1"/>
          </a:p>
        </p:txBody>
      </p:sp>
      <p:pic>
        <p:nvPicPr>
          <p:cNvPr id="12697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50313" y="2541588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en-US" sz="4400">
                <a:latin typeface="Calibri" pitchFamily="34" charset="0"/>
              </a:rPr>
              <a:t>CRM (Customer Relationship   Management)</a:t>
            </a:r>
            <a:endParaRPr lang="ru-RU" sz="4400">
              <a:latin typeface="Calibri" pitchFamily="34" charset="0"/>
            </a:endParaRPr>
          </a:p>
        </p:txBody>
      </p:sp>
      <p:pic>
        <p:nvPicPr>
          <p:cNvPr id="12698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Изображение 5" descr="crm-img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289050"/>
            <a:ext cx="7851775" cy="386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450" y="220663"/>
            <a:ext cx="6162675" cy="8382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Что такое </a:t>
            </a:r>
            <a:r>
              <a:rPr lang="en-US" sz="3200" b="1" dirty="0" smtClean="0"/>
              <a:t>CRM?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650" y="5445125"/>
            <a:ext cx="799306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CRM (</a:t>
            </a:r>
            <a:r>
              <a:rPr lang="ru-RU" dirty="0" err="1">
                <a:latin typeface="+mn-lt"/>
              </a:rPr>
              <a:t>Customer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Relationship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Manager</a:t>
            </a:r>
            <a:r>
              <a:rPr lang="ru-RU" dirty="0">
                <a:latin typeface="+mn-lt"/>
              </a:rPr>
              <a:t>) - система управления взаимоотношениями с клиентами, служит для учета потенциальных и текущих клиентов, а также сделок, произведенных с ними. </a:t>
            </a:r>
            <a:endParaRPr lang="ru-RU" dirty="0">
              <a:latin typeface="+mn-lt"/>
            </a:endParaRPr>
          </a:p>
        </p:txBody>
      </p:sp>
      <p:pic>
        <p:nvPicPr>
          <p:cNvPr id="12902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475" y="5519738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349375"/>
            <a:ext cx="7667625" cy="453548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13107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dirty="0" smtClean="0"/>
              <a:t>CRM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3107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7"/>
          <a:srcRect l="21297" t="18903"/>
          <a:stretch>
            <a:fillRect/>
          </a:stretch>
        </p:blipFill>
        <p:spPr bwMode="auto">
          <a:xfrm>
            <a:off x="1042988" y="1557338"/>
            <a:ext cx="7197725" cy="4910137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450" y="220663"/>
            <a:ext cx="6759575" cy="8382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dirty="0" smtClean="0"/>
              <a:t>CRM</a:t>
            </a:r>
            <a:r>
              <a:rPr lang="ru-RU" sz="3200" b="1" dirty="0" smtClean="0"/>
              <a:t> и интернет-магазин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32099" name="Изображение 8" descr="box-bu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646363"/>
            <a:ext cx="25654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>
            <a:off x="5795963" y="4022725"/>
            <a:ext cx="1071562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2101" name="Изображение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2798763"/>
            <a:ext cx="2665413" cy="2455862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7158038" y="3159125"/>
            <a:ext cx="1878012" cy="1631950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086600" y="3648075"/>
            <a:ext cx="1922463" cy="708025"/>
          </a:xfrm>
          <a:prstGeom prst="rect">
            <a:avLst/>
          </a:prstGeom>
          <a:ln>
            <a:noFill/>
            <a:prstDash val="lg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2104" name="Прямоугольник 1"/>
          <p:cNvSpPr>
            <a:spLocks noChangeArrowheads="1"/>
          </p:cNvSpPr>
          <p:nvPr/>
        </p:nvSpPr>
        <p:spPr bwMode="auto">
          <a:xfrm>
            <a:off x="400050" y="1311275"/>
            <a:ext cx="8064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Вы можете быстро интегрировать CRM с интернет-магазином на платформе «1С-Битрикс».</a:t>
            </a:r>
          </a:p>
        </p:txBody>
      </p:sp>
      <p:pic>
        <p:nvPicPr>
          <p:cNvPr id="13210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450" y="220663"/>
            <a:ext cx="6450013" cy="8382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Возможности </a:t>
            </a:r>
            <a:r>
              <a:rPr lang="en-US" sz="3200" b="1" dirty="0" smtClean="0"/>
              <a:t>CRM </a:t>
            </a:r>
            <a:r>
              <a:rPr lang="ru-RU" sz="3200" b="1" dirty="0" smtClean="0"/>
              <a:t>в интернет-магазине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34147" name="Прямоугольник 3"/>
          <p:cNvSpPr>
            <a:spLocks noChangeArrowheads="1"/>
          </p:cNvSpPr>
          <p:nvPr/>
        </p:nvSpPr>
        <p:spPr bwMode="auto">
          <a:xfrm>
            <a:off x="3952875" y="1412875"/>
            <a:ext cx="5184775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ru-RU"/>
              <a:t>загрузка данных о заказах в </a:t>
            </a:r>
            <a:r>
              <a:rPr lang="en-US"/>
              <a:t>CRM </a:t>
            </a:r>
            <a:endParaRPr lang="ru-RU"/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ru-RU"/>
              <a:t>регулярный двунаправленный обмен</a:t>
            </a:r>
            <a:r>
              <a:rPr lang="en-US"/>
              <a:t> </a:t>
            </a:r>
            <a:r>
              <a:rPr lang="ru-RU"/>
              <a:t>данными между интернет-магазином и  </a:t>
            </a:r>
            <a:r>
              <a:rPr lang="en-US"/>
              <a:t>CRM</a:t>
            </a:r>
            <a:r>
              <a:rPr lang="ru-RU"/>
              <a:t>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ru-RU"/>
              <a:t>обработка заказов прямо в CRM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ru-RU"/>
              <a:t>объединение в CRM заказов из разных интернет-магазинов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ru-RU"/>
              <a:t>бизнес-процесс для автоматического распределения «лидов» между менеджерами (например, в зависимости от суммы контракта)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ru-RU"/>
              <a:t>«воронка» для оценки эффективности продаж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ru-RU"/>
              <a:t>и многое другое </a:t>
            </a:r>
          </a:p>
        </p:txBody>
      </p:sp>
      <p:pic>
        <p:nvPicPr>
          <p:cNvPr id="134148" name="Изображение 8" descr="box-bu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2636838"/>
            <a:ext cx="1905000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>
            <a:off x="1644650" y="3576638"/>
            <a:ext cx="696913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69863" y="2744788"/>
            <a:ext cx="1346200" cy="1631950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413" y="3152775"/>
            <a:ext cx="1419225" cy="708025"/>
          </a:xfrm>
          <a:prstGeom prst="rect">
            <a:avLst/>
          </a:prstGeom>
          <a:ln>
            <a:noFill/>
            <a:prstDash val="lg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CRM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415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450" y="220663"/>
            <a:ext cx="6759575" cy="8382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/>
              <a:t>Конструктор отчетов в CRM 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8650" y="1287463"/>
            <a:ext cx="4562475" cy="4248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400"/>
              </a:spcBef>
              <a:defRPr/>
            </a:pPr>
            <a:r>
              <a:rPr lang="ru-RU" sz="2000" b="1" dirty="0"/>
              <a:t>Восемь типовых отчетов: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ru-RU" sz="2000" dirty="0"/>
              <a:t>Выигранные сделки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ru-RU" sz="2000" dirty="0"/>
              <a:t>Доходность по товарам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ru-RU" sz="2000" dirty="0"/>
              <a:t>Объем </a:t>
            </a:r>
            <a:r>
              <a:rPr lang="ru-RU" sz="2000" dirty="0"/>
              <a:t>сделок по контактам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ru-RU" sz="2000" dirty="0"/>
              <a:t>Объем </a:t>
            </a:r>
            <a:r>
              <a:rPr lang="ru-RU" sz="2000" dirty="0"/>
              <a:t>сделок по компаниям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ru-RU" sz="2000" dirty="0"/>
              <a:t>Объем </a:t>
            </a:r>
            <a:r>
              <a:rPr lang="ru-RU" sz="2000" dirty="0"/>
              <a:t>сделок по менеджерам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ru-RU" sz="2000" dirty="0"/>
              <a:t>Ожидаемые продажи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ru-RU" sz="2000" dirty="0"/>
              <a:t>Просроченные сделки         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ru-RU" sz="2000" dirty="0"/>
              <a:t>Распределение сделок по </a:t>
            </a:r>
            <a:r>
              <a:rPr lang="ru-RU" sz="2000" dirty="0"/>
              <a:t>стадиям</a:t>
            </a:r>
          </a:p>
          <a:p>
            <a:pPr marL="285750" indent="-285750">
              <a:spcBef>
                <a:spcPts val="400"/>
              </a:spcBef>
              <a:buFont typeface="Arial"/>
              <a:buChar char="•"/>
              <a:defRPr/>
            </a:pPr>
            <a:r>
              <a:rPr lang="ru-RU" sz="2000" dirty="0"/>
              <a:t>Возможность создавать любые свои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350" y="1566863"/>
            <a:ext cx="3790950" cy="28876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619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9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450" y="220663"/>
            <a:ext cx="6759575" cy="8382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/>
              <a:t>Веб-формы + CRM 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38243" name="Изображение 10" descr="Снимок экрана 2012-05-16 в 19.32.3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268413"/>
            <a:ext cx="4679950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6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5940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7" name="Прямоугольник 3"/>
          <p:cNvSpPr>
            <a:spLocks noChangeArrowheads="1"/>
          </p:cNvSpPr>
          <p:nvPr/>
        </p:nvSpPr>
        <p:spPr bwMode="auto">
          <a:xfrm>
            <a:off x="757238" y="5940425"/>
            <a:ext cx="78470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Результаты веб-форм с сайта можно автоматически выгружать в CRM.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0" name="Прямоугольник 10"/>
          <p:cNvSpPr>
            <a:spLocks noChangeArrowheads="1"/>
          </p:cNvSpPr>
          <p:nvPr/>
        </p:nvSpPr>
        <p:spPr bwMode="auto">
          <a:xfrm>
            <a:off x="-11113" y="2444750"/>
            <a:ext cx="9182101" cy="2057400"/>
          </a:xfrm>
          <a:prstGeom prst="rect">
            <a:avLst/>
          </a:prstGeom>
          <a:solidFill>
            <a:srgbClr val="FFFFFF">
              <a:alpha val="89803"/>
            </a:srgbClr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endParaRPr lang="ru-RU" sz="1200" b="1"/>
          </a:p>
        </p:txBody>
      </p:sp>
      <p:sp>
        <p:nvSpPr>
          <p:cNvPr id="140291" name="Заголовок 1"/>
          <p:cNvSpPr txBox="1">
            <a:spLocks/>
          </p:cNvSpPr>
          <p:nvPr/>
        </p:nvSpPr>
        <p:spPr bwMode="auto">
          <a:xfrm>
            <a:off x="76200" y="2886075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ru-RU" sz="5400">
                <a:latin typeface="Calibri" pitchFamily="34" charset="0"/>
              </a:rPr>
              <a:t>Интеграция</a:t>
            </a:r>
          </a:p>
        </p:txBody>
      </p:sp>
      <p:pic>
        <p:nvPicPr>
          <p:cNvPr id="14029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63013" y="2490788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37" name="Группа 2"/>
          <p:cNvGrpSpPr>
            <a:grpSpLocks/>
          </p:cNvGrpSpPr>
          <p:nvPr/>
        </p:nvGrpSpPr>
        <p:grpSpPr bwMode="auto">
          <a:xfrm>
            <a:off x="900113" y="1090613"/>
            <a:ext cx="6775450" cy="5145087"/>
            <a:chOff x="4813842" y="1713922"/>
            <a:chExt cx="4188746" cy="3027219"/>
          </a:xfrm>
        </p:grpSpPr>
        <p:pic>
          <p:nvPicPr>
            <p:cNvPr id="142342" name="Picture 2" descr="C:\Documents and Settings\Администратор\Рабочий стол\картинки_КП_пп\14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13842" y="1713922"/>
              <a:ext cx="2081342" cy="2464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234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73014" y="3111567"/>
              <a:ext cx="1629574" cy="1629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2344" name="Рисунок 9" descr="new-1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667674">
              <a:off x="6761453" y="2912334"/>
              <a:ext cx="550863" cy="398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2345" name="Рисунок 10" descr="new-2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2667674">
              <a:off x="6618958" y="3876483"/>
              <a:ext cx="55245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233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74650" y="11113"/>
            <a:ext cx="5997575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/>
              <a:t>Обмен данными с «1С:Зарплата и Управление персоналом»</a:t>
            </a:r>
            <a:endParaRPr lang="en-US" sz="2400" b="1" dirty="0"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4413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14"/>
          <p:cNvSpPr>
            <a:spLocks noChangeArrowheads="1"/>
          </p:cNvSpPr>
          <p:nvPr/>
        </p:nvSpPr>
        <p:spPr bwMode="auto">
          <a:xfrm>
            <a:off x="225425" y="1196975"/>
            <a:ext cx="82089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Задачи в блокноте и на стикерах...</a:t>
            </a:r>
            <a:endParaRPr lang="en-US" sz="2800">
              <a:latin typeface="Calibri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588963" y="125413"/>
            <a:ext cx="4559300" cy="7715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dirty="0" smtClean="0"/>
              <a:t>Управление задачами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21510" name="Picture 2" descr="C:\Мои доки\vopro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725" y="377825"/>
            <a:ext cx="3270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Изображение 2" descr="фотография.JPG"/>
          <p:cNvPicPr>
            <a:picLocks noChangeAspect="1"/>
          </p:cNvPicPr>
          <p:nvPr/>
        </p:nvPicPr>
        <p:blipFill rotWithShape="1">
          <a:blip r:embed="rId6"/>
          <a:srcRect t="11717" r="2318"/>
          <a:stretch/>
        </p:blipFill>
        <p:spPr>
          <a:xfrm>
            <a:off x="323850" y="1916113"/>
            <a:ext cx="5256213" cy="35496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512" name="Прямоугольник 1"/>
          <p:cNvSpPr>
            <a:spLocks noChangeArrowheads="1"/>
          </p:cNvSpPr>
          <p:nvPr/>
        </p:nvSpPr>
        <p:spPr bwMode="auto">
          <a:xfrm>
            <a:off x="250825" y="5589588"/>
            <a:ext cx="44053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latin typeface="Calibri" pitchFamily="34" charset="0"/>
              </a:rPr>
              <a:t>А как это происходит у вас?</a:t>
            </a:r>
            <a:endParaRPr lang="ru-RU" sz="28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1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43608" y="1335117"/>
            <a:ext cx="7012927" cy="346203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extLst/>
        </p:spPr>
      </p:pic>
      <p:pic>
        <p:nvPicPr>
          <p:cNvPr id="14336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39800" y="5091113"/>
            <a:ext cx="134302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0825" y="127000"/>
            <a:ext cx="5997575" cy="998538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/>
              <a:t>Импорт данных из внешних источников </a:t>
            </a:r>
          </a:p>
        </p:txBody>
      </p:sp>
      <p:pic>
        <p:nvPicPr>
          <p:cNvPr id="14336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52775" y="5157788"/>
            <a:ext cx="126523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C:\Documents and Settings\Администратор\Рабочий стол\картинки_КП_пп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3" y="1530350"/>
            <a:ext cx="33051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3838" y="1830388"/>
            <a:ext cx="4937125" cy="29670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145411" name="Рисунок 9" descr="new-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2298700"/>
            <a:ext cx="550863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2" name="Рисунок 10" descr="new-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62313" y="2840038"/>
            <a:ext cx="552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6" name="Rectangle 2"/>
          <p:cNvSpPr txBox="1">
            <a:spLocks noChangeArrowheads="1"/>
          </p:cNvSpPr>
          <p:nvPr/>
        </p:nvSpPr>
        <p:spPr bwMode="auto">
          <a:xfrm>
            <a:off x="231775" y="11113"/>
            <a:ext cx="59959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100" b="1">
                <a:latin typeface="Calibri" pitchFamily="34" charset="0"/>
              </a:rPr>
              <a:t>Двунаправленная интеграция с Microsoft Office Outlook</a:t>
            </a:r>
            <a:endParaRPr lang="en-US" sz="3100" b="1"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Объект 2"/>
          <p:cNvSpPr>
            <a:spLocks noGrp="1"/>
          </p:cNvSpPr>
          <p:nvPr>
            <p:ph idx="1"/>
          </p:nvPr>
        </p:nvSpPr>
        <p:spPr>
          <a:xfrm>
            <a:off x="4322763" y="5861050"/>
            <a:ext cx="5567362" cy="5492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800" smtClean="0"/>
              <a:t>Поддержка форматов CalDAV</a:t>
            </a:r>
          </a:p>
          <a:p>
            <a:pPr marL="0" indent="0">
              <a:buFont typeface="Arial" charset="0"/>
              <a:buNone/>
            </a:pPr>
            <a:endParaRPr lang="ru-RU" sz="1400" smtClean="0"/>
          </a:p>
        </p:txBody>
      </p:sp>
      <p:pic>
        <p:nvPicPr>
          <p:cNvPr id="14745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7400" y="1431925"/>
            <a:ext cx="385127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Интеграция с </a:t>
            </a:r>
            <a:r>
              <a:rPr lang="en-US" sz="3200" b="1" dirty="0" smtClean="0"/>
              <a:t>Google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47463" name="Picture 2" descr="C:\Users\Аня\Desktop\android_n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88" y="1238250"/>
            <a:ext cx="265588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93838"/>
            <a:ext cx="3455988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Интеграция с </a:t>
            </a:r>
            <a:r>
              <a:rPr lang="en-US" sz="3200" b="1" dirty="0" smtClean="0"/>
              <a:t>Apple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4848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1493838"/>
            <a:ext cx="3527425" cy="439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859338" y="1341438"/>
            <a:ext cx="1368425" cy="57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363" y="1363663"/>
            <a:ext cx="7602537" cy="39068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4950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Интерактивные сервисы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495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C:\Users\Natalia\Downloads\8706558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3" y="0"/>
            <a:ext cx="91821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4" name="Прямоугольник 5"/>
          <p:cNvSpPr>
            <a:spLocks noChangeArrowheads="1"/>
          </p:cNvSpPr>
          <p:nvPr/>
        </p:nvSpPr>
        <p:spPr bwMode="auto">
          <a:xfrm>
            <a:off x="-11113" y="2444750"/>
            <a:ext cx="9182101" cy="2057400"/>
          </a:xfrm>
          <a:prstGeom prst="rect">
            <a:avLst/>
          </a:prstGeom>
          <a:solidFill>
            <a:srgbClr val="FFFFFF">
              <a:alpha val="79999"/>
            </a:srgbClr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endParaRPr lang="ru-RU" sz="1200" b="1"/>
          </a:p>
        </p:txBody>
      </p:sp>
      <p:sp>
        <p:nvSpPr>
          <p:cNvPr id="151555" name="Заголовок 1"/>
          <p:cNvSpPr txBox="1">
            <a:spLocks/>
          </p:cNvSpPr>
          <p:nvPr/>
        </p:nvSpPr>
        <p:spPr bwMode="auto">
          <a:xfrm>
            <a:off x="76200" y="2886075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ru-RU" sz="5400">
                <a:latin typeface="Calibri" pitchFamily="34" charset="0"/>
              </a:rPr>
              <a:t>Мобильность</a:t>
            </a:r>
          </a:p>
          <a:p>
            <a:pPr algn="r" eaLnBrk="0" hangingPunct="0"/>
            <a:r>
              <a:rPr lang="ru-RU" sz="5400">
                <a:latin typeface="Calibri" pitchFamily="34" charset="0"/>
              </a:rPr>
              <a:t>Технология </a:t>
            </a:r>
            <a:r>
              <a:rPr lang="en-US" sz="5400">
                <a:latin typeface="Calibri" pitchFamily="34" charset="0"/>
              </a:rPr>
              <a:t>BitrixMobile</a:t>
            </a:r>
            <a:endParaRPr lang="ru-RU" sz="5400">
              <a:latin typeface="Calibri" pitchFamily="34" charset="0"/>
            </a:endParaRPr>
          </a:p>
        </p:txBody>
      </p:sp>
      <p:pic>
        <p:nvPicPr>
          <p:cNvPr id="151556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63013" y="2490788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4138" y="11113"/>
            <a:ext cx="5995987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Мобильный портал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esktop\cp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3978" y="1337589"/>
            <a:ext cx="2830741" cy="424611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extLst/>
        </p:spPr>
      </p:pic>
      <p:pic>
        <p:nvPicPr>
          <p:cNvPr id="12" name="Picture 4" descr="C:\Users\Natalia\Desktop\22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58085" y="1361760"/>
            <a:ext cx="2808969" cy="421345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  <a:extLst/>
        </p:spPr>
      </p:pic>
      <p:pic>
        <p:nvPicPr>
          <p:cNvPr id="13" name="Picture 2" descr="IMG_083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51575" y="1354138"/>
            <a:ext cx="2830513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3" y="-11113"/>
            <a:ext cx="9153526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6" name="Прямоугольник 5"/>
          <p:cNvSpPr>
            <a:spLocks noChangeArrowheads="1"/>
          </p:cNvSpPr>
          <p:nvPr/>
        </p:nvSpPr>
        <p:spPr bwMode="auto">
          <a:xfrm>
            <a:off x="-11113" y="2444750"/>
            <a:ext cx="9155113" cy="2057400"/>
          </a:xfrm>
          <a:prstGeom prst="rect">
            <a:avLst/>
          </a:prstGeom>
          <a:solidFill>
            <a:srgbClr val="FFFFFF">
              <a:alpha val="79999"/>
            </a:srgbClr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endParaRPr lang="ru-RU" sz="1200" b="1"/>
          </a:p>
        </p:txBody>
      </p:sp>
      <p:sp>
        <p:nvSpPr>
          <p:cNvPr id="154627" name="Заголовок 1"/>
          <p:cNvSpPr txBox="1">
            <a:spLocks/>
          </p:cNvSpPr>
          <p:nvPr/>
        </p:nvSpPr>
        <p:spPr bwMode="auto">
          <a:xfrm>
            <a:off x="76200" y="2886075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ru-RU" sz="5400">
                <a:latin typeface="Calibri" pitchFamily="34" charset="0"/>
              </a:rPr>
              <a:t>Многодепартаментность</a:t>
            </a:r>
          </a:p>
        </p:txBody>
      </p:sp>
      <p:pic>
        <p:nvPicPr>
          <p:cNvPr id="15462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63013" y="2490788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330325"/>
            <a:ext cx="7923212" cy="436403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15667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775" y="11113"/>
            <a:ext cx="5995988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Многодепартаментность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5667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C:\Users\Natalia\Downloads\6895155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0" name="Прямоугольник 7"/>
          <p:cNvSpPr>
            <a:spLocks noChangeArrowheads="1"/>
          </p:cNvSpPr>
          <p:nvPr/>
        </p:nvSpPr>
        <p:spPr bwMode="auto">
          <a:xfrm>
            <a:off x="3175" y="2333625"/>
            <a:ext cx="9140825" cy="2252663"/>
          </a:xfrm>
          <a:prstGeom prst="rect">
            <a:avLst/>
          </a:prstGeom>
          <a:solidFill>
            <a:srgbClr val="FFFFFF">
              <a:alpha val="74901"/>
            </a:srgbClr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endParaRPr lang="ru-RU" sz="1200" b="1"/>
          </a:p>
        </p:txBody>
      </p:sp>
      <p:sp>
        <p:nvSpPr>
          <p:cNvPr id="160771" name="Заголовок 1"/>
          <p:cNvSpPr txBox="1">
            <a:spLocks/>
          </p:cNvSpPr>
          <p:nvPr/>
        </p:nvSpPr>
        <p:spPr bwMode="auto">
          <a:xfrm>
            <a:off x="76200" y="2886075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ru-RU" sz="5400">
                <a:latin typeface="Calibri" pitchFamily="34" charset="0"/>
              </a:rPr>
              <a:t>Безопасность</a:t>
            </a:r>
          </a:p>
        </p:txBody>
      </p:sp>
      <p:pic>
        <p:nvPicPr>
          <p:cNvPr id="16077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11113"/>
            <a:ext cx="3063876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97925" y="2384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00563" y="0"/>
            <a:ext cx="4643437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0" name="Заголовок 1"/>
          <p:cNvSpPr txBox="1">
            <a:spLocks/>
          </p:cNvSpPr>
          <p:nvPr/>
        </p:nvSpPr>
        <p:spPr bwMode="auto">
          <a:xfrm>
            <a:off x="4284663" y="2400300"/>
            <a:ext cx="48593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4000">
                <a:latin typeface="Calibri" pitchFamily="34" charset="0"/>
              </a:rPr>
              <a:t>Как эти задачи решаются в корпоративном портале?</a:t>
            </a:r>
          </a:p>
        </p:txBody>
      </p:sp>
      <p:pic>
        <p:nvPicPr>
          <p:cNvPr id="2253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Изображение 6" descr="box-k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25538"/>
            <a:ext cx="4319588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Изображение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989138"/>
            <a:ext cx="61214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788" y="-26988"/>
            <a:ext cx="6142037" cy="892176"/>
          </a:xfrm>
        </p:spPr>
        <p:txBody>
          <a:bodyPr/>
          <a:lstStyle/>
          <a:p>
            <a:pPr algn="l" eaLnBrk="1" hangingPunct="1"/>
            <a:r>
              <a:rPr lang="ru-RU" sz="3200" b="1" smtClean="0">
                <a:solidFill>
                  <a:srgbClr val="00091A"/>
                </a:solidFill>
              </a:rPr>
              <a:t>«Панель безопасности»</a:t>
            </a:r>
            <a:endParaRPr lang="en-US" sz="3200" b="1" smtClean="0">
              <a:solidFill>
                <a:srgbClr val="00091A"/>
              </a:solidFill>
            </a:endParaRPr>
          </a:p>
        </p:txBody>
      </p:sp>
      <p:sp>
        <p:nvSpPr>
          <p:cNvPr id="161795" name="Прямоугольник 3"/>
          <p:cNvSpPr>
            <a:spLocks noChangeArrowheads="1"/>
          </p:cNvSpPr>
          <p:nvPr/>
        </p:nvSpPr>
        <p:spPr bwMode="auto">
          <a:xfrm>
            <a:off x="533400" y="1336675"/>
            <a:ext cx="8286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Calibri" pitchFamily="34" charset="0"/>
              </a:rPr>
              <a:t>Оценка уровней безопасности веб-проекта</a:t>
            </a:r>
          </a:p>
        </p:txBody>
      </p:sp>
      <p:pic>
        <p:nvPicPr>
          <p:cNvPr id="16179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7900" y="-46038"/>
            <a:ext cx="3063875" cy="107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5900" y="14382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363" y="120650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58226" y="1752600"/>
            <a:ext cx="2667000" cy="18931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sp>
        <p:nvSpPr>
          <p:cNvPr id="96261" name="Прямоугольник 3"/>
          <p:cNvSpPr>
            <a:spLocks noChangeArrowheads="1"/>
          </p:cNvSpPr>
          <p:nvPr/>
        </p:nvSpPr>
        <p:spPr bwMode="auto">
          <a:xfrm>
            <a:off x="425450" y="1600200"/>
            <a:ext cx="3886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</a:rPr>
              <a:t>Ваши сотрудники авторизуются на </a:t>
            </a:r>
            <a:r>
              <a:rPr lang="ru-RU" dirty="0">
                <a:latin typeface="+mj-lt"/>
              </a:rPr>
              <a:t>портале, </a:t>
            </a:r>
            <a:r>
              <a:rPr lang="ru-RU" dirty="0">
                <a:latin typeface="+mj-lt"/>
              </a:rPr>
              <a:t>используя свой логин, пароль и цифровой ключ со своего персонального </a:t>
            </a:r>
            <a:r>
              <a:rPr lang="ru-RU" dirty="0" err="1">
                <a:latin typeface="+mj-lt"/>
              </a:rPr>
              <a:t>брелка</a:t>
            </a:r>
            <a:r>
              <a:rPr lang="ru-RU" dirty="0">
                <a:latin typeface="+mj-lt"/>
              </a:rPr>
              <a:t>. </a:t>
            </a:r>
            <a:r>
              <a:rPr lang="ru-RU" i="1" dirty="0">
                <a:latin typeface="+mj-lt"/>
              </a:rPr>
              <a:t>Ключ используется только один раз и для каждой авторизации пользователя </a:t>
            </a:r>
            <a:r>
              <a:rPr lang="ru-RU" i="1" dirty="0" err="1">
                <a:latin typeface="+mj-lt"/>
              </a:rPr>
              <a:t>генерится</a:t>
            </a:r>
            <a:r>
              <a:rPr lang="ru-RU" i="1" dirty="0">
                <a:latin typeface="+mj-lt"/>
              </a:rPr>
              <a:t> новый набор цифр.</a:t>
            </a:r>
            <a:endParaRPr lang="en-US" i="1" dirty="0">
              <a:latin typeface="+mj-lt"/>
            </a:endParaRPr>
          </a:p>
          <a:p>
            <a:pPr>
              <a:defRPr/>
            </a:pPr>
            <a:endParaRPr lang="ru-RU" dirty="0">
              <a:latin typeface="+mj-lt"/>
            </a:endParaRP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ru-RU" dirty="0">
                <a:latin typeface="+mj-lt"/>
              </a:rPr>
              <a:t>Технология одноразовых паролей (</a:t>
            </a:r>
            <a:r>
              <a:rPr lang="ru-RU" dirty="0" err="1">
                <a:latin typeface="+mj-lt"/>
              </a:rPr>
              <a:t>One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Time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Password</a:t>
            </a:r>
            <a:r>
              <a:rPr lang="ru-RU" dirty="0">
                <a:latin typeface="+mj-lt"/>
              </a:rPr>
              <a:t> - OTP) с использованием </a:t>
            </a:r>
            <a:r>
              <a:rPr lang="ru-RU" dirty="0" err="1">
                <a:latin typeface="+mj-lt"/>
              </a:rPr>
              <a:t>брелков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Aladdin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eToken</a:t>
            </a:r>
            <a:r>
              <a:rPr lang="ru-RU" dirty="0">
                <a:latin typeface="+mj-lt"/>
              </a:rPr>
              <a:t> PASS</a:t>
            </a:r>
            <a:r>
              <a:rPr lang="en-US" dirty="0">
                <a:latin typeface="+mj-lt"/>
              </a:rPr>
              <a:t> </a:t>
            </a:r>
            <a:r>
              <a:rPr lang="ru-RU" dirty="0">
                <a:latin typeface="+mj-lt"/>
              </a:rPr>
              <a:t>позволяет быть однозначно уверенным, что на </a:t>
            </a:r>
            <a:r>
              <a:rPr lang="ru-RU" dirty="0">
                <a:latin typeface="+mj-lt"/>
              </a:rPr>
              <a:t>портале авторизуется </a:t>
            </a:r>
            <a:r>
              <a:rPr lang="ru-RU" dirty="0">
                <a:latin typeface="+mj-lt"/>
              </a:rPr>
              <a:t>именно тот человек, которому выдали брелок.</a:t>
            </a:r>
          </a:p>
        </p:txBody>
      </p:sp>
      <p:sp>
        <p:nvSpPr>
          <p:cNvPr id="96262" name="TextBox 7"/>
          <p:cNvSpPr txBox="1">
            <a:spLocks noChangeArrowheads="1"/>
          </p:cNvSpPr>
          <p:nvPr/>
        </p:nvSpPr>
        <p:spPr bwMode="auto">
          <a:xfrm>
            <a:off x="4692650" y="4127500"/>
            <a:ext cx="43434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>
                <a:latin typeface="+mj-lt"/>
              </a:rPr>
              <a:t>Корректность работы электронных ключей </a:t>
            </a:r>
            <a:r>
              <a:rPr lang="en-US" sz="1800" b="0" dirty="0" err="1">
                <a:latin typeface="+mj-lt"/>
              </a:rPr>
              <a:t>eToken</a:t>
            </a:r>
            <a:r>
              <a:rPr lang="en-US" sz="1800" b="0" dirty="0">
                <a:latin typeface="+mj-lt"/>
              </a:rPr>
              <a:t> PASS</a:t>
            </a:r>
            <a:r>
              <a:rPr lang="ru-RU" sz="1800" b="0" dirty="0">
                <a:latin typeface="+mj-lt"/>
              </a:rPr>
              <a:t> для системы «1С-Битрикс: </a:t>
            </a:r>
            <a:r>
              <a:rPr lang="ru-RU" sz="1800" b="0" dirty="0" smtClean="0">
                <a:latin typeface="+mj-lt"/>
              </a:rPr>
              <a:t>Корпоративный портал» </a:t>
            </a:r>
            <a:r>
              <a:rPr lang="ru-RU" sz="1800" b="0" dirty="0">
                <a:latin typeface="+mj-lt"/>
              </a:rPr>
              <a:t>подтверждается соответствующим </a:t>
            </a:r>
            <a:r>
              <a:rPr lang="ru-RU" sz="1800" dirty="0">
                <a:latin typeface="+mj-lt"/>
              </a:rPr>
              <a:t>сертификатом компании </a:t>
            </a:r>
            <a:r>
              <a:rPr lang="en-US" sz="1800" dirty="0">
                <a:latin typeface="+mj-lt"/>
              </a:rPr>
              <a:t>Aladdin</a:t>
            </a:r>
            <a:r>
              <a:rPr lang="ru-RU" sz="1800" b="0" dirty="0">
                <a:latin typeface="+mj-lt"/>
              </a:rPr>
              <a:t>, выданным на основании серии испытаний.</a:t>
            </a:r>
          </a:p>
          <a:p>
            <a:pPr eaLnBrk="1" hangingPunct="1">
              <a:defRPr/>
            </a:pPr>
            <a:endParaRPr lang="ru-RU" sz="1600" b="0" dirty="0"/>
          </a:p>
        </p:txBody>
      </p:sp>
      <p:pic>
        <p:nvPicPr>
          <p:cNvPr id="163844" name="Рисунок 9" descr="aladdin-logo_s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1300" y="2108200"/>
            <a:ext cx="700088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0825" y="69850"/>
            <a:ext cx="59769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normAutofit/>
          </a:bodyPr>
          <a:lstStyle/>
          <a:p>
            <a:r>
              <a:rPr lang="ru-RU" sz="3000" b="1">
                <a:latin typeface="Calibri" pitchFamily="34" charset="0"/>
              </a:rPr>
              <a:t>Технология одноразовых паролей</a:t>
            </a:r>
            <a:endParaRPr lang="en-US" sz="3000" b="1">
              <a:latin typeface="Calibri" pitchFamily="34" charset="0"/>
            </a:endParaRPr>
          </a:p>
        </p:txBody>
      </p:sp>
      <p:pic>
        <p:nvPicPr>
          <p:cNvPr id="16384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906463" y="1716088"/>
            <a:ext cx="460851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b="0" dirty="0">
                <a:latin typeface="+mj-lt"/>
              </a:rPr>
              <a:t>Готовое мобильное веб-приложение </a:t>
            </a:r>
            <a:r>
              <a:rPr lang="en-US" sz="2000" b="0" dirty="0" err="1">
                <a:latin typeface="+mj-lt"/>
              </a:rPr>
              <a:t>BitrixOTP</a:t>
            </a:r>
            <a:r>
              <a:rPr lang="ru-RU" sz="2000" b="0" dirty="0">
                <a:latin typeface="+mj-lt"/>
              </a:rPr>
              <a:t>, которое включено в модуль «</a:t>
            </a:r>
            <a:r>
              <a:rPr lang="ru-RU" sz="2000" b="0" dirty="0" err="1">
                <a:latin typeface="+mj-lt"/>
              </a:rPr>
              <a:t>Проактивной</a:t>
            </a:r>
            <a:r>
              <a:rPr lang="ru-RU" sz="2000" b="0" dirty="0">
                <a:latin typeface="+mj-lt"/>
              </a:rPr>
              <a:t> защиты», </a:t>
            </a:r>
            <a:r>
              <a:rPr lang="ru-RU" sz="2000" b="0" dirty="0" smtClean="0">
                <a:latin typeface="+mj-lt"/>
              </a:rPr>
              <a:t>можно скачать бесплатно.</a:t>
            </a:r>
            <a:endParaRPr lang="en-US" sz="2000" b="0" dirty="0">
              <a:latin typeface="+mj-lt"/>
            </a:endParaRPr>
          </a:p>
          <a:p>
            <a:pPr eaLnBrk="1" hangingPunct="1">
              <a:defRPr/>
            </a:pPr>
            <a:endParaRPr lang="en-US" sz="2000" b="0" dirty="0">
              <a:latin typeface="+mj-lt"/>
            </a:endParaRPr>
          </a:p>
          <a:p>
            <a:pPr eaLnBrk="1" hangingPunct="1">
              <a:defRPr/>
            </a:pPr>
            <a:r>
              <a:rPr lang="en-US" sz="2000" b="0" dirty="0" err="1">
                <a:latin typeface="+mj-lt"/>
              </a:rPr>
              <a:t>BitrixOTP</a:t>
            </a:r>
            <a:r>
              <a:rPr lang="en-US" sz="2000" b="0" dirty="0">
                <a:latin typeface="+mj-lt"/>
              </a:rPr>
              <a:t> </a:t>
            </a:r>
            <a:r>
              <a:rPr lang="ru-RU" sz="2000" b="0" dirty="0">
                <a:latin typeface="+mj-lt"/>
              </a:rPr>
              <a:t>опубликовано в </a:t>
            </a:r>
            <a:r>
              <a:rPr lang="en-US" sz="2000" b="0" dirty="0">
                <a:latin typeface="+mj-lt"/>
              </a:rPr>
              <a:t>Apple App Store </a:t>
            </a:r>
            <a:r>
              <a:rPr lang="ru-RU" sz="2000" b="0" dirty="0">
                <a:latin typeface="+mj-lt"/>
              </a:rPr>
              <a:t>и </a:t>
            </a:r>
            <a:r>
              <a:rPr lang="en-US" sz="2000" b="0" dirty="0">
                <a:latin typeface="+mj-lt"/>
              </a:rPr>
              <a:t>Android Market</a:t>
            </a:r>
            <a:r>
              <a:rPr lang="ru-RU" sz="2000" b="0" dirty="0">
                <a:latin typeface="+mj-lt"/>
              </a:rPr>
              <a:t>.</a:t>
            </a:r>
            <a:endParaRPr lang="en-US" sz="2000" b="0" dirty="0">
              <a:latin typeface="+mj-lt"/>
            </a:endParaRPr>
          </a:p>
        </p:txBody>
      </p:sp>
      <p:pic>
        <p:nvPicPr>
          <p:cNvPr id="4098" name="Picture 2" descr="C:\Users\Natalia\Desktop\_________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68114" y="2229134"/>
            <a:ext cx="2496278" cy="374441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4349750"/>
            <a:ext cx="20574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2" name="Стрелка вправо 2"/>
          <p:cNvSpPr>
            <a:spLocks noChangeArrowheads="1"/>
          </p:cNvSpPr>
          <p:nvPr/>
        </p:nvSpPr>
        <p:spPr bwMode="auto">
          <a:xfrm>
            <a:off x="5181600" y="4876800"/>
            <a:ext cx="685800" cy="592138"/>
          </a:xfrm>
          <a:prstGeom prst="rightArrow">
            <a:avLst>
              <a:gd name="adj1" fmla="val 50000"/>
              <a:gd name="adj2" fmla="val 50048"/>
            </a:avLst>
          </a:prstGeom>
          <a:gradFill rotWithShape="1">
            <a:gsLst>
              <a:gs pos="0">
                <a:srgbClr val="EA8C8C"/>
              </a:gs>
              <a:gs pos="50000">
                <a:srgbClr val="F0BABA"/>
              </a:gs>
              <a:gs pos="100000">
                <a:srgbClr val="F7DEDE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450" y="244475"/>
            <a:ext cx="67595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ru-RU" sz="3200" b="1" dirty="0">
                <a:solidFill>
                  <a:schemeClr val="tx1"/>
                </a:solidFill>
              </a:rPr>
              <a:t>Веб-приложение для генерации</a:t>
            </a:r>
            <a:br>
              <a:rPr lang="ru-RU" sz="3200" b="1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одноразовых паролей (</a:t>
            </a:r>
            <a:r>
              <a:rPr lang="en-US" sz="3200" b="1" dirty="0">
                <a:solidFill>
                  <a:schemeClr val="tx1"/>
                </a:solidFill>
              </a:rPr>
              <a:t>OTP</a:t>
            </a:r>
            <a:r>
              <a:rPr lang="ru-RU" sz="3200" b="1" dirty="0">
                <a:solidFill>
                  <a:schemeClr val="tx1"/>
                </a:solidFill>
              </a:rPr>
              <a:t>)</a:t>
            </a:r>
            <a:endParaRPr lang="en-US" sz="3200" b="1" dirty="0" smtClean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16589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" y="1790700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365250"/>
            <a:ext cx="262255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5" name="Прямоугольник 7"/>
          <p:cNvSpPr>
            <a:spLocks noChangeArrowheads="1"/>
          </p:cNvSpPr>
          <p:nvPr/>
        </p:nvSpPr>
        <p:spPr bwMode="auto">
          <a:xfrm>
            <a:off x="941388" y="4786313"/>
            <a:ext cx="37401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+mj-lt"/>
              </a:rPr>
              <a:t>ФСТЭК (России) - Федеральная служба по техническому и экспортному контролю.</a:t>
            </a:r>
          </a:p>
        </p:txBody>
      </p:sp>
      <p:sp>
        <p:nvSpPr>
          <p:cNvPr id="167939" name="Rectangle 2"/>
          <p:cNvSpPr txBox="1">
            <a:spLocks noChangeArrowheads="1"/>
          </p:cNvSpPr>
          <p:nvPr/>
        </p:nvSpPr>
        <p:spPr bwMode="auto">
          <a:xfrm>
            <a:off x="425450" y="11113"/>
            <a:ext cx="675957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 b="1">
                <a:latin typeface="Calibri" pitchFamily="34" charset="0"/>
              </a:rPr>
              <a:t>Сертификация ФСТЭК</a:t>
            </a:r>
            <a:endParaRPr lang="en-US" sz="3200" b="1">
              <a:latin typeface="Calibri" pitchFamily="34" charset="0"/>
            </a:endParaRPr>
          </a:p>
        </p:txBody>
      </p:sp>
      <p:pic>
        <p:nvPicPr>
          <p:cNvPr id="16794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7900" y="1404938"/>
            <a:ext cx="30480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513" y="4826000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talia\Pictures\скриншоты КП10\startda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213" y="1354138"/>
            <a:ext cx="7073900" cy="46799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99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79388" y="0"/>
            <a:ext cx="5997575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Ваш корпоративный портал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6999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2263" y="1341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2" descr="C:\Documents and Settings\Администратор\Рабочий стол\картинки_КП_пп\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484313"/>
            <a:ext cx="86868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652463" y="4270375"/>
            <a:ext cx="26431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400" dirty="0">
                <a:latin typeface="+mj-lt"/>
              </a:rPr>
              <a:t>Коробочное решение</a:t>
            </a: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3367088" y="4270375"/>
            <a:ext cx="27860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400">
                <a:latin typeface="+mj-lt"/>
              </a:rPr>
              <a:t>Развертывание и настройка системы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6296025" y="4341813"/>
            <a:ext cx="2571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400" dirty="0">
                <a:latin typeface="+mj-lt"/>
              </a:rPr>
              <a:t>Готовый корпоративный портал</a:t>
            </a:r>
          </a:p>
        </p:txBody>
      </p:sp>
      <p:pic>
        <p:nvPicPr>
          <p:cNvPr id="17203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0825" y="0"/>
            <a:ext cx="5997575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Внедрение портала</a:t>
            </a:r>
            <a:endParaRPr lang="en-US" sz="2800" b="1" dirty="0" smtClean="0"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6175" y="1387475"/>
            <a:ext cx="5297488" cy="50736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17305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79388" y="20638"/>
            <a:ext cx="5997575" cy="998537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Внедрение </a:t>
            </a:r>
            <a:r>
              <a:rPr lang="ru-RU" sz="3200" b="1" dirty="0"/>
              <a:t>за 4 часа</a:t>
            </a:r>
          </a:p>
        </p:txBody>
      </p:sp>
      <p:pic>
        <p:nvPicPr>
          <p:cNvPr id="173062" name="Рисунок 6" descr="Magic_1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81575" y="2997200"/>
            <a:ext cx="3635375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3" name="Прямоугольник 14"/>
          <p:cNvSpPr>
            <a:spLocks noChangeArrowheads="1"/>
          </p:cNvSpPr>
          <p:nvPr/>
        </p:nvSpPr>
        <p:spPr bwMode="auto">
          <a:xfrm>
            <a:off x="419100" y="5710238"/>
            <a:ext cx="89646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* При переходе на старшие редакции нужно приобрести лицензии на необходимое число  дополнительных пользователей.</a:t>
            </a:r>
          </a:p>
        </p:txBody>
      </p:sp>
      <p:pic>
        <p:nvPicPr>
          <p:cNvPr id="17408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4138" y="11113"/>
            <a:ext cx="5995987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Стоимость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306388" y="1495425"/>
            <a:ext cx="369093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3400" indent="-450850" eaLnBrk="1" hangingPunct="1">
              <a:buFontTx/>
              <a:buBlip>
                <a:blip r:embed="rId5"/>
              </a:buBlip>
              <a:tabLst>
                <a:tab pos="534988" algn="l"/>
              </a:tabLst>
              <a:defRPr/>
            </a:pPr>
            <a:r>
              <a:rPr lang="ru-RU" sz="2800" dirty="0" smtClean="0">
                <a:latin typeface="Calibri" pitchFamily="34" charset="0"/>
              </a:rPr>
              <a:t>Компания</a:t>
            </a:r>
            <a:endParaRPr lang="ru-RU" sz="2800" dirty="0"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  <a:defRPr/>
            </a:pP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19 900 </a:t>
            </a: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руб</a:t>
            </a: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.</a:t>
            </a:r>
            <a:b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</a:br>
            <a:r>
              <a:rPr lang="ru-RU" sz="1400" b="0" dirty="0" smtClean="0">
                <a:solidFill>
                  <a:srgbClr val="111111"/>
                </a:solidFill>
                <a:latin typeface="+mj-lt"/>
              </a:rPr>
              <a:t>	</a:t>
            </a:r>
            <a:r>
              <a:rPr lang="ru-RU" sz="1400" b="0" dirty="0">
                <a:latin typeface="+mj-lt"/>
              </a:rPr>
              <a:t>неограниченное количество </a:t>
            </a:r>
            <a:r>
              <a:rPr lang="en-US" sz="1400" b="0" dirty="0" smtClean="0">
                <a:latin typeface="+mj-lt"/>
              </a:rPr>
              <a:t>	</a:t>
            </a:r>
            <a:r>
              <a:rPr lang="ru-RU" sz="1400" b="0" dirty="0" smtClean="0">
                <a:latin typeface="+mj-lt"/>
              </a:rPr>
              <a:t>пользователей</a:t>
            </a:r>
            <a:r>
              <a:rPr lang="ru-RU" sz="1400" b="0" dirty="0">
                <a:latin typeface="+mj-lt"/>
              </a:rPr>
              <a:t>*</a:t>
            </a:r>
          </a:p>
          <a:p>
            <a:pPr marL="82550" eaLnBrk="1" hangingPunct="1">
              <a:tabLst>
                <a:tab pos="534988" algn="l"/>
              </a:tabLst>
              <a:defRPr/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 </a:t>
            </a:r>
            <a:endParaRPr lang="en-US" sz="2800" b="0" dirty="0">
              <a:solidFill>
                <a:srgbClr val="111111"/>
              </a:solidFill>
              <a:latin typeface="Calibri" pitchFamily="34" charset="0"/>
            </a:endParaRPr>
          </a:p>
          <a:p>
            <a:pPr marL="533400" indent="-450850" eaLnBrk="1" hangingPunct="1">
              <a:buFontTx/>
              <a:buBlip>
                <a:blip r:embed="rId5"/>
              </a:buBlip>
              <a:tabLst>
                <a:tab pos="534988" algn="l"/>
              </a:tabLst>
              <a:defRPr/>
            </a:pPr>
            <a:r>
              <a:rPr lang="ru-RU" sz="2800" dirty="0" smtClean="0">
                <a:latin typeface="Calibri" pitchFamily="34" charset="0"/>
              </a:rPr>
              <a:t>Совместная работа</a:t>
            </a:r>
          </a:p>
          <a:p>
            <a:pPr marL="82550" eaLnBrk="1" hangingPunct="1">
              <a:tabLst>
                <a:tab pos="534988" algn="l"/>
              </a:tabLst>
              <a:defRPr/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	59 500 руб.</a:t>
            </a:r>
            <a:r>
              <a:rPr lang="en-US" sz="3200" b="0" dirty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 smtClean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25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пользователей</a:t>
            </a:r>
          </a:p>
          <a:p>
            <a:pPr marL="82550" eaLnBrk="1" hangingPunct="1">
              <a:tabLst>
                <a:tab pos="534988" algn="l"/>
              </a:tabLst>
              <a:defRPr/>
            </a:pPr>
            <a:r>
              <a:rPr lang="en-US" sz="1400" b="0" dirty="0" smtClean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дополнительные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 smtClean="0">
              <a:solidFill>
                <a:srgbClr val="111111"/>
              </a:solidFill>
              <a:latin typeface="Calibri" pitchFamily="34" charset="0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487863" y="1495425"/>
            <a:ext cx="447675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3400" indent="-450850" eaLnBrk="1" hangingPunct="1">
              <a:buFontTx/>
              <a:buBlip>
                <a:blip r:embed="rId5"/>
              </a:buBlip>
              <a:tabLst>
                <a:tab pos="534988" algn="l"/>
              </a:tabLst>
              <a:defRPr/>
            </a:pPr>
            <a:r>
              <a:rPr lang="ru-RU" sz="2800" dirty="0" smtClean="0">
                <a:latin typeface="Calibri" pitchFamily="34" charset="0"/>
              </a:rPr>
              <a:t>Бизнес-процессы</a:t>
            </a:r>
          </a:p>
          <a:p>
            <a:pPr marL="82550" eaLnBrk="1" hangingPunct="1">
              <a:tabLst>
                <a:tab pos="534988" algn="l"/>
              </a:tabLst>
              <a:defRPr/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	99 500 руб.</a:t>
            </a:r>
            <a:r>
              <a:rPr lang="en-US" sz="3200" b="0" dirty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25 пользователей</a:t>
            </a:r>
          </a:p>
          <a:p>
            <a:pPr marL="82550" eaLnBrk="1" hangingPunct="1">
              <a:tabLst>
                <a:tab pos="534988" algn="l"/>
              </a:tabLst>
              <a:defRPr/>
            </a:pP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дополнительные 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>
              <a:solidFill>
                <a:srgbClr val="111111"/>
              </a:solidFill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  <a:defRPr/>
            </a:pPr>
            <a:endParaRPr lang="ru-RU" sz="3200" b="0" dirty="0">
              <a:solidFill>
                <a:srgbClr val="111111"/>
              </a:solidFill>
              <a:latin typeface="Calibri" pitchFamily="34" charset="0"/>
            </a:endParaRPr>
          </a:p>
          <a:p>
            <a:pPr marL="533400" indent="-450850" eaLnBrk="1" hangingPunct="1">
              <a:buFontTx/>
              <a:buBlip>
                <a:blip r:embed="rId5"/>
              </a:buBlip>
              <a:tabLst>
                <a:tab pos="534988" algn="l"/>
              </a:tabLst>
              <a:defRPr/>
            </a:pPr>
            <a:r>
              <a:rPr lang="ru-RU" sz="2800" dirty="0" smtClean="0">
                <a:latin typeface="Calibri" pitchFamily="34" charset="0"/>
              </a:rPr>
              <a:t>Холдинг</a:t>
            </a:r>
            <a:endParaRPr lang="ru-RU" sz="2800" dirty="0"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  <a:defRPr/>
            </a:pP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</a:rPr>
              <a:t>249 000 </a:t>
            </a:r>
            <a:r>
              <a:rPr lang="ru-RU" sz="3200" b="0" dirty="0">
                <a:solidFill>
                  <a:srgbClr val="111111"/>
                </a:solidFill>
                <a:latin typeface="Calibri" pitchFamily="34" charset="0"/>
              </a:rPr>
              <a:t>руб. </a:t>
            </a:r>
            <a:r>
              <a:rPr lang="en-US" sz="3200" b="0" dirty="0" smtClean="0">
                <a:solidFill>
                  <a:srgbClr val="111111"/>
                </a:solidFill>
                <a:latin typeface="Calibri" pitchFamily="34" charset="0"/>
              </a:rPr>
              <a:t/>
            </a:r>
            <a:br>
              <a:rPr lang="en-US" sz="3200" b="0" dirty="0" smtClean="0">
                <a:solidFill>
                  <a:srgbClr val="111111"/>
                </a:solidFill>
                <a:latin typeface="Calibri" pitchFamily="34" charset="0"/>
              </a:rPr>
            </a:b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25 пользователей</a:t>
            </a:r>
          </a:p>
          <a:p>
            <a:pPr marL="82550" eaLnBrk="1" hangingPunct="1">
              <a:tabLst>
                <a:tab pos="534988" algn="l"/>
              </a:tabLst>
              <a:defRPr/>
            </a:pPr>
            <a:r>
              <a:rPr lang="en-US" sz="14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дополнительные по 7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</a:rPr>
              <a:t>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1400" b="0" dirty="0">
              <a:solidFill>
                <a:srgbClr val="111111"/>
              </a:solidFill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  <a:defRPr/>
            </a:pPr>
            <a:endParaRPr lang="en-US" sz="3200" b="0" dirty="0" smtClean="0">
              <a:solidFill>
                <a:srgbClr val="111111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en-US" sz="2000" b="0" dirty="0">
              <a:solidFill>
                <a:srgbClr val="11111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4138" y="11113"/>
            <a:ext cx="5995987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Сравнение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grpSp>
        <p:nvGrpSpPr>
          <p:cNvPr id="175109" name="Группа 3"/>
          <p:cNvGrpSpPr>
            <a:grpSpLocks/>
          </p:cNvGrpSpPr>
          <p:nvPr/>
        </p:nvGrpSpPr>
        <p:grpSpPr bwMode="auto">
          <a:xfrm>
            <a:off x="250825" y="1268413"/>
            <a:ext cx="5842000" cy="5184775"/>
            <a:chOff x="265632" y="1268760"/>
            <a:chExt cx="5539511" cy="4916538"/>
          </a:xfrm>
        </p:grpSpPr>
        <p:pic>
          <p:nvPicPr>
            <p:cNvPr id="175112" name="Изображение 2" descr="Снимок экрана 2012-05-25 в 16.41.23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5632" y="2315489"/>
              <a:ext cx="5530504" cy="3869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13" name="Изображение 1" descr="Снимок экрана 2012-05-25 в 16.40.24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9742" y="1268760"/>
              <a:ext cx="5525401" cy="1050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7019925" y="5992813"/>
            <a:ext cx="167481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6" name="Нашивка 5"/>
          <p:cNvSpPr/>
          <p:nvPr/>
        </p:nvSpPr>
        <p:spPr>
          <a:xfrm>
            <a:off x="8604250" y="6110288"/>
            <a:ext cx="130175" cy="171450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4138" y="11113"/>
            <a:ext cx="5995987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Сравнение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19925" y="5992813"/>
            <a:ext cx="167481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8" name="Нашивка 7"/>
          <p:cNvSpPr/>
          <p:nvPr/>
        </p:nvSpPr>
        <p:spPr>
          <a:xfrm>
            <a:off x="8604250" y="6110288"/>
            <a:ext cx="130175" cy="171450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76135" name="Группа 2"/>
          <p:cNvGrpSpPr>
            <a:grpSpLocks/>
          </p:cNvGrpSpPr>
          <p:nvPr/>
        </p:nvGrpSpPr>
        <p:grpSpPr bwMode="auto">
          <a:xfrm>
            <a:off x="323850" y="1268413"/>
            <a:ext cx="6696075" cy="4795837"/>
            <a:chOff x="251520" y="1844122"/>
            <a:chExt cx="6336704" cy="4537229"/>
          </a:xfrm>
        </p:grpSpPr>
        <p:pic>
          <p:nvPicPr>
            <p:cNvPr id="176136" name="Изображение 5" descr="Снимок экрана 2012-05-25 в 16.40.24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1520" y="1844122"/>
              <a:ext cx="6336704" cy="1205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137" name="Изображение 1" descr="Снимок экрана 2012-05-25 в 16.41.41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1520" y="3026626"/>
              <a:ext cx="6336704" cy="335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Изображение 12" descr="9018971_l.jpg"/>
          <p:cNvPicPr>
            <a:picLocks noChangeAspect="1"/>
          </p:cNvPicPr>
          <p:nvPr/>
        </p:nvPicPr>
        <p:blipFill>
          <a:blip r:embed="rId3"/>
          <a:srcRect l="5231" r="6226"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Прямоугольник 9"/>
          <p:cNvSpPr>
            <a:spLocks noChangeArrowheads="1"/>
          </p:cNvSpPr>
          <p:nvPr/>
        </p:nvSpPr>
        <p:spPr bwMode="auto">
          <a:xfrm>
            <a:off x="0" y="4652963"/>
            <a:ext cx="9144000" cy="2205037"/>
          </a:xfrm>
          <a:prstGeom prst="rect">
            <a:avLst/>
          </a:prstGeom>
          <a:solidFill>
            <a:srgbClr val="FFFFFF">
              <a:alpha val="78822"/>
            </a:srgbClr>
          </a:solidFill>
          <a:ln w="25400" algn="ctr">
            <a:noFill/>
            <a:round/>
            <a:headEnd/>
            <a:tailEnd/>
          </a:ln>
        </p:spPr>
        <p:txBody>
          <a:bodyPr/>
          <a:lstStyle/>
          <a:p>
            <a:endParaRPr lang="ru-RU" sz="1200" b="1"/>
          </a:p>
        </p:txBody>
      </p:sp>
      <p:pic>
        <p:nvPicPr>
          <p:cNvPr id="23555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5153025"/>
            <a:ext cx="4333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820738" y="5013325"/>
            <a:ext cx="82454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Обмен файлами и управление документами – через корпоративный портал</a:t>
            </a:r>
          </a:p>
        </p:txBody>
      </p:sp>
      <p:pic>
        <p:nvPicPr>
          <p:cNvPr id="2355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3" name="Группа 2"/>
          <p:cNvGrpSpPr>
            <a:grpSpLocks/>
          </p:cNvGrpSpPr>
          <p:nvPr/>
        </p:nvGrpSpPr>
        <p:grpSpPr bwMode="auto">
          <a:xfrm>
            <a:off x="323850" y="1268413"/>
            <a:ext cx="7272338" cy="4491037"/>
            <a:chOff x="251520" y="1412776"/>
            <a:chExt cx="8513995" cy="5256584"/>
          </a:xfrm>
        </p:grpSpPr>
        <p:pic>
          <p:nvPicPr>
            <p:cNvPr id="177160" name="Изображение 5" descr="Снимок экрана 2012-05-25 в 16.40.24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1520" y="1412776"/>
              <a:ext cx="8496944" cy="1616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7161" name="Изображение 1" descr="Снимок экрана 2012-05-25 в 16.42.02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1195" y="3034925"/>
              <a:ext cx="8484320" cy="3634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715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4138" y="11113"/>
            <a:ext cx="5995987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Сравнение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19925" y="5992813"/>
            <a:ext cx="167481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8" name="Нашивка 7"/>
          <p:cNvSpPr/>
          <p:nvPr/>
        </p:nvSpPr>
        <p:spPr>
          <a:xfrm>
            <a:off x="8604250" y="6110288"/>
            <a:ext cx="130175" cy="171450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7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4138" y="11113"/>
            <a:ext cx="5995987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Сравнение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19925" y="6011863"/>
            <a:ext cx="167481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8" name="Нашивка 7"/>
          <p:cNvSpPr/>
          <p:nvPr/>
        </p:nvSpPr>
        <p:spPr>
          <a:xfrm>
            <a:off x="8604250" y="6129338"/>
            <a:ext cx="130175" cy="171450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78183" name="Группа 2"/>
          <p:cNvGrpSpPr>
            <a:grpSpLocks/>
          </p:cNvGrpSpPr>
          <p:nvPr/>
        </p:nvGrpSpPr>
        <p:grpSpPr bwMode="auto">
          <a:xfrm>
            <a:off x="323850" y="1268413"/>
            <a:ext cx="6148388" cy="4968875"/>
            <a:chOff x="827583" y="1412776"/>
            <a:chExt cx="5688633" cy="4596729"/>
          </a:xfrm>
        </p:grpSpPr>
        <p:pic>
          <p:nvPicPr>
            <p:cNvPr id="178184" name="Изображение 5" descr="Снимок экрана 2012-05-25 в 16.40.24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7583" y="1412776"/>
              <a:ext cx="5678575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8185" name="Изображение 1" descr="Снимок экрана 2012-05-25 в 16.42.56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27583" y="2492896"/>
              <a:ext cx="5688633" cy="3516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01" name="Группа 2"/>
          <p:cNvGrpSpPr>
            <a:grpSpLocks/>
          </p:cNvGrpSpPr>
          <p:nvPr/>
        </p:nvGrpSpPr>
        <p:grpSpPr bwMode="auto">
          <a:xfrm>
            <a:off x="323850" y="1268413"/>
            <a:ext cx="5557838" cy="5205412"/>
            <a:chOff x="525441" y="1455109"/>
            <a:chExt cx="5328592" cy="4989333"/>
          </a:xfrm>
        </p:grpSpPr>
        <p:pic>
          <p:nvPicPr>
            <p:cNvPr id="179208" name="Изображение 5" descr="Снимок экрана 2012-05-25 в 16.40.24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9551" y="1455109"/>
              <a:ext cx="5300001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209" name="Изображение 1" descr="Снимок экрана 2012-05-25 в 16.43.10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5441" y="2464673"/>
              <a:ext cx="5328592" cy="3979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920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4138" y="11113"/>
            <a:ext cx="5995987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Сравнение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19925" y="5992813"/>
            <a:ext cx="167481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продолжение</a:t>
            </a:r>
          </a:p>
        </p:txBody>
      </p:sp>
      <p:sp>
        <p:nvSpPr>
          <p:cNvPr id="8" name="Нашивка 7"/>
          <p:cNvSpPr/>
          <p:nvPr/>
        </p:nvSpPr>
        <p:spPr>
          <a:xfrm>
            <a:off x="8604250" y="6110288"/>
            <a:ext cx="130175" cy="171450"/>
          </a:xfrm>
          <a:prstGeom prst="chevr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84138" y="11113"/>
            <a:ext cx="5995987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Сравнение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80229" name="Изображение 1" descr="Снимок экрана 2012-05-25 в 16.43.2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268413"/>
            <a:ext cx="657542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4" name="Picture 4"/>
          <p:cNvPicPr>
            <a:picLocks noChangeAspect="1" noChangeArrowheads="1"/>
          </p:cNvPicPr>
          <p:nvPr/>
        </p:nvPicPr>
        <p:blipFill>
          <a:blip r:embed="rId4"/>
          <a:srcRect r="4027"/>
          <a:stretch>
            <a:fillRect/>
          </a:stretch>
        </p:blipFill>
        <p:spPr bwMode="auto">
          <a:xfrm>
            <a:off x="-12700" y="0"/>
            <a:ext cx="9197975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286250" y="-7938"/>
            <a:ext cx="4902200" cy="6896101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739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4363" y="444500"/>
            <a:ext cx="4873625" cy="642938"/>
          </a:xfrm>
        </p:spPr>
        <p:txBody>
          <a:bodyPr/>
          <a:lstStyle/>
          <a:p>
            <a:pPr algn="l" eaLnBrk="1" hangingPunct="1"/>
            <a:r>
              <a:rPr lang="ru-RU" sz="2800" b="1" smtClean="0"/>
              <a:t>Виртуальная лаборатория</a:t>
            </a:r>
            <a:br>
              <a:rPr lang="ru-RU" sz="2800" b="1" smtClean="0"/>
            </a:br>
            <a:r>
              <a:rPr lang="ru-RU" sz="2000" smtClean="0"/>
              <a:t>Протестируйте продукт перед покупкой</a:t>
            </a:r>
            <a:endParaRPr lang="en-US" sz="280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4573588" y="1179513"/>
            <a:ext cx="4505325" cy="261461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400">
              <a:latin typeface="Calibri" pitchFamily="34" charset="0"/>
            </a:endParaRPr>
          </a:p>
          <a:p>
            <a:pPr>
              <a:buFontTx/>
              <a:buBlip>
                <a:blip r:embed="rId5"/>
              </a:buBlip>
            </a:pPr>
            <a:r>
              <a:rPr lang="ru-RU" sz="2800">
                <a:latin typeface="Calibri" pitchFamily="34" charset="0"/>
              </a:rPr>
              <a:t>Бесплатная пробная версия на 30 дней</a:t>
            </a:r>
            <a:endParaRPr lang="ru-RU" sz="2000" u="sng">
              <a:latin typeface="Calibri" pitchFamily="34" charset="0"/>
            </a:endParaRPr>
          </a:p>
          <a:p>
            <a:pPr>
              <a:buFontTx/>
              <a:buBlip>
                <a:blip r:embed="rId5"/>
              </a:buBlip>
            </a:pPr>
            <a:endParaRPr lang="en-US" sz="2800">
              <a:latin typeface="Calibri" pitchFamily="34" charset="0"/>
            </a:endParaRPr>
          </a:p>
          <a:p>
            <a:pPr>
              <a:buFontTx/>
              <a:buBlip>
                <a:blip r:embed="rId5"/>
              </a:buBlip>
            </a:pPr>
            <a:r>
              <a:rPr lang="ru-RU" sz="2800">
                <a:latin typeface="Calibri" pitchFamily="34" charset="0"/>
              </a:rPr>
              <a:t>Доступ к демо-порталу на 3 часа</a:t>
            </a:r>
            <a:endParaRPr lang="ru-RU" sz="2400" u="sng">
              <a:solidFill>
                <a:srgbClr val="1E427C"/>
              </a:solidFill>
              <a:latin typeface="Calibri" pitchFamily="34" charset="0"/>
            </a:endParaRPr>
          </a:p>
        </p:txBody>
      </p:sp>
      <p:pic>
        <p:nvPicPr>
          <p:cNvPr id="187398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2700" y="11113"/>
            <a:ext cx="30622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6463" y="6029325"/>
            <a:ext cx="857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08888" y="5143500"/>
            <a:ext cx="1230312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5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19763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46100" y="11113"/>
            <a:ext cx="5534025" cy="9969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/>
              <a:t>1С-Битрикс: </a:t>
            </a:r>
            <a:r>
              <a:rPr lang="ru-RU" sz="3200" b="1" dirty="0" err="1" smtClean="0"/>
              <a:t>Маркетплейс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0863" y="5313363"/>
            <a:ext cx="626903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+mj-lt"/>
              </a:rPr>
              <a:t>В каталоге представлены бесплатные и коммерческие </a:t>
            </a:r>
            <a:r>
              <a:rPr lang="ru-RU" sz="2000" dirty="0">
                <a:latin typeface="+mj-lt"/>
              </a:rPr>
              <a:t>веб-приложения, которые расширяют возможности продуктов «1С-Битрикс»</a:t>
            </a:r>
            <a:r>
              <a:rPr lang="en-US" sz="2000" dirty="0">
                <a:latin typeface="+mj-lt"/>
              </a:rPr>
              <a:t>.</a:t>
            </a:r>
            <a:endParaRPr lang="ru-RU" sz="2000" dirty="0"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4688" y="1773238"/>
            <a:ext cx="3438525" cy="3175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19764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1300" y="1100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95800" y="1773238"/>
            <a:ext cx="4108450" cy="319087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558800" y="992188"/>
            <a:ext cx="8477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latin typeface="+mj-lt"/>
              </a:rPr>
              <a:t>В каталоге более 700 </a:t>
            </a:r>
            <a:r>
              <a:rPr lang="ru-RU" sz="2000" dirty="0">
                <a:latin typeface="+mj-lt"/>
              </a:rPr>
              <a:t>готовых веб-приложений для сайтов и корпоративных </a:t>
            </a:r>
            <a:r>
              <a:rPr lang="ru-RU" sz="2000" dirty="0" smtClean="0">
                <a:latin typeface="+mj-lt"/>
              </a:rPr>
              <a:t>порталов.</a:t>
            </a:r>
            <a:endParaRPr lang="en-US" sz="2000" dirty="0" smtClean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3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46100" y="11113"/>
            <a:ext cx="5534025" cy="9969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endParaRPr lang="en-US" sz="2700" b="1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74963" y="2708275"/>
            <a:ext cx="6269037" cy="396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/>
              <a:t>Ваши вопросы</a:t>
            </a:r>
          </a:p>
        </p:txBody>
      </p:sp>
      <p:pic>
        <p:nvPicPr>
          <p:cNvPr id="20583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27813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290638"/>
            <a:ext cx="8280400" cy="49466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2560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4413" y="11113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88963" y="138113"/>
            <a:ext cx="4559300" cy="771525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dirty="0" smtClean="0"/>
              <a:t>Управление документами</a:t>
            </a:r>
            <a:endParaRPr lang="en-US" sz="2800" dirty="0" smtClean="0">
              <a:latin typeface="Verdana" pitchFamily="34" charset="0"/>
            </a:endParaRPr>
          </a:p>
        </p:txBody>
      </p:sp>
      <p:pic>
        <p:nvPicPr>
          <p:cNvPr id="2560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6375" y="392113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22349</TotalTime>
  <Words>1015</Words>
  <Application>Microsoft Macintosh PowerPoint</Application>
  <PresentationFormat>On-screen Show (4:3)</PresentationFormat>
  <Paragraphs>225</Paragraphs>
  <Slides>86</Slides>
  <Notes>59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86</vt:i4>
      </vt:variant>
    </vt:vector>
  </HeadingPairs>
  <TitlesOfParts>
    <vt:vector size="93" baseType="lpstr">
      <vt:lpstr>Arial</vt:lpstr>
      <vt:lpstr>Calibri</vt:lpstr>
      <vt:lpstr>Verdana</vt:lpstr>
      <vt:lpstr>Times New Roman</vt:lpstr>
      <vt:lpstr>Arial Unicode MS</vt:lpstr>
      <vt:lpstr>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«Панель безопасности»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Виртуальная лаборатория Протестируйте продукт перед покупкой</vt:lpstr>
      <vt:lpstr>Слайд 85</vt:lpstr>
      <vt:lpstr>Слайд 86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mregacoder1</cp:lastModifiedBy>
  <cp:revision>763</cp:revision>
  <cp:lastPrinted>2011-11-21T13:32:39Z</cp:lastPrinted>
  <dcterms:modified xsi:type="dcterms:W3CDTF">2012-12-05T13:12:59Z</dcterms:modified>
</cp:coreProperties>
</file>