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0" r:id="rId3"/>
    <p:sldId id="282" r:id="rId4"/>
    <p:sldId id="284" r:id="rId5"/>
    <p:sldId id="285" r:id="rId6"/>
    <p:sldId id="286" r:id="rId7"/>
    <p:sldId id="273" r:id="rId8"/>
    <p:sldId id="308" r:id="rId9"/>
    <p:sldId id="287" r:id="rId10"/>
    <p:sldId id="288" r:id="rId11"/>
    <p:sldId id="271" r:id="rId12"/>
    <p:sldId id="289" r:id="rId13"/>
    <p:sldId id="291" r:id="rId14"/>
    <p:sldId id="292" r:id="rId15"/>
    <p:sldId id="294" r:id="rId16"/>
    <p:sldId id="295" r:id="rId17"/>
    <p:sldId id="296" r:id="rId18"/>
    <p:sldId id="293" r:id="rId19"/>
    <p:sldId id="297" r:id="rId20"/>
    <p:sldId id="298" r:id="rId21"/>
    <p:sldId id="299" r:id="rId22"/>
    <p:sldId id="290" r:id="rId23"/>
    <p:sldId id="301" r:id="rId24"/>
    <p:sldId id="300" r:id="rId25"/>
    <p:sldId id="307" r:id="rId26"/>
    <p:sldId id="303" r:id="rId27"/>
    <p:sldId id="306" r:id="rId28"/>
    <p:sldId id="302" r:id="rId29"/>
    <p:sldId id="305" r:id="rId30"/>
    <p:sldId id="281" r:id="rId31"/>
    <p:sldId id="30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4602" autoAdjust="0"/>
  </p:normalViewPr>
  <p:slideViewPr>
    <p:cSldViewPr>
      <p:cViewPr>
        <p:scale>
          <a:sx n="80" d="100"/>
          <a:sy n="80" d="100"/>
        </p:scale>
        <p:origin x="-720" y="-400"/>
      </p:cViewPr>
      <p:guideLst>
        <p:guide orient="horz" pos="188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6F205-36B9-DF4B-9ECF-9A935052C3F3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8DDB5-90EC-D040-953B-89CFAAF7C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2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Например:</a:t>
            </a:r>
            <a:r>
              <a:rPr lang="ru-RU" baseline="0" dirty="0" smtClean="0"/>
              <a:t> запускать рекламную компанию на радио, в журналах и растяжках и мерять её эффективность с помощью промо-кодов, собираемых на сайте. Или делать основную рекламную компанию в интернет, а в </a:t>
            </a:r>
            <a:r>
              <a:rPr lang="ru-RU" baseline="0" dirty="0" err="1" smtClean="0"/>
              <a:t>офлайне</a:t>
            </a:r>
            <a:r>
              <a:rPr lang="ru-RU" baseline="0" dirty="0" smtClean="0"/>
              <a:t> делать поддерживающие акции.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226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того, чтобы понять, как вам развивать бизнес дальше, ответьте на следующие вопросы!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Мы выстраиваем общую компанию, включающую в себя аналитику</a:t>
            </a:r>
            <a:r>
              <a:rPr lang="ru-RU" baseline="0" dirty="0" smtClean="0"/>
              <a:t> вашей аудитории, выстраивание механики привлечения посетителей на сайт, либо управление вниманием в соц. сетях, создание </a:t>
            </a:r>
            <a:r>
              <a:rPr lang="ru-RU" baseline="0" dirty="0" err="1" smtClean="0"/>
              <a:t>лендинг-пейдж</a:t>
            </a:r>
            <a:r>
              <a:rPr lang="ru-RU" baseline="0" dirty="0" smtClean="0"/>
              <a:t>, отслеживание эффективности разных рекламных каналов, управление повторными продажами.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Интернет-магазин продуктов питания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FMCG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Цель: повысить количество заказов с минимальными затратами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увеличить повторные продажи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Задачи: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Подобрать инструменты продвижения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Реализовать привлечение клиентов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Контролировать затраты на привлечение одного клиента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Формирование контекстной рекламной кампании с широким охватом: более 2000 запросов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Мониторинг числа заказов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Результат: После 3-х месяце в ведения зафиксирован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2-кратный рост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числа заказов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Вывод: увеличиваем бюджет на продвижение, используем дополнительные инструменты повышения первичных и повторных продаж.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Директ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-маркетинг для повторных продаж.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Интернет-магазин продуктов питания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FMCG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Цель: повысить количество заказов с минимальными затратами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увеличить повторные продажи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Задачи: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Подобрать инструменты продвижения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Реализовать привлечение клиентов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Контролировать затраты на привлечение одного клиента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Формирование контекстной рекламной кампании с широким охватом: более 2000 запросов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Мониторинг числа заказов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Результат: После 3-х месяце в ведения зафиксирован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2-кратный рост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числа заказов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Вывод: увеличиваем бюджет на продвижение, используем дополнительные инструменты повышения первичных и повторных продаж.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Директ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-маркетинг для повторных продаж.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Интернет-магазин снаряжения для экстремальных видов спорта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Цель: вывести на рынок новый бренд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ритейлера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спортивного снаряжения.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Задачи: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Брендинг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Привлечение и удержание клиентов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поаторными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продажами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лого и фирменного стиля,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интернет-магазина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Формирование и поддержка тематического сообщества – более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1000 участников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ВКонтакте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уже в период разработки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Контекстная реклама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ВКонтакте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привлечения дополнительных участников сообщества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Выкладка и наполнения сайта, настройка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Контекстная реклама и поисковая оптимизация сайта интернет-магазина,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эффективности различных рекламных каналов для продаж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Direct-mail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Результат: успешно пройдены этапы 1-4, интернет-магазин еще не разработан, а покупатели уже ждут его запуска и готовы покупать!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Интернет-магазин снаряжения для экстремальных видов спорта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Цель: вывести на рынок новый бренд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ритейлера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спортивного снаряжения.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Задачи: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Брендинг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Привлечение и удержание клиентов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поаторными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продажами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лого и фирменного стиля,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интернет-магазина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Формирование и поддержка тематического сообщества – более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1000 участников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ВКонтакте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уже в период разработки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Контекстная реклама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ВКонтакте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привлечения дополнительных участников сообщества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Выкладка и наполнения сайта, настройка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Контекстная реклама и поисковая оптимизация сайта интернет-магазина,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эффективности различных рекламных каналов для продаж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Direct-mail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Результат: успешно пройдены этапы 1-4, интернет-магазин еще не разработан, а покупатели уже ждут его запуска и готовы покупать!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надо делать?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Под каким брендом мы работаем, под текущим или новым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Выделенные бизнес-процессы. Складская, доставка, бухгалтерская, поддержка, база данных и т.п.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Либо это выгрузка из текущих бизнес-процессов.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География бизнеса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надо делать?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Под каким брендом мы работаем, под текущим или новым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Выделенные бизнес-процессы. Складская, доставка, бухгалтерская, поддержка, база данных и т.п.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Либо это выгрузка из текущих бизнес-процессов.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География бизнеса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Телевидение, </a:t>
            </a:r>
            <a:r>
              <a:rPr lang="ru-RU" dirty="0" err="1" smtClean="0"/>
              <a:t>наружка</a:t>
            </a:r>
            <a:r>
              <a:rPr lang="ru-RU" dirty="0" smtClean="0"/>
              <a:t>,</a:t>
            </a:r>
            <a:r>
              <a:rPr lang="ru-RU" baseline="0" dirty="0" smtClean="0"/>
              <a:t> глянец, сити-форматы, радио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Приятно</a:t>
            </a:r>
            <a:r>
              <a:rPr lang="ru-RU" baseline="0" dirty="0" smtClean="0"/>
              <a:t> держать в руках. Каждый день видишь по пути на работу. </a:t>
            </a:r>
            <a:r>
              <a:rPr lang="ru-RU" baseline="0" dirty="0" err="1" smtClean="0"/>
              <a:t>Сверхмассовый</a:t>
            </a:r>
            <a:r>
              <a:rPr lang="ru-RU" baseline="0" dirty="0" smtClean="0"/>
              <a:t> охват на телевидении.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Обычный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офлайновые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инструменты и носители, ручной подсчёт эффективности, привлечение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-центров, обратный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обзвон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инструментов, анкетирование. Это очень дорого. Это накрутка на стоимость товара или услуги.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Значительная часть аудитории очень слабо или вообще не охватывается такими инструментами.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значительная часть активной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аудитории, которая выбирает товар, сравнивая его или ищет дешевле.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Евросеть – выбор в магазине, покупка в любом интернет-магазине, где дешевле.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Обычно себе представляют какие-то </a:t>
            </a:r>
            <a:r>
              <a:rPr lang="ru-RU" dirty="0" err="1" smtClean="0"/>
              <a:t>отвязные</a:t>
            </a:r>
            <a:r>
              <a:rPr lang="ru-RU" dirty="0" smtClean="0"/>
              <a:t> вирусные ролики,</a:t>
            </a:r>
            <a:r>
              <a:rPr lang="ru-RU" baseline="0" dirty="0" smtClean="0"/>
              <a:t> или промо-сайты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41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Чёткое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таргетирование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аудитории и возможности по разному действовать на эту аудиторию.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Сбор статистики и аналитика по стоимости рекламной компании и стоимости одной покупки или обращения. Стоимость гораздо ниже, т.к. она автоматизирована.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взаимодействия с аудиторией. Подстройка под неё.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управлять повторными продажами.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Охват интернет не 100%</a:t>
            </a:r>
          </a:p>
          <a:p>
            <a:r>
              <a:rPr lang="ru-RU" dirty="0" smtClean="0"/>
              <a:t>Есть</a:t>
            </a:r>
            <a:r>
              <a:rPr lang="ru-RU" baseline="0" dirty="0" smtClean="0"/>
              <a:t> аудитории которых просто нет в сети</a:t>
            </a:r>
            <a:endParaRPr lang="ru-RU" dirty="0" smtClean="0"/>
          </a:p>
          <a:p>
            <a:r>
              <a:rPr lang="ru-RU" dirty="0" smtClean="0"/>
              <a:t>Смартфонов</a:t>
            </a:r>
            <a:r>
              <a:rPr lang="ru-RU" baseline="0" dirty="0" smtClean="0"/>
              <a:t> пока ещё мало</a:t>
            </a:r>
          </a:p>
          <a:p>
            <a:r>
              <a:rPr lang="ru-RU" baseline="0" dirty="0" smtClean="0"/>
              <a:t>Нет ощущения глянца</a:t>
            </a:r>
          </a:p>
          <a:p>
            <a:r>
              <a:rPr lang="ru-RU" baseline="0" dirty="0" smtClean="0"/>
              <a:t>Компании не умеют пользоваться этим инструментом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8DDB5-90EC-D040-953B-89CFAAF7C3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7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9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3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7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1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2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5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89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92942-B45B-4863-820B-8C5FC9B8C7AC}" type="datetimeFigureOut">
              <a:rPr lang="ru-RU" smtClean="0"/>
              <a:t>29.03.12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983B-4A75-4A6A-9106-2E44E3FDA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6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980728"/>
            <a:ext cx="7772400" cy="324036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Digital-</a:t>
            </a:r>
            <a:r>
              <a:rPr lang="ru-RU" sz="5400" dirty="0" smtClean="0">
                <a:solidFill>
                  <a:schemeClr val="bg1"/>
                </a:solidFill>
              </a:rPr>
              <a:t>маркетинг.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Клиенты из интернета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от старта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до повторных продаж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72744"/>
            <a:ext cx="8094712" cy="175260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Segoe UI Light"/>
                <a:cs typeface="Segoe UI Light"/>
              </a:rPr>
              <a:t>Устинов Александр</a:t>
            </a:r>
          </a:p>
          <a:p>
            <a:r>
              <a:rPr lang="ru-RU" sz="3000" dirty="0">
                <a:solidFill>
                  <a:schemeClr val="bg1"/>
                </a:solidFill>
                <a:latin typeface="Segoe UI Light"/>
                <a:cs typeface="Segoe UI Light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Segoe UI Light"/>
                <a:cs typeface="Segoe UI Light"/>
              </a:rPr>
              <a:t>- управляющий партнёр </a:t>
            </a:r>
            <a:r>
              <a:rPr lang="en-US" sz="3000" dirty="0" smtClean="0">
                <a:solidFill>
                  <a:schemeClr val="bg1"/>
                </a:solidFill>
                <a:latin typeface="Segoe UI Light"/>
                <a:cs typeface="Segoe UI Light"/>
              </a:rPr>
              <a:t>JetStyle</a:t>
            </a:r>
            <a:endParaRPr lang="ru-RU" sz="3000" dirty="0">
              <a:solidFill>
                <a:schemeClr val="bg1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107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17024" cy="5500409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Недостатки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Работает не на все группы покупателей 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Меньше работает на имидж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Покупатель может ответить</a:t>
            </a:r>
          </a:p>
          <a:p>
            <a:pPr>
              <a:lnSpc>
                <a:spcPts val="8000"/>
              </a:lnSpc>
            </a:pP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100062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22808"/>
            <a:ext cx="4406900" cy="3378200"/>
          </a:xfrm>
          <a:prstGeom prst="rect">
            <a:avLst/>
          </a:prstGeom>
        </p:spPr>
      </p:pic>
      <p:sp>
        <p:nvSpPr>
          <p:cNvPr id="27" name="Заголовок 1"/>
          <p:cNvSpPr txBox="1">
            <a:spLocks/>
          </p:cNvSpPr>
          <p:nvPr/>
        </p:nvSpPr>
        <p:spPr>
          <a:xfrm>
            <a:off x="720080" y="3501008"/>
            <a:ext cx="781236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800"/>
              </a:lnSpc>
            </a:pPr>
            <a:r>
              <a:rPr lang="ru-RU" sz="8000" dirty="0" smtClean="0">
                <a:solidFill>
                  <a:schemeClr val="bg1"/>
                </a:solidFill>
              </a:rPr>
              <a:t>Надо использовать оба инструмента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0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latin typeface="Segoe"/>
                <a:cs typeface="Segoe"/>
              </a:rPr>
              <a:t>Практическое применение</a:t>
            </a:r>
            <a:endParaRPr lang="ru-RU" sz="8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28846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817024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chemeClr val="bg1"/>
                </a:solidFill>
              </a:rPr>
              <a:t>У кого из вас есть действующий интернет-</a:t>
            </a:r>
            <a:r>
              <a:rPr lang="ru-RU" sz="7200" dirty="0" smtClean="0">
                <a:solidFill>
                  <a:schemeClr val="bg1"/>
                </a:solidFill>
              </a:rPr>
              <a:t>магазин?</a:t>
            </a: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54131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FFFF"/>
                </a:solidFill>
              </a:rPr>
              <a:t>У кого из вас есть </a:t>
            </a:r>
            <a:r>
              <a:rPr lang="ru-RU" sz="7200" dirty="0" smtClean="0">
                <a:solidFill>
                  <a:srgbClr val="FFFFFF"/>
                </a:solidFill>
              </a:rPr>
              <a:t>офлайн-бизнес </a:t>
            </a:r>
            <a:r>
              <a:rPr lang="ru-RU" sz="7200" dirty="0">
                <a:solidFill>
                  <a:srgbClr val="FFFFFF"/>
                </a:solidFill>
              </a:rPr>
              <a:t>и интернет-</a:t>
            </a:r>
            <a:r>
              <a:rPr lang="ru-RU" sz="7200" dirty="0" smtClean="0">
                <a:solidFill>
                  <a:srgbClr val="FFFFFF"/>
                </a:solidFill>
              </a:rPr>
              <a:t>магазин?</a:t>
            </a:r>
            <a:endParaRPr lang="ru-RU" sz="50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195184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FFFF"/>
                </a:solidFill>
              </a:rPr>
              <a:t>Как вы продвигаете свой интернет-</a:t>
            </a:r>
            <a:r>
              <a:rPr lang="ru-RU" sz="7200" dirty="0" smtClean="0">
                <a:solidFill>
                  <a:srgbClr val="FFFFFF"/>
                </a:solidFill>
              </a:rPr>
              <a:t>магазин? </a:t>
            </a:r>
            <a:endParaRPr lang="ru-RU" sz="50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44060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FFFF"/>
                </a:solidFill>
              </a:rPr>
              <a:t>Сколько из вас может сказать, сколько </a:t>
            </a:r>
            <a:r>
              <a:rPr lang="ru-RU" sz="7200" dirty="0" smtClean="0">
                <a:solidFill>
                  <a:srgbClr val="FFFFFF"/>
                </a:solidFill>
              </a:rPr>
              <a:t>продаж</a:t>
            </a:r>
          </a:p>
          <a:p>
            <a:r>
              <a:rPr lang="ru-RU" sz="7200" dirty="0" smtClean="0">
                <a:solidFill>
                  <a:srgbClr val="FFFFFF"/>
                </a:solidFill>
              </a:rPr>
              <a:t>и </a:t>
            </a:r>
            <a:r>
              <a:rPr lang="ru-RU" sz="7200" dirty="0">
                <a:solidFill>
                  <a:srgbClr val="FFFFFF"/>
                </a:solidFill>
              </a:rPr>
              <a:t>денег приносит каждый инструмент?</a:t>
            </a:r>
            <a:endParaRPr lang="ru-RU" sz="50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63167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FFFF"/>
                </a:solidFill>
              </a:rPr>
              <a:t>80% </a:t>
            </a:r>
            <a:r>
              <a:rPr lang="ru-RU" sz="7200" dirty="0" smtClean="0">
                <a:solidFill>
                  <a:srgbClr val="FFFFFF"/>
                </a:solidFill>
              </a:rPr>
              <a:t>магазинов</a:t>
            </a:r>
          </a:p>
          <a:p>
            <a:r>
              <a:rPr lang="ru-RU" sz="7200" dirty="0" smtClean="0">
                <a:solidFill>
                  <a:srgbClr val="FFFFFF"/>
                </a:solidFill>
              </a:rPr>
              <a:t>не </a:t>
            </a:r>
            <a:r>
              <a:rPr lang="ru-RU" sz="7200" dirty="0">
                <a:solidFill>
                  <a:srgbClr val="FFFFFF"/>
                </a:solidFill>
              </a:rPr>
              <a:t>могут </a:t>
            </a:r>
            <a:r>
              <a:rPr lang="ru-RU" sz="7200" dirty="0" smtClean="0">
                <a:solidFill>
                  <a:srgbClr val="FFFFFF"/>
                </a:solidFill>
              </a:rPr>
              <a:t>ответить</a:t>
            </a:r>
          </a:p>
          <a:p>
            <a:r>
              <a:rPr lang="ru-RU" sz="7200" dirty="0" smtClean="0">
                <a:solidFill>
                  <a:srgbClr val="FFFFFF"/>
                </a:solidFill>
              </a:rPr>
              <a:t>на </a:t>
            </a:r>
            <a:r>
              <a:rPr lang="ru-RU" sz="7200" dirty="0">
                <a:solidFill>
                  <a:srgbClr val="FFFFFF"/>
                </a:solidFill>
              </a:rPr>
              <a:t>этот вопрос</a:t>
            </a:r>
            <a:endParaRPr lang="ru-RU" sz="50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88408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1296144"/>
          </a:xfrm>
        </p:spPr>
        <p:txBody>
          <a:bodyPr>
            <a:noAutofit/>
          </a:bodyPr>
          <a:lstStyle/>
          <a:p>
            <a:r>
              <a:rPr lang="ru-RU" sz="6800" dirty="0">
                <a:solidFill>
                  <a:srgbClr val="FFFFFF"/>
                </a:solidFill>
              </a:rPr>
              <a:t>У </a:t>
            </a:r>
            <a:r>
              <a:rPr lang="ru-RU" sz="6800" dirty="0" smtClean="0">
                <a:solidFill>
                  <a:srgbClr val="FFFFFF"/>
                </a:solidFill>
              </a:rPr>
              <a:t>кого офлайн-бизнес </a:t>
            </a:r>
            <a:r>
              <a:rPr lang="ru-RU" sz="6800" dirty="0">
                <a:solidFill>
                  <a:srgbClr val="FFFFFF"/>
                </a:solidFill>
              </a:rPr>
              <a:t>и нет интернет-</a:t>
            </a:r>
            <a:r>
              <a:rPr lang="ru-RU" sz="6800" dirty="0" smtClean="0">
                <a:solidFill>
                  <a:srgbClr val="FFFFFF"/>
                </a:solidFill>
              </a:rPr>
              <a:t>магазина?</a:t>
            </a:r>
            <a:endParaRPr lang="ru-RU" sz="68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96931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FFFF"/>
                </a:solidFill>
              </a:rPr>
              <a:t>Как вы продвигаете свой офлайн-</a:t>
            </a:r>
            <a:r>
              <a:rPr lang="ru-RU" sz="7200" dirty="0" smtClean="0">
                <a:solidFill>
                  <a:srgbClr val="FFFFFF"/>
                </a:solidFill>
              </a:rPr>
              <a:t>бизнес?</a:t>
            </a:r>
            <a:endParaRPr lang="ru-RU" sz="68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99692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496416"/>
            <a:ext cx="3575629" cy="437274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72" y="4628728"/>
            <a:ext cx="8817024" cy="1752600"/>
          </a:xfrm>
        </p:spPr>
        <p:txBody>
          <a:bodyPr>
            <a:noAutofit/>
          </a:bodyPr>
          <a:lstStyle/>
          <a:p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Что такое </a:t>
            </a:r>
            <a:r>
              <a:rPr lang="en-US" sz="7000" dirty="0" smtClean="0">
                <a:solidFill>
                  <a:schemeClr val="bg1"/>
                </a:solidFill>
                <a:latin typeface="Segoe"/>
                <a:cs typeface="Segoe"/>
              </a:rPr>
              <a:t>Digital?</a:t>
            </a:r>
            <a:endParaRPr lang="ru-RU" sz="7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10545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36904" cy="129614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FFFF"/>
                </a:solidFill>
              </a:rPr>
              <a:t>Кто из вас считает стоимость продажи с каждого </a:t>
            </a:r>
            <a:r>
              <a:rPr lang="ru-RU" sz="7200" dirty="0" smtClean="0">
                <a:solidFill>
                  <a:srgbClr val="FFFFFF"/>
                </a:solidFill>
              </a:rPr>
              <a:t>инструмента?</a:t>
            </a:r>
            <a:endParaRPr lang="ru-RU" sz="68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4739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36904" cy="129614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FF"/>
                </a:solidFill>
              </a:rPr>
              <a:t>Практически никто не делает такого анализа</a:t>
            </a:r>
            <a:endParaRPr lang="ru-RU" sz="6800" dirty="0">
              <a:solidFill>
                <a:srgbClr val="FFFFFF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50513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Что делаем мы?</a:t>
            </a: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136620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Рассмотрим</a:t>
            </a:r>
          </a:p>
          <a:p>
            <a:pPr>
              <a:lnSpc>
                <a:spcPts val="8000"/>
              </a:lnSpc>
            </a:pPr>
            <a:r>
              <a:rPr lang="ru-RU" sz="7000" dirty="0">
                <a:solidFill>
                  <a:schemeClr val="bg1"/>
                </a:solidFill>
                <a:latin typeface="Segoe"/>
                <a:cs typeface="Segoe"/>
              </a:rPr>
              <a:t>р</a:t>
            </a: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еальные кейсы</a:t>
            </a: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93660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6600" dirty="0" smtClean="0">
                <a:solidFill>
                  <a:schemeClr val="bg1"/>
                </a:solidFill>
              </a:rPr>
              <a:t>Интернет-магазин</a:t>
            </a: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14181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17024" cy="1296144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rgbClr val="FFFFFF"/>
                </a:solidFill>
              </a:rPr>
              <a:t>Интернет-магазин продуктов питания (</a:t>
            </a:r>
            <a:r>
              <a:rPr lang="en-US" sz="6600" dirty="0">
                <a:solidFill>
                  <a:srgbClr val="FFFFFF"/>
                </a:solidFill>
              </a:rPr>
              <a:t>FMCG</a:t>
            </a:r>
            <a:r>
              <a:rPr lang="ru-RU" sz="66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ru-RU" sz="4000" dirty="0">
                <a:solidFill>
                  <a:srgbClr val="FFFFFF"/>
                </a:solidFill>
              </a:rPr>
              <a:t>Цель: повысить количество </a:t>
            </a:r>
            <a:r>
              <a:rPr lang="ru-RU" sz="4000" dirty="0" smtClean="0">
                <a:solidFill>
                  <a:srgbClr val="FFFFFF"/>
                </a:solidFill>
              </a:rPr>
              <a:t>заказов</a:t>
            </a:r>
            <a:br>
              <a:rPr lang="ru-RU" sz="4000" dirty="0" smtClean="0">
                <a:solidFill>
                  <a:srgbClr val="FFFFFF"/>
                </a:solidFill>
              </a:rPr>
            </a:br>
            <a:r>
              <a:rPr lang="ru-RU" sz="4000" dirty="0" smtClean="0">
                <a:solidFill>
                  <a:srgbClr val="FFFFFF"/>
                </a:solidFill>
              </a:rPr>
              <a:t>с </a:t>
            </a:r>
            <a:r>
              <a:rPr lang="ru-RU" sz="4000" dirty="0">
                <a:solidFill>
                  <a:srgbClr val="FFFFFF"/>
                </a:solidFill>
              </a:rPr>
              <a:t>минимальными затратами и увеличить повторные продажи</a:t>
            </a:r>
          </a:p>
          <a:p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1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Интернет-магазин</a:t>
            </a:r>
            <a:r>
              <a:rPr lang="ru-RU" sz="5000" dirty="0">
                <a:solidFill>
                  <a:schemeClr val="bg1"/>
                </a:solidFill>
                <a:latin typeface="Segoe"/>
                <a:cs typeface="Segoe"/>
              </a:rPr>
              <a:t> </a:t>
            </a: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– как полноценный бренд</a:t>
            </a:r>
            <a:endParaRPr lang="ru-RU" sz="7000" dirty="0" smtClean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07052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817024" cy="1296144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rgbClr val="FFFFFF"/>
                </a:solidFill>
              </a:rPr>
              <a:t>Интернет-магазин снаряжения для экстремальных видов спорта (</a:t>
            </a:r>
            <a:r>
              <a:rPr lang="en-US" sz="6600" dirty="0">
                <a:solidFill>
                  <a:srgbClr val="FFFFFF"/>
                </a:solidFill>
              </a:rPr>
              <a:t>B</a:t>
            </a:r>
            <a:r>
              <a:rPr lang="ru-RU" sz="6600" dirty="0">
                <a:solidFill>
                  <a:srgbClr val="FFFFFF"/>
                </a:solidFill>
              </a:rPr>
              <a:t>2</a:t>
            </a:r>
            <a:r>
              <a:rPr lang="en-US" sz="6600" dirty="0">
                <a:solidFill>
                  <a:srgbClr val="FFFFFF"/>
                </a:solidFill>
              </a:rPr>
              <a:t>C</a:t>
            </a:r>
            <a:r>
              <a:rPr lang="ru-RU" sz="6600" dirty="0">
                <a:solidFill>
                  <a:srgbClr val="FFFFFF"/>
                </a:solidFill>
              </a:rPr>
              <a:t>)</a:t>
            </a:r>
            <a:endParaRPr lang="en-US" sz="6600" dirty="0">
              <a:solidFill>
                <a:srgbClr val="FFFFFF"/>
              </a:solidFill>
            </a:endParaRPr>
          </a:p>
          <a:p>
            <a:r>
              <a:rPr lang="ru-RU" sz="4000" dirty="0">
                <a:solidFill>
                  <a:srgbClr val="FFFFFF"/>
                </a:solidFill>
              </a:rPr>
              <a:t>Цель: повысить количество </a:t>
            </a:r>
            <a:r>
              <a:rPr lang="ru-RU" sz="4000" dirty="0" smtClean="0">
                <a:solidFill>
                  <a:srgbClr val="FFFFFF"/>
                </a:solidFill>
              </a:rPr>
              <a:t>заказов</a:t>
            </a:r>
            <a:br>
              <a:rPr lang="ru-RU" sz="4000" dirty="0" smtClean="0">
                <a:solidFill>
                  <a:srgbClr val="FFFFFF"/>
                </a:solidFill>
              </a:rPr>
            </a:br>
            <a:r>
              <a:rPr lang="ru-RU" sz="4000" dirty="0" smtClean="0">
                <a:solidFill>
                  <a:srgbClr val="FFFFFF"/>
                </a:solidFill>
              </a:rPr>
              <a:t>с </a:t>
            </a:r>
            <a:r>
              <a:rPr lang="ru-RU" sz="4000" dirty="0">
                <a:solidFill>
                  <a:srgbClr val="FFFFFF"/>
                </a:solidFill>
              </a:rPr>
              <a:t>минимальными затратами и увеличить повторные продажи</a:t>
            </a:r>
          </a:p>
          <a:p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1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6000" dirty="0" smtClean="0">
                <a:solidFill>
                  <a:schemeClr val="bg1"/>
                </a:solidFill>
                <a:latin typeface="Segoe"/>
                <a:cs typeface="Segoe"/>
              </a:rPr>
              <a:t>Когда офлайн-бизнес хочет создать интернет-магазин</a:t>
            </a:r>
            <a:endParaRPr lang="ru-RU" sz="6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97294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817024" cy="1296144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6000" dirty="0" smtClean="0">
                <a:solidFill>
                  <a:schemeClr val="bg1"/>
                </a:solidFill>
                <a:latin typeface="Segoe"/>
                <a:cs typeface="Segoe"/>
              </a:rPr>
              <a:t>Больше примеров</a:t>
            </a:r>
          </a:p>
          <a:p>
            <a:pPr>
              <a:lnSpc>
                <a:spcPts val="8000"/>
              </a:lnSpc>
            </a:pPr>
            <a:r>
              <a:rPr lang="ru-RU" sz="6000" dirty="0" smtClean="0">
                <a:solidFill>
                  <a:schemeClr val="bg1"/>
                </a:solidFill>
                <a:latin typeface="Segoe"/>
                <a:cs typeface="Segoe"/>
              </a:rPr>
              <a:t>в кулуарах</a:t>
            </a:r>
            <a:endParaRPr lang="ru-RU" sz="6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64609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16632"/>
            <a:ext cx="4368800" cy="37084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817024" cy="1752600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Чем он отличается от «обычного» маркетинга?</a:t>
            </a:r>
            <a:endParaRPr lang="ru-RU" sz="7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60267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Изображение 15" descr="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48680"/>
            <a:ext cx="1968500" cy="23876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899592" y="3284984"/>
            <a:ext cx="756084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 smtClean="0">
                <a:solidFill>
                  <a:schemeClr val="bg1"/>
                </a:solidFill>
              </a:rPr>
              <a:t>Спасибо!</a:t>
            </a:r>
          </a:p>
          <a:p>
            <a:r>
              <a:rPr lang="ru-RU" sz="6000" dirty="0" smtClean="0">
                <a:solidFill>
                  <a:schemeClr val="bg1"/>
                </a:solidFill>
              </a:rPr>
              <a:t>Мы готовы ответить на вопросы!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2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899592" y="2852936"/>
            <a:ext cx="756084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 smtClean="0">
                <a:solidFill>
                  <a:schemeClr val="bg1"/>
                </a:solidFill>
              </a:rPr>
              <a:t>Устинов Александр</a:t>
            </a:r>
          </a:p>
          <a:p>
            <a:pPr>
              <a:lnSpc>
                <a:spcPct val="150000"/>
              </a:lnSpc>
            </a:pPr>
            <a:r>
              <a:rPr lang="ru-RU" sz="5000" dirty="0" err="1">
                <a:solidFill>
                  <a:srgbClr val="FFFFFF"/>
                </a:solidFill>
              </a:rPr>
              <a:t>а</a:t>
            </a:r>
            <a:r>
              <a:rPr lang="en-US" sz="5000" dirty="0" err="1" smtClean="0">
                <a:solidFill>
                  <a:srgbClr val="FFFFFF"/>
                </a:solidFill>
              </a:rPr>
              <a:t>vi.ustinov@gmail.com</a:t>
            </a:r>
            <a:endParaRPr lang="en-US" sz="5000" dirty="0" smtClean="0">
              <a:solidFill>
                <a:srgbClr val="FFFFFF"/>
              </a:solidFill>
            </a:endParaRPr>
          </a:p>
          <a:p>
            <a:r>
              <a:rPr lang="en-US" sz="5000" dirty="0" smtClean="0">
                <a:solidFill>
                  <a:schemeClr val="bg1"/>
                </a:solidFill>
              </a:rPr>
              <a:t>8 922 036 13 66</a:t>
            </a:r>
          </a:p>
          <a:p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9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8951"/>
            <a:ext cx="8817024" cy="5500409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Обычный – </a:t>
            </a:r>
            <a:r>
              <a:rPr lang="ru-RU" sz="6000" dirty="0" err="1" smtClean="0">
                <a:solidFill>
                  <a:schemeClr val="bg1"/>
                </a:solidFill>
                <a:latin typeface="Segoe"/>
                <a:cs typeface="Segoe"/>
              </a:rPr>
              <a:t>офлайновые</a:t>
            </a:r>
            <a:r>
              <a:rPr lang="ru-RU" sz="6000" dirty="0" smtClean="0">
                <a:solidFill>
                  <a:schemeClr val="bg1"/>
                </a:solidFill>
                <a:latin typeface="Segoe"/>
                <a:cs typeface="Segoe"/>
              </a:rPr>
              <a:t> инструменты</a:t>
            </a:r>
          </a:p>
          <a:p>
            <a:pPr>
              <a:lnSpc>
                <a:spcPts val="8000"/>
              </a:lnSpc>
            </a:pPr>
            <a:r>
              <a:rPr lang="ru-RU" sz="6000" dirty="0" smtClean="0">
                <a:solidFill>
                  <a:schemeClr val="bg1"/>
                </a:solidFill>
                <a:latin typeface="Segoe"/>
                <a:cs typeface="Segoe"/>
              </a:rPr>
              <a:t>и носители</a:t>
            </a:r>
            <a:endParaRPr lang="ru-RU" sz="6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50864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8951"/>
            <a:ext cx="8817024" cy="5500409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Преимущества  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Привязка к точкам продаж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Ощущение глянца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Создание имиджа</a:t>
            </a:r>
          </a:p>
          <a:p>
            <a:pPr>
              <a:lnSpc>
                <a:spcPts val="8000"/>
              </a:lnSpc>
            </a:pP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2587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17024" cy="5500409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Недостатки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Сложность подсчёта эффективности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Высокая стоимость</a:t>
            </a:r>
          </a:p>
          <a:p>
            <a:pPr>
              <a:lnSpc>
                <a:spcPts val="8000"/>
              </a:lnSpc>
            </a:pPr>
            <a:r>
              <a:rPr lang="ru-RU" sz="5000" dirty="0" smtClean="0">
                <a:solidFill>
                  <a:schemeClr val="bg1"/>
                </a:solidFill>
                <a:latin typeface="Segoe"/>
                <a:cs typeface="Segoe"/>
              </a:rPr>
              <a:t>Плохая сегментация </a:t>
            </a:r>
          </a:p>
          <a:p>
            <a:pPr>
              <a:lnSpc>
                <a:spcPts val="8000"/>
              </a:lnSpc>
            </a:pPr>
            <a:endParaRPr lang="ru-RU" sz="5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03996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38637">
            <a:off x="1259632" y="604697"/>
            <a:ext cx="6464300" cy="4254500"/>
          </a:xfrm>
          <a:prstGeom prst="rect">
            <a:avLst/>
          </a:prstGeom>
        </p:spPr>
      </p:pic>
      <p:sp>
        <p:nvSpPr>
          <p:cNvPr id="27" name="Заголовок 1"/>
          <p:cNvSpPr txBox="1">
            <a:spLocks/>
          </p:cNvSpPr>
          <p:nvPr/>
        </p:nvSpPr>
        <p:spPr>
          <a:xfrm>
            <a:off x="611560" y="4151460"/>
            <a:ext cx="8064896" cy="1725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solidFill>
                  <a:schemeClr val="bg1"/>
                </a:solidFill>
              </a:rPr>
              <a:t>Digital</a:t>
            </a:r>
            <a:r>
              <a:rPr lang="ru-RU" sz="8000" dirty="0" smtClean="0">
                <a:solidFill>
                  <a:schemeClr val="bg1"/>
                </a:solidFill>
              </a:rPr>
              <a:t>-маркетинг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5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17024" cy="5500409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FFFFFF"/>
                </a:solidFill>
              </a:rPr>
              <a:t>Решения для браузеров, мобильных </a:t>
            </a:r>
            <a:r>
              <a:rPr lang="ru-RU" sz="6000" dirty="0" smtClean="0">
                <a:solidFill>
                  <a:srgbClr val="FFFFFF"/>
                </a:solidFill>
              </a:rPr>
              <a:t>устройств</a:t>
            </a:r>
            <a:br>
              <a:rPr lang="ru-RU" sz="6000" dirty="0" smtClean="0">
                <a:solidFill>
                  <a:srgbClr val="FFFFFF"/>
                </a:solidFill>
              </a:rPr>
            </a:br>
            <a:r>
              <a:rPr lang="ru-RU" sz="6000" dirty="0" smtClean="0">
                <a:solidFill>
                  <a:srgbClr val="FFFFFF"/>
                </a:solidFill>
              </a:rPr>
              <a:t>и </a:t>
            </a:r>
            <a:r>
              <a:rPr lang="ru-RU" sz="6000" dirty="0">
                <a:solidFill>
                  <a:srgbClr val="FFFFFF"/>
                </a:solidFill>
              </a:rPr>
              <a:t>любых других коммуникационных платформ</a:t>
            </a:r>
          </a:p>
        </p:txBody>
      </p:sp>
    </p:spTree>
    <p:extLst>
      <p:ext uri="{BB962C8B-B14F-4D97-AF65-F5344CB8AC3E}">
        <p14:creationId xmlns:p14="http://schemas.microsoft.com/office/powerpoint/2010/main" val="249487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52927"/>
            <a:ext cx="8817024" cy="5500409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</a:pPr>
            <a:r>
              <a:rPr lang="ru-RU" sz="7000" dirty="0" smtClean="0">
                <a:solidFill>
                  <a:schemeClr val="bg1"/>
                </a:solidFill>
                <a:latin typeface="Segoe"/>
                <a:cs typeface="Segoe"/>
              </a:rPr>
              <a:t>Преимущества  </a:t>
            </a:r>
          </a:p>
          <a:p>
            <a:pPr>
              <a:lnSpc>
                <a:spcPct val="150000"/>
              </a:lnSpc>
            </a:pPr>
            <a:r>
              <a:rPr lang="ru-RU" sz="4500" dirty="0" err="1" smtClean="0">
                <a:solidFill>
                  <a:schemeClr val="bg1"/>
                </a:solidFill>
                <a:latin typeface="Segoe"/>
                <a:cs typeface="Segoe"/>
              </a:rPr>
              <a:t>Таргетирование</a:t>
            </a:r>
            <a:endParaRPr lang="ru-RU" sz="4500" dirty="0" smtClean="0">
              <a:solidFill>
                <a:schemeClr val="bg1"/>
              </a:solidFill>
              <a:latin typeface="Segoe"/>
              <a:cs typeface="Segoe"/>
            </a:endParaRPr>
          </a:p>
          <a:p>
            <a:r>
              <a:rPr lang="ru-RU" sz="4500" dirty="0" smtClean="0">
                <a:solidFill>
                  <a:schemeClr val="bg1"/>
                </a:solidFill>
                <a:latin typeface="Segoe"/>
                <a:cs typeface="Segoe"/>
              </a:rPr>
              <a:t>Интерактивность</a:t>
            </a:r>
          </a:p>
          <a:p>
            <a:r>
              <a:rPr lang="ru-RU" sz="4500" dirty="0" smtClean="0">
                <a:solidFill>
                  <a:schemeClr val="bg1"/>
                </a:solidFill>
                <a:latin typeface="Segoe"/>
                <a:cs typeface="Segoe"/>
              </a:rPr>
              <a:t>Аналитика</a:t>
            </a:r>
          </a:p>
          <a:p>
            <a:r>
              <a:rPr lang="ru-RU" sz="4500" dirty="0" smtClean="0">
                <a:solidFill>
                  <a:schemeClr val="bg1"/>
                </a:solidFill>
                <a:latin typeface="Segoe"/>
                <a:cs typeface="Segoe"/>
              </a:rPr>
              <a:t>Управление повторными продажами</a:t>
            </a:r>
          </a:p>
          <a:p>
            <a:endParaRPr lang="ru-RU" sz="4000" dirty="0">
              <a:solidFill>
                <a:schemeClr val="bg1"/>
              </a:solidFill>
              <a:latin typeface="Segoe"/>
              <a:cs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211716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938</Words>
  <Application>Microsoft Macintosh PowerPoint</Application>
  <PresentationFormat>Экран (4:3)</PresentationFormat>
  <Paragraphs>182</Paragraphs>
  <Slides>31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Digital-маркетинг. Клиенты из интернета от старта до повторных продаж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JetStyle</dc:title>
  <dc:creator>Александр Устинов</dc:creator>
  <cp:lastModifiedBy>Александр Устинов</cp:lastModifiedBy>
  <cp:revision>53</cp:revision>
  <dcterms:created xsi:type="dcterms:W3CDTF">2012-03-06T12:44:56Z</dcterms:created>
  <dcterms:modified xsi:type="dcterms:W3CDTF">2012-03-29T14:50:57Z</dcterms:modified>
</cp:coreProperties>
</file>