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0"/>
  </p:handoutMasterIdLst>
  <p:sldIdLst>
    <p:sldId id="256" r:id="rId2"/>
    <p:sldId id="308" r:id="rId3"/>
    <p:sldId id="318" r:id="rId4"/>
    <p:sldId id="321" r:id="rId5"/>
    <p:sldId id="319" r:id="rId6"/>
    <p:sldId id="309" r:id="rId7"/>
    <p:sldId id="311" r:id="rId8"/>
    <p:sldId id="312" r:id="rId9"/>
    <p:sldId id="313" r:id="rId10"/>
    <p:sldId id="314" r:id="rId11"/>
    <p:sldId id="315" r:id="rId12"/>
    <p:sldId id="327" r:id="rId13"/>
    <p:sldId id="328" r:id="rId14"/>
    <p:sldId id="326" r:id="rId15"/>
    <p:sldId id="316" r:id="rId16"/>
    <p:sldId id="317" r:id="rId17"/>
    <p:sldId id="322" r:id="rId18"/>
    <p:sldId id="29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6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1690183-20AA-4F0B-9388-8EADA5ED8BAE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55E19B-6817-4701-8C24-8184510AC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5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Freeform 11"/>
          <p:cNvSpPr>
            <a:spLocks noChangeAspect="1"/>
          </p:cNvSpPr>
          <p:nvPr userDrawn="1"/>
        </p:nvSpPr>
        <p:spPr bwMode="gray">
          <a:xfrm>
            <a:off x="287338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411"/>
              <a:gd name="T17" fmla="*/ 120 w 120"/>
              <a:gd name="T18" fmla="*/ 411 h 4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36" name="Freeform 12"/>
          <p:cNvSpPr>
            <a:spLocks noChangeAspect="1"/>
          </p:cNvSpPr>
          <p:nvPr userDrawn="1"/>
        </p:nvSpPr>
        <p:spPr bwMode="gray">
          <a:xfrm>
            <a:off x="287338" y="6238875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456"/>
              <a:gd name="T17" fmla="*/ 120 w 120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 userDrawn="1"/>
        </p:nvSpPr>
        <p:spPr bwMode="auto">
          <a:xfrm>
            <a:off x="539750" y="6467475"/>
            <a:ext cx="8208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solidFill>
                  <a:schemeClr val="accent2"/>
                </a:solidFill>
              </a:rPr>
              <a:t>Евгений Трофименко			</a:t>
            </a:r>
            <a:r>
              <a:rPr lang="en-US" sz="1200" b="1">
                <a:solidFill>
                  <a:schemeClr val="accent2"/>
                </a:solidFill>
              </a:rPr>
              <a:t>		</a:t>
            </a:r>
            <a:r>
              <a:rPr lang="ru-RU" sz="1200" b="1">
                <a:solidFill>
                  <a:schemeClr val="accent2"/>
                </a:solidFill>
              </a:rPr>
              <a:t>	</a:t>
            </a:r>
            <a:r>
              <a:rPr lang="en-US" sz="1200" b="1">
                <a:solidFill>
                  <a:schemeClr val="accent2"/>
                </a:solidFill>
              </a:rPr>
              <a:t>info@promosite.ru</a:t>
            </a:r>
            <a:endParaRPr lang="en-GB" sz="1200" b="1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promosite.ru/" TargetMode="External"/><Relationship Id="rId2" Type="http://schemas.openxmlformats.org/officeDocument/2006/relationships/hyperlink" Target="mailto:info@promosite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tools.promosite.ru/use/spektr.ph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tools.promosite.ru/rati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yandex.ru/yandsearch?serverurl=promosite.ru&amp;text=&amp;lr=213&amp;rstr=-18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promosite.ru/" TargetMode="External"/><Relationship Id="rId2" Type="http://schemas.openxmlformats.org/officeDocument/2006/relationships/hyperlink" Target="mailto:info@promosite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promosite.ru/last20keyword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__________Microsoft_Office_Excel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ools.promosite.ru/use/podsvetka.php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785813"/>
            <a:ext cx="7772400" cy="2457450"/>
          </a:xfrm>
        </p:spPr>
        <p:txBody>
          <a:bodyPr/>
          <a:lstStyle/>
          <a:p>
            <a:pPr eaLnBrk="1" hangingPunct="1"/>
            <a:r>
              <a:rPr lang="ru-RU" dirty="0"/>
              <a:t>Новые сервисы </a:t>
            </a:r>
            <a:r>
              <a:rPr lang="en-US" dirty="0" smtClean="0"/>
              <a:t>tools.promosite.ru</a:t>
            </a:r>
            <a:r>
              <a:rPr lang="ru-RU" dirty="0"/>
              <a:t>:</a:t>
            </a:r>
            <a:br>
              <a:rPr lang="ru-RU" dirty="0"/>
            </a:br>
            <a:r>
              <a:rPr lang="ru-RU" sz="2800" dirty="0"/>
              <a:t>статистика запросов, </a:t>
            </a:r>
            <a:r>
              <a:rPr lang="ru-RU" sz="2800" dirty="0" err="1"/>
              <a:t>аффилиаты</a:t>
            </a:r>
            <a:r>
              <a:rPr lang="ru-RU" sz="2800" dirty="0"/>
              <a:t>, актуальные </a:t>
            </a:r>
            <a:r>
              <a:rPr lang="ru-RU" sz="2800" dirty="0" err="1"/>
              <a:t>переформулировки</a:t>
            </a:r>
            <a:r>
              <a:rPr lang="ru-RU" sz="2800" dirty="0"/>
              <a:t>, компании</a:t>
            </a:r>
            <a:endParaRPr lang="ru-RU" sz="28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85786" y="3571876"/>
            <a:ext cx="7786687" cy="200026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kern="1200" dirty="0"/>
              <a:t>Трофименко Евгений</a:t>
            </a:r>
          </a:p>
          <a:p>
            <a:pPr marL="0" indent="0" eaLnBrk="1" hangingPunct="1">
              <a:buNone/>
              <a:defRPr/>
            </a:pPr>
            <a:r>
              <a:rPr lang="ru-RU" sz="2000" kern="1200" dirty="0" smtClean="0"/>
              <a:t>контакты</a:t>
            </a:r>
            <a:r>
              <a:rPr lang="en-US" sz="2000" kern="1200" dirty="0" smtClean="0"/>
              <a:t> </a:t>
            </a:r>
            <a:r>
              <a:rPr lang="en-US" sz="2000" kern="1200" dirty="0" smtClean="0">
                <a:hlinkClick r:id="rId2"/>
              </a:rPr>
              <a:t>info@promosite.ru</a:t>
            </a:r>
            <a:endParaRPr lang="en-US" sz="2000" kern="1200" dirty="0" smtClean="0"/>
          </a:p>
          <a:p>
            <a:pPr marL="0" indent="0" eaLnBrk="1" hangingPunct="1">
              <a:buNone/>
              <a:defRPr/>
            </a:pPr>
            <a:r>
              <a:rPr lang="ru-RU" sz="2000" kern="1200" dirty="0" smtClean="0"/>
              <a:t>услуги</a:t>
            </a:r>
            <a:r>
              <a:rPr lang="en-US" sz="2000" kern="1200" dirty="0" smtClean="0"/>
              <a:t> </a:t>
            </a:r>
            <a:r>
              <a:rPr lang="en-US" sz="2000" kern="1200" dirty="0" smtClean="0">
                <a:hlinkClick r:id="rId3"/>
              </a:rPr>
              <a:t>http://promosite.ru/</a:t>
            </a:r>
            <a:endParaRPr lang="en-US" sz="2000" kern="1200" dirty="0" smtClean="0"/>
          </a:p>
          <a:p>
            <a:pPr marL="0" indent="0" eaLnBrk="1" hangingPunct="1">
              <a:buNone/>
              <a:defRPr/>
            </a:pPr>
            <a:r>
              <a:rPr lang="en-US" sz="2000" kern="1200" dirty="0" err="1" smtClean="0"/>
              <a:t>seo</a:t>
            </a:r>
            <a:r>
              <a:rPr lang="en-US" sz="2000" kern="1200" dirty="0" smtClean="0"/>
              <a:t>-</a:t>
            </a:r>
            <a:r>
              <a:rPr lang="ru-RU" sz="2000" kern="1200" dirty="0" smtClean="0"/>
              <a:t>сервисы</a:t>
            </a:r>
            <a:r>
              <a:rPr lang="en-US" sz="2000" kern="1200" dirty="0" smtClean="0"/>
              <a:t> </a:t>
            </a:r>
            <a:r>
              <a:rPr lang="en-US" sz="2000" kern="1200" dirty="0" smtClean="0">
                <a:hlinkClick r:id="rId3"/>
              </a:rPr>
              <a:t>http</a:t>
            </a:r>
            <a:r>
              <a:rPr lang="en-US" sz="2000" kern="1200" dirty="0">
                <a:hlinkClick r:id="rId3"/>
              </a:rPr>
              <a:t>://tools.promosite.ru/</a:t>
            </a:r>
            <a:endParaRPr lang="en-US" sz="2000" kern="12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kern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И многословные фрагменты</a:t>
            </a: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5" y="1700808"/>
            <a:ext cx="7935094" cy="446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Смена релевантной страницы</a:t>
            </a:r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6" y="1700808"/>
            <a:ext cx="7686885" cy="432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Показ примесей: Спектр, </a:t>
            </a:r>
            <a:r>
              <a:rPr lang="ru-RU" sz="3600" dirty="0" err="1" smtClean="0"/>
              <a:t>быстроробот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tools.promosite.ru/use/spektr.php</a:t>
            </a:r>
            <a:endParaRPr lang="ru-RU" sz="320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5823"/>
            <a:ext cx="7070998" cy="39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1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3600" dirty="0" err="1" smtClean="0"/>
              <a:t>быстроробот</a:t>
            </a:r>
            <a:endParaRPr lang="ru-RU" sz="36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80312" cy="41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6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1058441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Рейтинг компаний по числу оптимизаторов )</a:t>
            </a:r>
            <a:br>
              <a:rPr lang="ru-RU" sz="2800" dirty="0" smtClean="0"/>
            </a:b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tools.promosite.ru/rating</a:t>
            </a:r>
            <a:endParaRPr lang="ru-RU" sz="2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940247" cy="390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Определение регионов?</a:t>
            </a:r>
            <a:br>
              <a:rPr lang="ru-RU" dirty="0" smtClean="0"/>
            </a:br>
            <a:r>
              <a:rPr lang="en-US" dirty="0" smtClean="0"/>
              <a:t>&amp;</a:t>
            </a:r>
            <a:r>
              <a:rPr lang="en-US" dirty="0" err="1" smtClean="0"/>
              <a:t>rstr</a:t>
            </a:r>
            <a:r>
              <a:rPr lang="en-US" dirty="0" smtClean="0"/>
              <a:t>=-(id) </a:t>
            </a:r>
            <a:r>
              <a:rPr lang="ru-RU" dirty="0" smtClean="0"/>
              <a:t>сломан…</a:t>
            </a:r>
            <a:endParaRPr lang="ru-RU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hlinkClick r:id="rId2"/>
              </a:rPr>
              <a:t>http://yandex.ru/yandsearch?serverurl=promosite.ru&amp;text</a:t>
            </a:r>
            <a:r>
              <a:rPr lang="en-US" sz="1600" dirty="0" smtClean="0">
                <a:hlinkClick r:id="rId2"/>
              </a:rPr>
              <a:t>=&amp;</a:t>
            </a:r>
            <a:r>
              <a:rPr lang="en-US" sz="1600" dirty="0">
                <a:hlinkClick r:id="rId2"/>
              </a:rPr>
              <a:t>lr=213&amp;rstr=-</a:t>
            </a:r>
            <a:r>
              <a:rPr lang="en-US" sz="1600" dirty="0" smtClean="0">
                <a:hlinkClick r:id="rId2"/>
              </a:rPr>
              <a:t>187</a:t>
            </a:r>
            <a:endParaRPr lang="ru-RU" sz="16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0859"/>
            <a:ext cx="6957789" cy="391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Раньше было так:</a:t>
            </a:r>
            <a:endParaRPr lang="ru-RU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6846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Сейчас видно через </a:t>
            </a:r>
            <a:r>
              <a:rPr lang="ru-RU" dirty="0" smtClean="0"/>
              <a:t>Я.</a:t>
            </a:r>
            <a:r>
              <a:rPr lang="en-US" dirty="0" smtClean="0"/>
              <a:t>XML</a:t>
            </a:r>
            <a:endParaRPr lang="ru-RU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&lt;request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&gt;</a:t>
            </a:r>
            <a:endParaRPr lang="ru-RU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query&gt;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сайт&lt;/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query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&gt;</a:t>
            </a:r>
            <a:endParaRPr lang="ru-RU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ru-RU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</a:rPr>
              <a:t>wordstat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  <a:r>
              <a:rPr lang="ru-RU" sz="3200" i="1" dirty="0" err="1">
                <a:solidFill>
                  <a:schemeClr val="accent2">
                    <a:lumMod val="75000"/>
                  </a:schemeClr>
                </a:solidFill>
              </a:rPr>
              <a:t>украина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: 1250003593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en-US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/>
              <a:t>Вместо поиска с ограничением региона – добавление слов в запрос</a:t>
            </a:r>
          </a:p>
          <a:p>
            <a:endParaRPr lang="ru-RU" sz="3200" dirty="0" smtClean="0"/>
          </a:p>
          <a:p>
            <a:r>
              <a:rPr lang="ru-RU" sz="3200" dirty="0" smtClean="0"/>
              <a:t>…а на пользователей все равно ))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10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375" y="785813"/>
            <a:ext cx="7772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800" kern="0" dirty="0" smtClean="0">
                <a:latin typeface="+mj-lt"/>
                <a:ea typeface="+mj-ea"/>
                <a:cs typeface="+mj-cs"/>
              </a:rPr>
              <a:t>FIN</a:t>
            </a:r>
            <a:r>
              <a:rPr lang="ru-RU" sz="8800" kern="0" dirty="0" smtClean="0"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defRPr/>
            </a:pPr>
            <a:r>
              <a:rPr lang="ru-RU" sz="2000" dirty="0"/>
              <a:t>Новые сервисы </a:t>
            </a:r>
            <a:r>
              <a:rPr lang="en-US" sz="2000" dirty="0"/>
              <a:t>tools.promosite.ru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/>
              <a:t>статистика запросов, </a:t>
            </a:r>
            <a:r>
              <a:rPr lang="ru-RU" sz="2000" dirty="0" err="1"/>
              <a:t>аффилиаты</a:t>
            </a:r>
            <a:r>
              <a:rPr lang="ru-RU" sz="2000" dirty="0"/>
              <a:t>, актуальные </a:t>
            </a:r>
            <a:r>
              <a:rPr lang="ru-RU" sz="2000" dirty="0" err="1"/>
              <a:t>переформулировки</a:t>
            </a:r>
            <a:r>
              <a:rPr lang="ru-RU" sz="2000" dirty="0"/>
              <a:t>, компании</a:t>
            </a:r>
            <a:endParaRPr lang="en-US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714348" y="3857628"/>
            <a:ext cx="77866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Трофименко Евгений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контакты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info@promosite.ru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услуги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http://promosite.ru/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сервисы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http://tools.promosite.ru/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1706513"/>
          </a:xfrm>
        </p:spPr>
        <p:txBody>
          <a:bodyPr/>
          <a:lstStyle/>
          <a:p>
            <a:pPr eaLnBrk="1" hangingPunct="1"/>
            <a:r>
              <a:rPr lang="ru-RU" sz="3200" b="1" dirty="0"/>
              <a:t>Выборки из базы прямого эфира Яндекса (64М уникальных </a:t>
            </a:r>
            <a:r>
              <a:rPr lang="ru-RU" sz="3200" b="1" dirty="0" err="1" smtClean="0"/>
              <a:t>кейвордов</a:t>
            </a:r>
            <a:r>
              <a:rPr lang="ru-RU" sz="3200" b="1" dirty="0" smtClean="0"/>
              <a:t>) </a:t>
            </a:r>
            <a:r>
              <a:rPr lang="en-US" sz="3200" b="1" dirty="0" smtClean="0">
                <a:hlinkClick r:id="rId3"/>
              </a:rPr>
              <a:t>http</a:t>
            </a:r>
            <a:r>
              <a:rPr lang="en-US" sz="3200" b="1" dirty="0">
                <a:hlinkClick r:id="rId3"/>
              </a:rPr>
              <a:t>://</a:t>
            </a:r>
            <a:r>
              <a:rPr lang="en-US" sz="3200" b="1" dirty="0" smtClean="0">
                <a:hlinkClick r:id="rId3"/>
              </a:rPr>
              <a:t>tools.promosite.ru/last20keywords/</a:t>
            </a:r>
            <a:endParaRPr lang="ru-RU" sz="3200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38295" y="2636912"/>
            <a:ext cx="77866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Нет </a:t>
            </a:r>
            <a:r>
              <a:rPr lang="ru-RU" dirty="0" err="1" smtClean="0"/>
              <a:t>адалт</a:t>
            </a:r>
            <a:r>
              <a:rPr lang="ru-RU" dirty="0" smtClean="0"/>
              <a:t>-запросов и операторов (вычищаются из прямого эфира)</a:t>
            </a:r>
          </a:p>
          <a:p>
            <a:r>
              <a:rPr lang="ru-RU" dirty="0" smtClean="0"/>
              <a:t>Собраны за период больше года (2010-2011)</a:t>
            </a:r>
          </a:p>
          <a:p>
            <a:endParaRPr lang="ru-RU" dirty="0"/>
          </a:p>
          <a:p>
            <a:r>
              <a:rPr lang="ru-RU" dirty="0" smtClean="0"/>
              <a:t>Однословных – 4.2 М</a:t>
            </a:r>
          </a:p>
          <a:p>
            <a:r>
              <a:rPr lang="ru-RU" dirty="0" err="1" smtClean="0"/>
              <a:t>Двусловных</a:t>
            </a:r>
            <a:r>
              <a:rPr lang="ru-RU" dirty="0" smtClean="0"/>
              <a:t> – 15.5 М</a:t>
            </a:r>
          </a:p>
          <a:p>
            <a:r>
              <a:rPr lang="ru-RU" dirty="0" smtClean="0"/>
              <a:t>Трехсловных – 19.4 М</a:t>
            </a:r>
          </a:p>
          <a:p>
            <a:endParaRPr lang="ru-RU" dirty="0"/>
          </a:p>
          <a:p>
            <a:r>
              <a:rPr lang="ru-RU" b="1" dirty="0" smtClean="0"/>
              <a:t>Попали в базу:</a:t>
            </a:r>
          </a:p>
          <a:p>
            <a:r>
              <a:rPr lang="ru-RU" dirty="0" smtClean="0"/>
              <a:t>Один раз – 46 М</a:t>
            </a:r>
          </a:p>
          <a:p>
            <a:r>
              <a:rPr lang="ru-RU" dirty="0" smtClean="0"/>
              <a:t>Два раза – 9 М</a:t>
            </a:r>
          </a:p>
          <a:p>
            <a:r>
              <a:rPr lang="ru-RU" dirty="0" smtClean="0"/>
              <a:t>Три раза – 2.6 М</a:t>
            </a:r>
          </a:p>
          <a:p>
            <a:r>
              <a:rPr lang="ru-RU" dirty="0" smtClean="0"/>
              <a:t>Четыре и больше – 6.1 М</a:t>
            </a:r>
            <a:endParaRPr lang="en-US" dirty="0" smtClean="0"/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123334"/>
              </p:ext>
            </p:extLst>
          </p:nvPr>
        </p:nvGraphicFramePr>
        <p:xfrm>
          <a:off x="4283968" y="3356992"/>
          <a:ext cx="405765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Диаграмма" r:id="rId4" imgW="4057751" imgH="2724170" progId="Excel.Chart.8">
                  <p:embed/>
                </p:oleObj>
              </mc:Choice>
              <mc:Fallback>
                <p:oleObj name="Диаграмма" r:id="rId4" imgW="4057751" imgH="272417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3968" y="3356992"/>
                        <a:ext cx="4057650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7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(</a:t>
            </a:r>
            <a:r>
              <a:rPr lang="en-US" sz="3200" b="1" dirty="0" smtClean="0"/>
              <a:t>… OR …</a:t>
            </a:r>
            <a:r>
              <a:rPr lang="ru-RU" sz="3200" b="1" dirty="0" smtClean="0"/>
              <a:t>) </a:t>
            </a:r>
            <a:r>
              <a:rPr lang="en-US" sz="3200" b="1" dirty="0" smtClean="0"/>
              <a:t>AND </a:t>
            </a:r>
            <a:r>
              <a:rPr lang="ru-RU" sz="3200" b="1" dirty="0"/>
              <a:t>(</a:t>
            </a:r>
            <a:r>
              <a:rPr lang="en-US" sz="3200" b="1" dirty="0"/>
              <a:t>… OR …</a:t>
            </a:r>
            <a:r>
              <a:rPr lang="ru-RU" sz="3200" b="1" dirty="0" smtClean="0"/>
              <a:t>)</a:t>
            </a:r>
            <a:r>
              <a:rPr lang="en-US" sz="3200" b="1" dirty="0" smtClean="0"/>
              <a:t> … NOT (… AND …)</a:t>
            </a:r>
            <a:endParaRPr lang="ru-RU" sz="32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2" y="1628800"/>
            <a:ext cx="8007101" cy="450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2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7" y="714375"/>
            <a:ext cx="7858125" cy="1466165"/>
          </a:xfrm>
        </p:spPr>
        <p:txBody>
          <a:bodyPr/>
          <a:lstStyle/>
          <a:p>
            <a:pPr eaLnBrk="1" hangingPunct="1"/>
            <a:r>
              <a:rPr lang="ru-RU" dirty="0" smtClean="0"/>
              <a:t>Вычищаются подозрительные</a:t>
            </a:r>
            <a:br>
              <a:rPr lang="ru-RU" dirty="0" smtClean="0"/>
            </a:br>
            <a:r>
              <a:rPr lang="ru-RU" dirty="0" smtClean="0"/>
              <a:t>на «</a:t>
            </a:r>
            <a:r>
              <a:rPr lang="ru-RU" dirty="0" err="1" smtClean="0"/>
              <a:t>отравленность</a:t>
            </a:r>
            <a:r>
              <a:rPr lang="ru-RU" dirty="0" smtClean="0"/>
              <a:t>» запросы</a:t>
            </a:r>
            <a:endParaRPr lang="ru-RU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2304" y="2420888"/>
            <a:ext cx="7786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Например:</a:t>
            </a:r>
          </a:p>
          <a:p>
            <a:endParaRPr lang="ru-RU" dirty="0"/>
          </a:p>
          <a:p>
            <a:r>
              <a:rPr lang="ru-RU" dirty="0" err="1" smtClean="0"/>
              <a:t>сергей</a:t>
            </a:r>
            <a:r>
              <a:rPr lang="ru-RU" dirty="0" smtClean="0"/>
              <a:t> </a:t>
            </a:r>
            <a:r>
              <a:rPr lang="ru-RU" dirty="0" err="1"/>
              <a:t>трунёв</a:t>
            </a:r>
            <a:r>
              <a:rPr lang="ru-RU" dirty="0"/>
              <a:t> </a:t>
            </a:r>
            <a:r>
              <a:rPr lang="ru-RU" b="1" dirty="0"/>
              <a:t>81811313431922</a:t>
            </a:r>
            <a:r>
              <a:rPr lang="ru-RU" dirty="0"/>
              <a:t> </a:t>
            </a:r>
            <a:r>
              <a:rPr lang="en-US" dirty="0"/>
              <a:t>billiard school</a:t>
            </a:r>
          </a:p>
          <a:p>
            <a:r>
              <a:rPr lang="en-US" dirty="0"/>
              <a:t>bell smash </a:t>
            </a:r>
            <a:r>
              <a:rPr lang="ru-RU" dirty="0"/>
              <a:t>текст перевод </a:t>
            </a:r>
            <a:r>
              <a:rPr lang="ru-RU" b="1" dirty="0"/>
              <a:t>731313654582</a:t>
            </a:r>
            <a:r>
              <a:rPr lang="ru-RU" dirty="0"/>
              <a:t> игра </a:t>
            </a:r>
            <a:r>
              <a:rPr lang="en-US" dirty="0"/>
              <a:t>penalty shootout</a:t>
            </a:r>
          </a:p>
          <a:p>
            <a:r>
              <a:rPr lang="ru-RU" dirty="0" err="1"/>
              <a:t>зощенко</a:t>
            </a:r>
            <a:r>
              <a:rPr lang="ru-RU" dirty="0"/>
              <a:t> галоша 152901313821744 </a:t>
            </a:r>
            <a:r>
              <a:rPr lang="en-US" dirty="0"/>
              <a:t>yahoo mail</a:t>
            </a:r>
          </a:p>
          <a:p>
            <a:r>
              <a:rPr lang="ru-RU" dirty="0"/>
              <a:t>интерны 61 серия 2832011313907062 </a:t>
            </a:r>
            <a:r>
              <a:rPr lang="en-US" dirty="0"/>
              <a:t>shooshtime.com</a:t>
            </a:r>
          </a:p>
          <a:p>
            <a:r>
              <a:rPr lang="ru-RU" dirty="0"/>
              <a:t>регион 18 бар 4317101314017231 </a:t>
            </a:r>
            <a:r>
              <a:rPr lang="en-US" dirty="0"/>
              <a:t>yahoo messenger </a:t>
            </a:r>
            <a:r>
              <a:rPr lang="ru-RU" dirty="0"/>
              <a:t>пароль</a:t>
            </a:r>
          </a:p>
          <a:p>
            <a:r>
              <a:rPr lang="en-US" dirty="0"/>
              <a:t>big b hooligan 10038621314036122 </a:t>
            </a:r>
            <a:r>
              <a:rPr lang="ru-RU" dirty="0"/>
              <a:t>одноклассники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7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1124744"/>
            <a:ext cx="7772400" cy="2016224"/>
          </a:xfrm>
        </p:spPr>
        <p:txBody>
          <a:bodyPr/>
          <a:lstStyle/>
          <a:p>
            <a:pPr eaLnBrk="1" hangingPunct="1"/>
            <a:r>
              <a:rPr lang="ru-RU" b="1" dirty="0"/>
              <a:t>Поиск подсвеченных слов и многословных </a:t>
            </a:r>
            <a:r>
              <a:rPr lang="ru-RU" b="1" dirty="0" smtClean="0"/>
              <a:t>фрагментов</a:t>
            </a:r>
            <a:br>
              <a:rPr lang="ru-RU" b="1" dirty="0" smtClean="0"/>
            </a:br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tools.promosite.ru/use/podsvetka.php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2780928"/>
            <a:ext cx="77866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Откуда они берутся?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Из актуальных </a:t>
            </a:r>
            <a:r>
              <a:rPr lang="ru-RU" dirty="0" err="1" smtClean="0"/>
              <a:t>переформулировок</a:t>
            </a:r>
            <a:r>
              <a:rPr lang="ru-RU" dirty="0" smtClean="0"/>
              <a:t> запроса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Из классификационных слов Спектра.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 smtClean="0"/>
              <a:t>Для большей полноты – можно проводить поиск внутри сайта</a:t>
            </a:r>
          </a:p>
          <a:p>
            <a:r>
              <a:rPr lang="ru-RU" dirty="0" smtClean="0"/>
              <a:t>Морфология пока что не учитывается.</a:t>
            </a:r>
          </a:p>
          <a:p>
            <a:endParaRPr lang="ru-RU" dirty="0"/>
          </a:p>
          <a:p>
            <a:r>
              <a:rPr lang="ru-RU" dirty="0" smtClean="0"/>
              <a:t>Многословные фрагменты – только Спектр.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2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Выделенные слова, примеры</a:t>
            </a:r>
            <a:endParaRPr lang="ru-RU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28800"/>
            <a:ext cx="7639670" cy="42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Примеры с местами в выдаче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43"/>
            <a:ext cx="7799609" cy="438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Поисковая - выделено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31038" cy="404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Продвигаем, методы…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28800"/>
            <a:ext cx="780028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292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1_Тема Office</vt:lpstr>
      <vt:lpstr>Диаграмма Microsoft Office Excel</vt:lpstr>
      <vt:lpstr>Новые сервисы tools.promosite.ru: статистика запросов, аффилиаты, актуальные переформулировки, компании</vt:lpstr>
      <vt:lpstr>Выборки из базы прямого эфира Яндекса (64М уникальных кейвордов) http://tools.promosite.ru/last20keywords/</vt:lpstr>
      <vt:lpstr>(… OR …) AND (… OR …) … NOT (… AND …)</vt:lpstr>
      <vt:lpstr>Вычищаются подозрительные на «отравленность» запросы</vt:lpstr>
      <vt:lpstr>Поиск подсвеченных слов и многословных фрагментов http://tools.promosite.ru/use/podsvetka.php  </vt:lpstr>
      <vt:lpstr>Выделенные слова, примеры</vt:lpstr>
      <vt:lpstr>Примеры с местами в выдаче</vt:lpstr>
      <vt:lpstr>Поисковая - выделено</vt:lpstr>
      <vt:lpstr>Продвигаем, методы…</vt:lpstr>
      <vt:lpstr>И многословные фрагменты</vt:lpstr>
      <vt:lpstr>Смена релевантной страницы</vt:lpstr>
      <vt:lpstr>Показ примесей: Спектр, быстроробот http://tools.promosite.ru/use/spektr.php</vt:lpstr>
      <vt:lpstr>быстроробот</vt:lpstr>
      <vt:lpstr>Рейтинг компаний по числу оптимизаторов ) http://tools.promosite.ru/rating</vt:lpstr>
      <vt:lpstr>Определение регионов? &amp;rstr=-(id) сломан…</vt:lpstr>
      <vt:lpstr>Раньше было так:</vt:lpstr>
      <vt:lpstr>Сейчас видно через Я.XML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алгоритмов Яндекса и методов исследований: новые возможности анализа</dc:title>
  <cp:lastModifiedBy>euhenio</cp:lastModifiedBy>
  <cp:revision>258</cp:revision>
  <dcterms:modified xsi:type="dcterms:W3CDTF">2012-11-23T10:24:52Z</dcterms:modified>
</cp:coreProperties>
</file>