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79" r:id="rId3"/>
    <p:sldId id="378" r:id="rId4"/>
    <p:sldId id="380" r:id="rId5"/>
    <p:sldId id="371" r:id="rId6"/>
    <p:sldId id="392" r:id="rId7"/>
    <p:sldId id="391" r:id="rId8"/>
    <p:sldId id="393" r:id="rId9"/>
    <p:sldId id="327" r:id="rId10"/>
    <p:sldId id="395" r:id="rId11"/>
    <p:sldId id="382" r:id="rId12"/>
    <p:sldId id="387" r:id="rId13"/>
    <p:sldId id="386" r:id="rId14"/>
    <p:sldId id="383" r:id="rId15"/>
    <p:sldId id="388" r:id="rId16"/>
    <p:sldId id="384" r:id="rId17"/>
    <p:sldId id="389" r:id="rId18"/>
    <p:sldId id="394" r:id="rId19"/>
    <p:sldId id="390" r:id="rId20"/>
    <p:sldId id="381" r:id="rId21"/>
  </p:sldIdLst>
  <p:sldSz cx="9144000" cy="5143500" type="screen16x9"/>
  <p:notesSz cx="7559675" cy="10691813"/>
  <p:defaultTextStyle>
    <a:defPPr>
      <a:defRPr lang="en-GB"/>
    </a:defPPr>
    <a:lvl1pPr algn="l" defTabSz="36385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1pPr>
    <a:lvl2pPr marL="601715" indent="-231429" algn="l" defTabSz="36385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2pPr>
    <a:lvl3pPr marL="925716" indent="-185143" algn="l" defTabSz="36385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3pPr>
    <a:lvl4pPr marL="1296002" indent="-185143" algn="l" defTabSz="36385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4pPr>
    <a:lvl5pPr marL="1666288" indent="-185143" algn="l" defTabSz="36385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5pPr>
    <a:lvl6pPr marL="1851431" algn="l" defTabSz="370286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6pPr>
    <a:lvl7pPr marL="2221718" algn="l" defTabSz="370286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7pPr>
    <a:lvl8pPr marL="2592004" algn="l" defTabSz="370286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8pPr>
    <a:lvl9pPr marL="2962290" algn="l" defTabSz="370286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C00"/>
    <a:srgbClr val="71C34D"/>
    <a:srgbClr val="F6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0" autoAdjust="0"/>
    <p:restoredTop sz="99492" autoAdjust="0"/>
  </p:normalViewPr>
  <p:slideViewPr>
    <p:cSldViewPr>
      <p:cViewPr>
        <p:scale>
          <a:sx n="100" d="100"/>
          <a:sy n="100" d="100"/>
        </p:scale>
        <p:origin x="-1072" y="-480"/>
      </p:cViewPr>
      <p:guideLst>
        <p:guide orient="horz" pos="1470"/>
        <p:guide pos="2612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3175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3175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3175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F8C00"/>
              </a:solidFill>
              <a:ln w="3175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Лист1!$C$3:$C$6</c:f>
              <c:numCache>
                <c:formatCode>General</c:formatCode>
                <c:ptCount val="4"/>
                <c:pt idx="0">
                  <c:v>1.0</c:v>
                </c:pt>
                <c:pt idx="1">
                  <c:v>5.0</c:v>
                </c:pt>
                <c:pt idx="2">
                  <c:v>21.0</c:v>
                </c:pt>
                <c:pt idx="3">
                  <c:v>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0D5FC-03BB-1C45-A5F0-3BB3F5AAA285}" type="datetimeFigureOut">
              <a:rPr lang="ru-RU" smtClean="0"/>
              <a:t>23.11.12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4370D-F8C9-FF45-91EF-AF5B76D56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619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19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F18EE9A3-A511-BE43-9D5C-B6CA27A30B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652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638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pitchFamily="16" charset="0"/>
        <a:ea typeface="Arial" charset="0"/>
        <a:cs typeface="+mn-cs"/>
      </a:defRPr>
    </a:lvl1pPr>
    <a:lvl2pPr marL="601715" indent="-231429" algn="l" defTabSz="3638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pitchFamily="16" charset="0"/>
        <a:ea typeface="Arial" charset="0"/>
        <a:cs typeface="+mn-cs"/>
      </a:defRPr>
    </a:lvl2pPr>
    <a:lvl3pPr marL="925716" indent="-185143" algn="l" defTabSz="3638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pitchFamily="16" charset="0"/>
        <a:ea typeface="Arial" charset="0"/>
        <a:cs typeface="+mn-cs"/>
      </a:defRPr>
    </a:lvl3pPr>
    <a:lvl4pPr marL="1296002" indent="-185143" algn="l" defTabSz="3638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pitchFamily="16" charset="0"/>
        <a:ea typeface="Arial" charset="0"/>
        <a:cs typeface="+mn-cs"/>
      </a:defRPr>
    </a:lvl4pPr>
    <a:lvl5pPr marL="1666288" indent="-185143" algn="l" defTabSz="3638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pitchFamily="16" charset="0"/>
        <a:ea typeface="Arial" charset="0"/>
        <a:cs typeface="+mn-cs"/>
      </a:defRPr>
    </a:lvl5pPr>
    <a:lvl6pPr marL="1851431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718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2004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2290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8E6C63A2-C85F-424C-B461-6C5D6349F7D4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10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11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12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13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14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15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16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17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18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19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2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8E6C63A2-C85F-424C-B461-6C5D6349F7D4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20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3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4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5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6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7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8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A18A13F-7544-FB46-B314-8E1A9E88C381}" type="slidenum">
              <a:rPr lang="ru-RU">
                <a:solidFill>
                  <a:srgbClr val="000000"/>
                </a:solidFill>
                <a:latin typeface="Times New Roman" charset="0"/>
              </a:rPr>
              <a:pPr eaLnBrk="1"/>
              <a:t>9</a:t>
            </a:fld>
            <a:endParaRPr lang="ru-RU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/>
            </a:lvl1pPr>
            <a:lvl2pPr marL="370286" indent="0" algn="ctr">
              <a:buNone/>
              <a:defRPr/>
            </a:lvl2pPr>
            <a:lvl3pPr marL="740573" indent="0" algn="ctr">
              <a:buNone/>
              <a:defRPr/>
            </a:lvl3pPr>
            <a:lvl4pPr marL="1110859" indent="0" algn="ctr">
              <a:buNone/>
              <a:defRPr/>
            </a:lvl4pPr>
            <a:lvl5pPr marL="1481145" indent="0" algn="ctr">
              <a:buNone/>
              <a:defRPr/>
            </a:lvl5pPr>
            <a:lvl6pPr marL="1851431" indent="0" algn="ctr">
              <a:buNone/>
              <a:defRPr/>
            </a:lvl6pPr>
            <a:lvl7pPr marL="2221718" indent="0" algn="ctr">
              <a:buNone/>
              <a:defRPr/>
            </a:lvl7pPr>
            <a:lvl8pPr marL="2592004" indent="0" algn="ctr">
              <a:buNone/>
              <a:defRPr/>
            </a:lvl8pPr>
            <a:lvl9pPr marL="296229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6AFE7-5006-5343-8DAF-DA6E0F60C8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5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03E25-5387-784B-8F4F-A3283AB66D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89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05222"/>
            <a:ext cx="2056320" cy="43906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05222"/>
            <a:ext cx="6030720" cy="439066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012D3-D608-3540-99C0-F659FE611D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91D51-B9BA-F64E-9E3C-16F98F2DFD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6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3305147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/>
            </a:lvl1pPr>
            <a:lvl2pPr marL="370286" indent="0">
              <a:buNone/>
              <a:defRPr sz="1500"/>
            </a:lvl2pPr>
            <a:lvl3pPr marL="740573" indent="0">
              <a:buNone/>
              <a:defRPr sz="1300"/>
            </a:lvl3pPr>
            <a:lvl4pPr marL="1110859" indent="0">
              <a:buNone/>
              <a:defRPr sz="1100"/>
            </a:lvl4pPr>
            <a:lvl5pPr marL="1481145" indent="0">
              <a:buNone/>
              <a:defRPr sz="1100"/>
            </a:lvl5pPr>
            <a:lvl6pPr marL="1851431" indent="0">
              <a:buNone/>
              <a:defRPr sz="1100"/>
            </a:lvl6pPr>
            <a:lvl7pPr marL="2221718" indent="0">
              <a:buNone/>
              <a:defRPr sz="1100"/>
            </a:lvl7pPr>
            <a:lvl8pPr marL="2592004" indent="0">
              <a:buNone/>
              <a:defRPr sz="1100"/>
            </a:lvl8pPr>
            <a:lvl9pPr marL="296229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95C58-9E0D-FE48-8CBF-4638B54161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5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203246"/>
            <a:ext cx="4043520" cy="339263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0" y="1203246"/>
            <a:ext cx="4043520" cy="339263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8032E-E9AC-E840-9DE7-78F42496F3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5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06302"/>
            <a:ext cx="8229600" cy="8565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52248-D332-9A42-A4A2-4A3D2DC051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2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15417-625E-F449-81D2-C9116E1F8A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3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0480B-C8FB-EF4E-BC77-B436B9BE32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0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05222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2F080-1078-B743-941A-ECAC5D03A6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7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3600018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459049"/>
            <a:ext cx="5486400" cy="3086964"/>
          </a:xfrm>
        </p:spPr>
        <p:txBody>
          <a:bodyPr/>
          <a:lstStyle>
            <a:lvl1pPr marL="0" indent="0">
              <a:buNone/>
              <a:defRPr sz="2600"/>
            </a:lvl1pPr>
            <a:lvl2pPr marL="370286" indent="0">
              <a:buNone/>
              <a:defRPr sz="2300"/>
            </a:lvl2pPr>
            <a:lvl3pPr marL="740573" indent="0">
              <a:buNone/>
              <a:defRPr sz="1900"/>
            </a:lvl3pPr>
            <a:lvl4pPr marL="1110859" indent="0">
              <a:buNone/>
              <a:defRPr sz="1600"/>
            </a:lvl4pPr>
            <a:lvl5pPr marL="1481145" indent="0">
              <a:buNone/>
              <a:defRPr sz="1600"/>
            </a:lvl5pPr>
            <a:lvl6pPr marL="1851431" indent="0">
              <a:buNone/>
              <a:defRPr sz="1600"/>
            </a:lvl6pPr>
            <a:lvl7pPr marL="2221718" indent="0">
              <a:buNone/>
              <a:defRPr sz="1600"/>
            </a:lvl7pPr>
            <a:lvl8pPr marL="2592004" indent="0">
              <a:buNone/>
              <a:defRPr sz="1600"/>
            </a:lvl8pPr>
            <a:lvl9pPr marL="2962290" indent="0">
              <a:buNone/>
              <a:defRPr sz="16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4025583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2DD9A-8222-A547-BE95-80DD15EC13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3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05222"/>
            <a:ext cx="8225280" cy="85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203246"/>
            <a:ext cx="8225280" cy="33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274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4685532"/>
            <a:ext cx="2126880" cy="352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362572" algn="l"/>
                <a:tab pos="726430" algn="l"/>
                <a:tab pos="1090287" algn="l"/>
                <a:tab pos="1454145" algn="l"/>
                <a:tab pos="1818003" algn="l"/>
                <a:tab pos="2181861" algn="l"/>
                <a:tab pos="2545718" algn="l"/>
                <a:tab pos="2909576" algn="l"/>
                <a:tab pos="3273434" algn="l"/>
                <a:tab pos="3637292" algn="l"/>
                <a:tab pos="4001149" algn="l"/>
                <a:tab pos="4365007" algn="l"/>
                <a:tab pos="4728864" algn="l"/>
                <a:tab pos="5092722" algn="l"/>
                <a:tab pos="5456580" algn="l"/>
                <a:tab pos="5820438" algn="l"/>
                <a:tab pos="6184295" algn="l"/>
                <a:tab pos="6548153" algn="l"/>
                <a:tab pos="6912011" algn="l"/>
                <a:tab pos="7275869" algn="l"/>
              </a:tabLst>
              <a:defRPr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4685532"/>
            <a:ext cx="2895840" cy="352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362572" algn="l"/>
                <a:tab pos="726430" algn="l"/>
                <a:tab pos="1090287" algn="l"/>
                <a:tab pos="1454145" algn="l"/>
                <a:tab pos="1818003" algn="l"/>
                <a:tab pos="2181861" algn="l"/>
                <a:tab pos="2545718" algn="l"/>
                <a:tab pos="2909576" algn="l"/>
                <a:tab pos="3273434" algn="l"/>
                <a:tab pos="3637292" algn="l"/>
                <a:tab pos="4001149" algn="l"/>
                <a:tab pos="4365007" algn="l"/>
                <a:tab pos="4728864" algn="l"/>
                <a:tab pos="5092722" algn="l"/>
                <a:tab pos="5456580" algn="l"/>
                <a:tab pos="5820438" algn="l"/>
                <a:tab pos="6184295" algn="l"/>
                <a:tab pos="6548153" algn="l"/>
                <a:tab pos="6912011" algn="l"/>
                <a:tab pos="7275869" algn="l"/>
              </a:tabLst>
              <a:defRPr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4685532"/>
            <a:ext cx="2126880" cy="352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656FA90D-7531-A749-BA0D-BD49DC56219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36385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36385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Arial" charset="0"/>
          <a:ea typeface="Microsoft YaHei" charset="-122"/>
          <a:cs typeface="Microsoft YaHei" charset="0"/>
        </a:defRPr>
      </a:lvl2pPr>
      <a:lvl3pPr algn="ctr" defTabSz="36385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Arial" charset="0"/>
          <a:ea typeface="Microsoft YaHei" charset="-122"/>
          <a:cs typeface="Microsoft YaHei" charset="0"/>
        </a:defRPr>
      </a:lvl3pPr>
      <a:lvl4pPr algn="ctr" defTabSz="36385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Arial" charset="0"/>
          <a:ea typeface="Microsoft YaHei" charset="-122"/>
          <a:cs typeface="Microsoft YaHei" charset="0"/>
        </a:defRPr>
      </a:lvl4pPr>
      <a:lvl5pPr algn="ctr" defTabSz="36385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Arial" charset="0"/>
          <a:ea typeface="Microsoft YaHei" charset="-122"/>
          <a:cs typeface="Microsoft YaHei" charset="0"/>
        </a:defRPr>
      </a:lvl5pPr>
      <a:lvl6pPr marL="2036575" indent="-185143" algn="ctr" defTabSz="3638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Microsoft YaHei" charset="-122"/>
        </a:defRPr>
      </a:lvl6pPr>
      <a:lvl7pPr marL="2406861" indent="-185143" algn="ctr" defTabSz="3638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Microsoft YaHei" charset="-122"/>
        </a:defRPr>
      </a:lvl7pPr>
      <a:lvl8pPr marL="2777147" indent="-185143" algn="ctr" defTabSz="3638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Microsoft YaHei" charset="-122"/>
        </a:defRPr>
      </a:lvl8pPr>
      <a:lvl9pPr marL="3147433" indent="-185143" algn="ctr" defTabSz="3638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277715" indent="-277715" algn="l" defTabSz="363858" rtl="0" eaLnBrk="0" fontAlgn="base" hangingPunct="0">
        <a:lnSpc>
          <a:spcPct val="93000"/>
        </a:lnSpc>
        <a:spcBef>
          <a:spcPct val="0"/>
        </a:spcBef>
        <a:spcAft>
          <a:spcPts val="1154"/>
        </a:spcAft>
        <a:buClr>
          <a:srgbClr val="000000"/>
        </a:buClr>
        <a:buSzPct val="100000"/>
        <a:buFont typeface="Times New Roman" charset="0"/>
        <a:buChar char="•"/>
        <a:defRPr sz="26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601715" indent="-231429" algn="l" defTabSz="363858" rtl="0" eaLnBrk="0" fontAlgn="base" hangingPunct="0">
        <a:lnSpc>
          <a:spcPct val="93000"/>
        </a:lnSpc>
        <a:spcBef>
          <a:spcPct val="0"/>
        </a:spcBef>
        <a:spcAft>
          <a:spcPts val="922"/>
        </a:spcAft>
        <a:buClr>
          <a:srgbClr val="000000"/>
        </a:buClr>
        <a:buSzPct val="100000"/>
        <a:buFont typeface="Times New Roman" charset="0"/>
        <a:buChar char="–"/>
        <a:defRPr sz="23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925716" indent="-185143" algn="l" defTabSz="363858" rtl="0" eaLnBrk="0" fontAlgn="base" hangingPunct="0">
        <a:lnSpc>
          <a:spcPct val="93000"/>
        </a:lnSpc>
        <a:spcBef>
          <a:spcPct val="0"/>
        </a:spcBef>
        <a:spcAft>
          <a:spcPts val="688"/>
        </a:spcAft>
        <a:buClr>
          <a:srgbClr val="000000"/>
        </a:buClr>
        <a:buSzPct val="100000"/>
        <a:buFont typeface="Times New Roman" charset="0"/>
        <a:buChar char="•"/>
        <a:defRPr sz="19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296002" indent="-185143" algn="l" defTabSz="363858" rtl="0" eaLnBrk="0" fontAlgn="base" hangingPunct="0">
        <a:lnSpc>
          <a:spcPct val="93000"/>
        </a:lnSpc>
        <a:spcBef>
          <a:spcPct val="0"/>
        </a:spcBef>
        <a:spcAft>
          <a:spcPts val="466"/>
        </a:spcAft>
        <a:buClr>
          <a:srgbClr val="000000"/>
        </a:buClr>
        <a:buSzPct val="100000"/>
        <a:buFont typeface="Times New Roman" charset="0"/>
        <a:buChar char="–"/>
        <a:defRPr sz="16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1666288" indent="-185143" algn="l" defTabSz="363858" rtl="0" eaLnBrk="0" fontAlgn="base" hangingPunct="0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100000"/>
        <a:buFont typeface="Times New Roman" charset="0"/>
        <a:buChar char="»"/>
        <a:defRPr sz="16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036575" indent="-185143" algn="l" defTabSz="363858" rtl="0" fontAlgn="base" hangingPunct="0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406861" indent="-185143" algn="l" defTabSz="363858" rtl="0" fontAlgn="base" hangingPunct="0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2777147" indent="-185143" algn="l" defTabSz="363858" rtl="0" fontAlgn="base" hangingPunct="0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147433" indent="-185143" algn="l" defTabSz="363858" rtl="0" fontAlgn="base" hangingPunct="0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86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573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859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45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431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718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2004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290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1" Type="http://schemas.openxmlformats.org/officeDocument/2006/relationships/themeOverride" Target="../theme/themeOverride16.x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microsoft.com/office/2007/relationships/hdphoto" Target="../media/hdphoto4.wdp"/><Relationship Id="rId1" Type="http://schemas.openxmlformats.org/officeDocument/2006/relationships/themeOverride" Target="../theme/themeOverride17.x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.png"/><Relationship Id="rId5" Type="http://schemas.openxmlformats.org/officeDocument/2006/relationships/image" Target="../media/image12.jpeg"/><Relationship Id="rId6" Type="http://schemas.microsoft.com/office/2007/relationships/hdphoto" Target="../media/hdphoto5.wdp"/><Relationship Id="rId7" Type="http://schemas.openxmlformats.org/officeDocument/2006/relationships/hyperlink" Target="http://youtu.be/jhzpe7QxlGw" TargetMode="External"/><Relationship Id="rId1" Type="http://schemas.openxmlformats.org/officeDocument/2006/relationships/themeOverride" Target="../theme/themeOverride18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6.wdp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png"/><Relationship Id="rId5" Type="http://schemas.openxmlformats.org/officeDocument/2006/relationships/image" Target="../media/image3.jpeg"/><Relationship Id="rId6" Type="http://schemas.microsoft.com/office/2007/relationships/hdphoto" Target="../media/hdphoto2.wdp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chart" Target="../charts/chart1.xml"/><Relationship Id="rId5" Type="http://schemas.openxmlformats.org/officeDocument/2006/relationships/image" Target="../media/image1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png"/><Relationship Id="rId5" Type="http://schemas.openxmlformats.org/officeDocument/2006/relationships/image" Target="../media/image6.jpeg"/><Relationship Id="rId6" Type="http://schemas.microsoft.com/office/2007/relationships/hdphoto" Target="../media/hdphoto3.wdp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7.pn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FFFFFF"/>
            </a:gs>
            <a:gs pos="100000">
              <a:schemeClr val="tx1">
                <a:lumMod val="50000"/>
                <a:lumOff val="50000"/>
              </a:schemeClr>
            </a:gs>
          </a:gsLst>
          <a:lin ang="52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979537" y="2130810"/>
            <a:ext cx="7119607" cy="930872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7" tIns="37029" rIns="74057" bIns="37029" anchor="ctr"/>
          <a:lstStyle/>
          <a:p>
            <a:pPr marL="123429" algn="ctr"/>
            <a:r>
              <a:rPr lang="ru-RU" sz="3600" dirty="0">
                <a:latin typeface="Tahoma"/>
                <a:cs typeface="Tahoma"/>
              </a:rPr>
              <a:t>Как работает одна кнопка?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8903" y="3894568"/>
            <a:ext cx="7250243" cy="408078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 algn="ctr"/>
            <a:r>
              <a:rPr lang="ru-RU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Дмитрий Жохов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4727453"/>
            <a:ext cx="9143999" cy="335622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dirty="0"/>
              <a:t>Поисковая оптимизация и продвижение сайтов в </a:t>
            </a:r>
            <a:r>
              <a:rPr lang="ru-RU" dirty="0" smtClean="0"/>
              <a:t>Интернете 2012г.</a:t>
            </a:r>
          </a:p>
        </p:txBody>
      </p:sp>
      <p:pic>
        <p:nvPicPr>
          <p:cNvPr id="7" name="Изображение 6" descr="seopu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3518"/>
            <a:ext cx="4680273" cy="20473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0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7" tIns="37029" rIns="74057" bIns="37029" anchor="ctr"/>
          <a:lstStyle/>
          <a:p>
            <a:pPr marL="123429"/>
            <a:r>
              <a:rPr lang="en-US" sz="3600" dirty="0" err="1">
                <a:latin typeface="Tahoma"/>
                <a:cs typeface="Tahoma"/>
              </a:rPr>
              <a:t>SeoPult</a:t>
            </a:r>
            <a:r>
              <a:rPr lang="en-US" sz="3600" dirty="0">
                <a:latin typeface="Tahoma"/>
                <a:cs typeface="Tahoma"/>
              </a:rPr>
              <a:t> </a:t>
            </a:r>
            <a:r>
              <a:rPr lang="ru-RU" sz="3600" dirty="0">
                <a:latin typeface="Tahoma"/>
                <a:cs typeface="Tahoma"/>
              </a:rPr>
              <a:t>это…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952363"/>
            <a:ext cx="6908262" cy="148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8C00"/>
                </a:solidFill>
              </a:rPr>
              <a:t>СЕРЬЕЗНО</a:t>
            </a:r>
            <a:endParaRPr lang="ru-RU" sz="9600" dirty="0">
              <a:solidFill>
                <a:srgbClr val="FF8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1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1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/>
            <a:r>
              <a:rPr lang="ru-RU" sz="3600" dirty="0">
                <a:latin typeface="Tahoma"/>
                <a:cs typeface="Tahoma"/>
              </a:rPr>
              <a:t>Технология одного окна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0" y="773361"/>
            <a:ext cx="8136000" cy="291631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>
              <a:buClrTx/>
            </a:pPr>
            <a:r>
              <a:rPr lang="ru-RU" sz="1600" dirty="0">
                <a:latin typeface="Verdana"/>
                <a:cs typeface="Verdana"/>
              </a:rPr>
              <a:t>Подбор релевантных запросов</a:t>
            </a:r>
          </a:p>
        </p:txBody>
      </p:sp>
      <p:pic>
        <p:nvPicPr>
          <p:cNvPr id="2" name="Изображение 1" descr="Снимок экрана 2012-11-12 в 17.28.5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b="17530"/>
          <a:stretch/>
        </p:blipFill>
        <p:spPr>
          <a:xfrm>
            <a:off x="259293" y="1252830"/>
            <a:ext cx="7841099" cy="362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Изображение 6" descr="seopul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328" y="3705926"/>
            <a:ext cx="1728192" cy="7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74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1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/>
            <a:r>
              <a:rPr lang="ru-RU" sz="3600" dirty="0">
                <a:latin typeface="Tahoma"/>
                <a:cs typeface="Tahoma"/>
              </a:rPr>
              <a:t>Технология одного окна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0" y="773361"/>
            <a:ext cx="8136000" cy="291631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>
              <a:buClrTx/>
            </a:pPr>
            <a:r>
              <a:rPr lang="ru-RU" sz="1600" dirty="0">
                <a:latin typeface="Verdana"/>
                <a:cs typeface="Verdana"/>
              </a:rPr>
              <a:t>Подбор релевантных запросов</a:t>
            </a:r>
          </a:p>
        </p:txBody>
      </p:sp>
      <p:pic>
        <p:nvPicPr>
          <p:cNvPr id="2" name="Изображение 1" descr="Снимок экрана 2012-11-12 в 17.28.5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b="17530"/>
          <a:stretch/>
        </p:blipFill>
        <p:spPr>
          <a:xfrm>
            <a:off x="259293" y="1252830"/>
            <a:ext cx="7841099" cy="362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Изображение 6" descr="seopul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328" y="3705926"/>
            <a:ext cx="1728192" cy="7559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1763688" y="3219822"/>
            <a:ext cx="2592288" cy="1656184"/>
          </a:xfrm>
          <a:prstGeom prst="rect">
            <a:avLst/>
          </a:prstGeom>
          <a:noFill/>
          <a:ln w="38100" cap="flat" cmpd="sng" algn="ctr">
            <a:solidFill>
              <a:srgbClr val="FF8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9459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1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/>
            <a:r>
              <a:rPr lang="ru-RU" sz="3600" dirty="0">
                <a:latin typeface="Tahoma"/>
                <a:cs typeface="Tahoma"/>
              </a:rPr>
              <a:t>Технология одного окна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0" y="773361"/>
            <a:ext cx="8136000" cy="291631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>
              <a:buClrTx/>
            </a:pPr>
            <a:r>
              <a:rPr lang="ru-RU" sz="1600" dirty="0">
                <a:latin typeface="Verdana"/>
                <a:cs typeface="Verdana"/>
              </a:rPr>
              <a:t>Подбор релевантных запросов</a:t>
            </a:r>
          </a:p>
        </p:txBody>
      </p:sp>
      <p:pic>
        <p:nvPicPr>
          <p:cNvPr id="2" name="Изображение 1" descr="Снимок экрана 2012-11-12 в 17.28.5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b="17530"/>
          <a:stretch/>
        </p:blipFill>
        <p:spPr>
          <a:xfrm>
            <a:off x="259293" y="1252830"/>
            <a:ext cx="7841099" cy="362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Изображение 6" descr="seopul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328" y="3705926"/>
            <a:ext cx="1728192" cy="7559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5364088" y="3219822"/>
            <a:ext cx="2664296" cy="1656184"/>
          </a:xfrm>
          <a:prstGeom prst="rect">
            <a:avLst/>
          </a:prstGeom>
          <a:noFill/>
          <a:ln w="38100" cap="flat" cmpd="sng" algn="ctr">
            <a:solidFill>
              <a:srgbClr val="FF8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0098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1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/>
            <a:r>
              <a:rPr lang="ru-RU" sz="3600" dirty="0">
                <a:latin typeface="Tahoma"/>
                <a:cs typeface="Tahoma"/>
              </a:rPr>
              <a:t>Технология одного окна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0" y="773361"/>
            <a:ext cx="8136000" cy="291631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>
              <a:buClrTx/>
            </a:pPr>
            <a:r>
              <a:rPr lang="ru-RU" sz="1600" dirty="0">
                <a:latin typeface="Verdana"/>
                <a:cs typeface="Verdana"/>
              </a:rPr>
              <a:t>Подбор целевых страниц</a:t>
            </a:r>
          </a:p>
        </p:txBody>
      </p:sp>
      <p:pic>
        <p:nvPicPr>
          <p:cNvPr id="8" name="Изображение 7" descr="seopul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328" y="3705926"/>
            <a:ext cx="1728192" cy="755984"/>
          </a:xfrm>
          <a:prstGeom prst="rect">
            <a:avLst/>
          </a:prstGeom>
        </p:spPr>
      </p:pic>
      <p:pic>
        <p:nvPicPr>
          <p:cNvPr id="3" name="Изображение 2" descr="Снимок экрана 2012-11-12 в 17.29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5606"/>
            <a:ext cx="788436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4436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1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/>
            <a:r>
              <a:rPr lang="ru-RU" sz="3600" dirty="0">
                <a:latin typeface="Tahoma"/>
                <a:cs typeface="Tahoma"/>
              </a:rPr>
              <a:t>Технология одного окна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0" y="773361"/>
            <a:ext cx="8136000" cy="291631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>
              <a:buClrTx/>
            </a:pPr>
            <a:r>
              <a:rPr lang="ru-RU" sz="1600" dirty="0">
                <a:latin typeface="Verdana"/>
                <a:cs typeface="Verdana"/>
              </a:rPr>
              <a:t>Подбор целевых страниц</a:t>
            </a:r>
          </a:p>
        </p:txBody>
      </p:sp>
      <p:pic>
        <p:nvPicPr>
          <p:cNvPr id="8" name="Изображение 7" descr="seopul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328" y="3705926"/>
            <a:ext cx="1728192" cy="755984"/>
          </a:xfrm>
          <a:prstGeom prst="rect">
            <a:avLst/>
          </a:prstGeom>
        </p:spPr>
      </p:pic>
      <p:pic>
        <p:nvPicPr>
          <p:cNvPr id="3" name="Изображение 2" descr="Снимок экрана 2012-11-12 в 17.29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5606"/>
            <a:ext cx="788436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 bwMode="auto">
          <a:xfrm>
            <a:off x="3779912" y="3363838"/>
            <a:ext cx="3744416" cy="504056"/>
          </a:xfrm>
          <a:prstGeom prst="rect">
            <a:avLst/>
          </a:prstGeom>
          <a:noFill/>
          <a:ln w="38100" cap="flat" cmpd="sng" algn="ctr">
            <a:solidFill>
              <a:srgbClr val="FF8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3591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0" y="773361"/>
            <a:ext cx="8136000" cy="291631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>
              <a:buClrTx/>
            </a:pPr>
            <a:r>
              <a:rPr lang="ru-RU" sz="1600" dirty="0">
                <a:latin typeface="Verdana"/>
                <a:cs typeface="Verdana"/>
              </a:rPr>
              <a:t>Оценка стоимости продвижения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0" y="1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/>
            <a:r>
              <a:rPr lang="ru-RU" sz="3600" dirty="0">
                <a:latin typeface="Tahoma"/>
                <a:cs typeface="Tahoma"/>
              </a:rPr>
              <a:t>Технология одного окна</a:t>
            </a:r>
          </a:p>
        </p:txBody>
      </p:sp>
      <p:pic>
        <p:nvPicPr>
          <p:cNvPr id="9" name="Изображение 8" descr="seopul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328" y="3705926"/>
            <a:ext cx="1728192" cy="755984"/>
          </a:xfrm>
          <a:prstGeom prst="rect">
            <a:avLst/>
          </a:prstGeom>
        </p:spPr>
      </p:pic>
      <p:pic>
        <p:nvPicPr>
          <p:cNvPr id="3" name="Изображение 2" descr="Снимок экрана 2012-11-12 в 17.29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5606"/>
            <a:ext cx="784785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0" y="773361"/>
            <a:ext cx="8136000" cy="291631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>
              <a:buClrTx/>
            </a:pPr>
            <a:r>
              <a:rPr lang="ru-RU" sz="1600" dirty="0">
                <a:latin typeface="Verdana"/>
                <a:cs typeface="Verdana"/>
              </a:rPr>
              <a:t>Оценка стоимости продвижения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0" y="1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/>
            <a:r>
              <a:rPr lang="ru-RU" sz="3600" dirty="0">
                <a:latin typeface="Tahoma"/>
                <a:cs typeface="Tahoma"/>
              </a:rPr>
              <a:t>Технология одного окна</a:t>
            </a:r>
          </a:p>
        </p:txBody>
      </p:sp>
      <p:pic>
        <p:nvPicPr>
          <p:cNvPr id="9" name="Изображение 8" descr="seopul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328" y="3705926"/>
            <a:ext cx="1728192" cy="755984"/>
          </a:xfrm>
          <a:prstGeom prst="rect">
            <a:avLst/>
          </a:prstGeom>
        </p:spPr>
      </p:pic>
      <p:pic>
        <p:nvPicPr>
          <p:cNvPr id="3" name="Изображение 2" descr="Снимок экрана 2012-11-12 в 17.29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5606"/>
            <a:ext cx="784785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 bwMode="auto">
          <a:xfrm>
            <a:off x="6444208" y="3075806"/>
            <a:ext cx="1080120" cy="1440160"/>
          </a:xfrm>
          <a:prstGeom prst="rect">
            <a:avLst/>
          </a:prstGeom>
          <a:noFill/>
          <a:ln w="38100" cap="flat" cmpd="sng" algn="ctr">
            <a:solidFill>
              <a:srgbClr val="FF8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0676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0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7" tIns="37029" rIns="74057" bIns="37029" anchor="ctr"/>
          <a:lstStyle/>
          <a:p>
            <a:pPr marL="123429"/>
            <a:r>
              <a:rPr lang="ru-RU" sz="3600" dirty="0" smtClean="0">
                <a:latin typeface="Tahoma"/>
                <a:cs typeface="Tahoma"/>
              </a:rPr>
              <a:t>Приглашаем партнеров</a:t>
            </a:r>
            <a:endParaRPr lang="ru-RU" sz="3600" dirty="0">
              <a:latin typeface="Tahoma"/>
              <a:cs typeface="Tahoma"/>
            </a:endParaRPr>
          </a:p>
        </p:txBody>
      </p:sp>
      <p:pic>
        <p:nvPicPr>
          <p:cNvPr id="10" name="Изображение 9" descr="seopul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328" y="3705926"/>
            <a:ext cx="1728192" cy="755984"/>
          </a:xfrm>
          <a:prstGeom prst="rect">
            <a:avLst/>
          </a:prstGeom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773361"/>
            <a:ext cx="8136000" cy="291631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>
              <a:buClrTx/>
            </a:pPr>
            <a:r>
              <a:rPr lang="ru-RU" sz="1600" dirty="0" smtClean="0">
                <a:latin typeface="Verdana"/>
                <a:cs typeface="Verdana"/>
              </a:rPr>
              <a:t>Давайте дружить!</a:t>
            </a:r>
            <a:endParaRPr lang="ru-RU" sz="1600" dirty="0">
              <a:latin typeface="Verdana"/>
              <a:cs typeface="Verdan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5728" y="1286063"/>
            <a:ext cx="8752544" cy="3428366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CMS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Хостинг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Конструктор сайтов</a:t>
            </a: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Сервис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buClr>
                <a:srgbClr val="FF8C00"/>
              </a:buClr>
            </a:pPr>
            <a:endParaRPr lang="ru-RU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7433" y="1203598"/>
            <a:ext cx="464103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28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1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/>
            <a:r>
              <a:rPr lang="ru-RU" sz="3600" dirty="0" smtClean="0">
                <a:latin typeface="Tahoma"/>
                <a:cs typeface="Tahoma"/>
              </a:rPr>
              <a:t>Все еще кипятите? Тогда мы идем к вам!</a:t>
            </a:r>
            <a:endParaRPr lang="ru-RU" sz="3600" dirty="0">
              <a:latin typeface="Tahoma"/>
              <a:cs typeface="Tahoma"/>
            </a:endParaRPr>
          </a:p>
        </p:txBody>
      </p:sp>
      <p:pic>
        <p:nvPicPr>
          <p:cNvPr id="7" name="Изображение 6" descr="seopul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328" y="3705926"/>
            <a:ext cx="1728192" cy="755984"/>
          </a:xfrm>
          <a:prstGeom prst="rect">
            <a:avLst/>
          </a:prstGeom>
        </p:spPr>
      </p:pic>
      <p:pic>
        <p:nvPicPr>
          <p:cNvPr id="5" name="Изображение 4" descr="Снимок экрана 2012-11-23 в 8.12.03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15567"/>
            <a:ext cx="6840760" cy="3573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99592" y="4625263"/>
            <a:ext cx="3095719" cy="610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http://youtu.be/</a:t>
            </a:r>
            <a:r>
              <a:rPr lang="en-US" dirty="0" smtClean="0">
                <a:hlinkClick r:id="rId7"/>
              </a:rPr>
              <a:t>jhzpe7QxlGw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129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0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7" tIns="37029" rIns="74057" bIns="37029" anchor="ctr"/>
          <a:lstStyle/>
          <a:p>
            <a:pPr marL="123429"/>
            <a:r>
              <a:rPr lang="ru-RU" sz="3600" dirty="0">
                <a:latin typeface="Tahoma"/>
                <a:cs typeface="Tahoma"/>
              </a:rPr>
              <a:t>Что нужно бизнесу?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5728" y="1286063"/>
            <a:ext cx="8752544" cy="3428366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Продажи</a:t>
            </a: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Лояльность</a:t>
            </a: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Репутация</a:t>
            </a: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KPI</a:t>
            </a: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EBITDA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10" name="Изображение 9" descr="seopul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328" y="3705926"/>
            <a:ext cx="1728192" cy="755984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0" b="95464" l="0" r="99681">
                        <a14:foregroundMark x1="29073" y1="46004" x2="29073" y2="46004"/>
                        <a14:foregroundMark x1="15016" y1="52700" x2="15016" y2="52700"/>
                        <a14:foregroundMark x1="72843" y1="58963" x2="72843" y2="58963"/>
                        <a14:foregroundMark x1="61022" y1="60475" x2="61022" y2="60475"/>
                        <a14:foregroundMark x1="83387" y1="57451" x2="83387" y2="57451"/>
                        <a14:foregroundMark x1="88498" y1="50324" x2="88498" y2="50324"/>
                        <a14:foregroundMark x1="58786" y1="25702" x2="58786" y2="25702"/>
                        <a14:foregroundMark x1="57508" y1="20518" x2="57508" y2="20518"/>
                        <a14:foregroundMark x1="56550" y1="22462" x2="56550" y2="22462"/>
                        <a14:foregroundMark x1="56869" y1="23758" x2="56869" y2="23758"/>
                      </a14:backgroundRemoval>
                    </a14:imgEffect>
                  </a14:imgLayer>
                </a14:imgProps>
              </a:ext>
            </a:extLst>
          </a:blip>
          <a:srcRect l="1080" t="2581" r="4750" b="29891"/>
          <a:stretch/>
        </p:blipFill>
        <p:spPr>
          <a:xfrm>
            <a:off x="4281567" y="825267"/>
            <a:ext cx="3818826" cy="4050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433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FFFFFF"/>
            </a:gs>
            <a:gs pos="100000">
              <a:schemeClr val="tx1">
                <a:lumMod val="50000"/>
                <a:lumOff val="50000"/>
              </a:schemeClr>
            </a:gs>
          </a:gsLst>
          <a:lin ang="52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user\Desktop\seospid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4" b="90000" l="9962" r="89911">
                        <a14:foregroundMark x1="54662" y1="51136" x2="54662" y2="51136"/>
                        <a14:foregroundMark x1="49298" y1="57045" x2="49298" y2="57045"/>
                        <a14:foregroundMark x1="42401" y1="50455" x2="42401" y2="5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249">
            <a:off x="-28123" y="193854"/>
            <a:ext cx="2283649" cy="1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979537" y="2130810"/>
            <a:ext cx="7119607" cy="930872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7" tIns="37029" rIns="74057" bIns="37029" anchor="ctr"/>
          <a:lstStyle/>
          <a:p>
            <a:pPr marL="123429" algn="ctr"/>
            <a:r>
              <a:rPr lang="ru-RU" sz="3600" dirty="0">
                <a:latin typeface="Tahoma"/>
                <a:cs typeface="Tahoma"/>
              </a:rPr>
              <a:t>Благодарю за </a:t>
            </a:r>
            <a:r>
              <a:rPr lang="ru-RU" sz="3600" dirty="0" smtClean="0">
                <a:latin typeface="Tahoma"/>
                <a:cs typeface="Tahoma"/>
              </a:rPr>
              <a:t>внимание!</a:t>
            </a:r>
            <a:endParaRPr lang="ru-RU" sz="3600" dirty="0">
              <a:latin typeface="Tahoma"/>
              <a:cs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903" y="3894568"/>
            <a:ext cx="7250243" cy="693771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 algn="ctr"/>
            <a:r>
              <a:rPr lang="ru-RU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Дмитрий </a:t>
            </a:r>
            <a:r>
              <a:rPr lang="ru-RU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Жохов</a:t>
            </a:r>
          </a:p>
          <a:p>
            <a:pPr algn="ctr"/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Dmitry@SeoPult.ru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4727453"/>
            <a:ext cx="9143999" cy="335622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dirty="0"/>
              <a:t>Поисковая оптимизация и продвижение сайтов в </a:t>
            </a:r>
            <a:r>
              <a:rPr lang="ru-RU" dirty="0" smtClean="0"/>
              <a:t>Интернете 2012г.</a:t>
            </a:r>
          </a:p>
        </p:txBody>
      </p:sp>
      <p:pic>
        <p:nvPicPr>
          <p:cNvPr id="7" name="Изображение 6" descr="seopul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3518"/>
            <a:ext cx="4680273" cy="204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096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0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7" tIns="37029" rIns="74057" bIns="37029" anchor="ctr"/>
          <a:lstStyle/>
          <a:p>
            <a:pPr marL="123429"/>
            <a:r>
              <a:rPr lang="ru-RU" sz="3600" dirty="0">
                <a:latin typeface="Tahoma"/>
                <a:cs typeface="Tahoma"/>
              </a:rPr>
              <a:t>Бизнес это кто?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5728" y="1286063"/>
            <a:ext cx="8752544" cy="2684162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Веб-мастер?</a:t>
            </a: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Оптимизатор?</a:t>
            </a: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Бухгалтер?</a:t>
            </a: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Курьер?</a:t>
            </a:r>
            <a:endParaRPr lang="ru-RU" sz="26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  <a:cs typeface="Tahoma"/>
            </a:endParaRPr>
          </a:p>
        </p:txBody>
      </p:sp>
      <p:pic>
        <p:nvPicPr>
          <p:cNvPr id="10" name="Изображение 9" descr="seopul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328" y="3705926"/>
            <a:ext cx="1728192" cy="755984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111" t="4199" r="2043" b="12098"/>
          <a:stretch/>
        </p:blipFill>
        <p:spPr>
          <a:xfrm>
            <a:off x="4427984" y="851584"/>
            <a:ext cx="3657476" cy="4065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9931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0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7" tIns="37029" rIns="74057" bIns="37029" anchor="ctr"/>
          <a:lstStyle/>
          <a:p>
            <a:pPr marL="123429"/>
            <a:r>
              <a:rPr lang="ru-RU" sz="3600" dirty="0">
                <a:latin typeface="Tahoma"/>
                <a:cs typeface="Tahoma"/>
              </a:rPr>
              <a:t>Бизнес это кто?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108878"/>
              </p:ext>
            </p:extLst>
          </p:nvPr>
        </p:nvGraphicFramePr>
        <p:xfrm>
          <a:off x="-2484784" y="1275606"/>
          <a:ext cx="90010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5976" y="1635646"/>
            <a:ext cx="3960440" cy="119575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2600" dirty="0" smtClean="0">
                <a:solidFill>
                  <a:srgbClr val="595959"/>
                </a:solidFill>
              </a:rPr>
              <a:t>73</a:t>
            </a:r>
            <a:r>
              <a:rPr lang="en-US" sz="2600" dirty="0" smtClean="0">
                <a:solidFill>
                  <a:srgbClr val="595959"/>
                </a:solidFill>
              </a:rPr>
              <a:t>% </a:t>
            </a:r>
            <a:r>
              <a:rPr lang="ru-RU" sz="2600" dirty="0" smtClean="0">
                <a:solidFill>
                  <a:srgbClr val="595959"/>
                </a:solidFill>
              </a:rPr>
              <a:t>продвигающихся сайтов можно отнести к малому бизнесу</a:t>
            </a:r>
            <a:endParaRPr lang="ru-RU" sz="2600" dirty="0">
              <a:solidFill>
                <a:srgbClr val="595959"/>
              </a:solidFill>
            </a:endParaRPr>
          </a:p>
        </p:txBody>
      </p:sp>
      <p:pic>
        <p:nvPicPr>
          <p:cNvPr id="10" name="Изображение 9" descr="seopul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328" y="3705926"/>
            <a:ext cx="1728192" cy="755984"/>
          </a:xfrm>
          <a:prstGeom prst="rect">
            <a:avLst/>
          </a:prstGeom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773361"/>
            <a:ext cx="8136000" cy="291631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>
              <a:buClrTx/>
            </a:pPr>
            <a:r>
              <a:rPr lang="ru-RU" sz="1600" dirty="0" smtClean="0">
                <a:latin typeface="Verdana"/>
                <a:cs typeface="Verdana"/>
              </a:rPr>
              <a:t>От </a:t>
            </a:r>
            <a:r>
              <a:rPr lang="ru-RU" sz="1600" dirty="0" smtClean="0">
                <a:latin typeface="Verdana"/>
                <a:cs typeface="Verdana"/>
              </a:rPr>
              <a:t>мала до велика</a:t>
            </a:r>
            <a:endParaRPr lang="ru-RU" sz="1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4280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0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7" tIns="37029" rIns="74057" bIns="37029" anchor="ctr"/>
          <a:lstStyle/>
          <a:p>
            <a:pPr marL="123429"/>
            <a:r>
              <a:rPr lang="ru-RU" sz="3600" dirty="0">
                <a:latin typeface="Tahoma"/>
                <a:cs typeface="Tahoma"/>
              </a:rPr>
              <a:t>Навстречу пользователям</a:t>
            </a:r>
          </a:p>
        </p:txBody>
      </p:sp>
      <p:pic>
        <p:nvPicPr>
          <p:cNvPr id="10" name="Изображение 9" descr="seopul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328" y="3705926"/>
            <a:ext cx="1728192" cy="7559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840166"/>
            <a:ext cx="6984776" cy="4052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7115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0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7" tIns="37029" rIns="74057" bIns="37029" anchor="ctr"/>
          <a:lstStyle/>
          <a:p>
            <a:pPr marL="123429"/>
            <a:r>
              <a:rPr lang="ru-RU" sz="3600" dirty="0">
                <a:latin typeface="Tahoma"/>
                <a:cs typeface="Tahoma"/>
              </a:rPr>
              <a:t>Навстречу пользователям</a:t>
            </a:r>
          </a:p>
        </p:txBody>
      </p:sp>
      <p:pic>
        <p:nvPicPr>
          <p:cNvPr id="10" name="Изображение 9" descr="seopul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328" y="3705926"/>
            <a:ext cx="1728192" cy="75598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 bwMode="auto">
          <a:xfrm>
            <a:off x="2456861" y="1923678"/>
            <a:ext cx="1944216" cy="1944216"/>
          </a:xfrm>
          <a:prstGeom prst="ellipse">
            <a:avLst/>
          </a:prstGeom>
          <a:solidFill>
            <a:srgbClr val="FF8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2885" y="2715766"/>
            <a:ext cx="1412992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Рынок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SEO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2384853" y="915566"/>
            <a:ext cx="3888432" cy="3960440"/>
          </a:xfrm>
          <a:prstGeom prst="ellipse">
            <a:avLst/>
          </a:prstGeom>
          <a:noFill/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7301" y="1275606"/>
            <a:ext cx="1899115" cy="610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Потенциальные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клиенты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8997" y="2571750"/>
            <a:ext cx="1438264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4,5 млн</a:t>
            </a:r>
          </a:p>
        </p:txBody>
      </p:sp>
    </p:spTree>
    <p:extLst>
      <p:ext uri="{BB962C8B-B14F-4D97-AF65-F5344CB8AC3E}">
        <p14:creationId xmlns:p14="http://schemas.microsoft.com/office/powerpoint/2010/main" val="1477392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0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7" tIns="37029" rIns="74057" bIns="37029" anchor="ctr"/>
          <a:lstStyle/>
          <a:p>
            <a:pPr marL="123429"/>
            <a:r>
              <a:rPr lang="ru-RU" sz="3600" dirty="0">
                <a:latin typeface="Tahoma"/>
                <a:cs typeface="Tahoma"/>
              </a:rPr>
              <a:t>Навстречу пользователям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5728" y="1286063"/>
            <a:ext cx="8752544" cy="3428366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Информация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Инструменты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Навыки</a:t>
            </a: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buClr>
                <a:srgbClr val="FF8C00"/>
              </a:buClr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   …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10" name="Изображение 9" descr="seopul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328" y="3705926"/>
            <a:ext cx="1728192" cy="755984"/>
          </a:xfrm>
          <a:prstGeom prst="rect">
            <a:avLst/>
          </a:prstGeom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0" y="773361"/>
            <a:ext cx="8136000" cy="291631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>
              <a:buClrTx/>
            </a:pPr>
            <a:r>
              <a:rPr lang="ru-RU" sz="1600" dirty="0" smtClean="0">
                <a:latin typeface="Verdana"/>
                <a:cs typeface="Verdana"/>
              </a:rPr>
              <a:t>Барьеры</a:t>
            </a:r>
            <a:endParaRPr lang="ru-RU" sz="1600" dirty="0">
              <a:latin typeface="Verdana"/>
              <a:cs typeface="Verdana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5"/>
          <a:srcRect l="-1210" r="16641"/>
          <a:stretch/>
        </p:blipFill>
        <p:spPr>
          <a:xfrm>
            <a:off x="3594101" y="1321074"/>
            <a:ext cx="4506292" cy="3554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3988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0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7" tIns="37029" rIns="74057" bIns="37029" anchor="ctr"/>
          <a:lstStyle/>
          <a:p>
            <a:pPr marL="123429"/>
            <a:r>
              <a:rPr lang="ru-RU" sz="3600" dirty="0">
                <a:latin typeface="Tahoma"/>
                <a:cs typeface="Tahoma"/>
              </a:rPr>
              <a:t>Навстречу пользователям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5728" y="1286063"/>
            <a:ext cx="8752544" cy="4458802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Мало времени</a:t>
            </a: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Память перегружена</a:t>
            </a: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Учиться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?</a:t>
            </a: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buClr>
                <a:srgbClr val="FF8C00"/>
              </a:buClr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   </a:t>
            </a:r>
          </a:p>
          <a:p>
            <a:pPr>
              <a:buClr>
                <a:srgbClr val="FF8C00"/>
              </a:buClr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   А кто займется бизнесом?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10" name="Изображение 9" descr="seopul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328" y="3705926"/>
            <a:ext cx="1728192" cy="755984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018" b="6274"/>
          <a:stretch/>
        </p:blipFill>
        <p:spPr>
          <a:xfrm>
            <a:off x="5035755" y="1346200"/>
            <a:ext cx="3064637" cy="3540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0" y="773361"/>
            <a:ext cx="8136000" cy="291631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0" tIns="37025" rIns="74050" bIns="37025" anchor="ctr"/>
          <a:lstStyle/>
          <a:p>
            <a:pPr marL="123417">
              <a:buClrTx/>
            </a:pPr>
            <a:r>
              <a:rPr lang="ru-RU" sz="1600" dirty="0" smtClean="0">
                <a:latin typeface="Verdana"/>
                <a:cs typeface="Verdana"/>
              </a:rPr>
              <a:t>Барьеры</a:t>
            </a:r>
            <a:endParaRPr lang="ru-RU" sz="1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09752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FFFFF"/>
            </a:gs>
            <a:gs pos="0">
              <a:schemeClr val="bg1">
                <a:lumMod val="65000"/>
              </a:schemeClr>
            </a:gs>
          </a:gsLst>
          <a:lin ang="3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299942"/>
            <a:ext cx="9144000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Microsoft YaHei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728" y="1423879"/>
            <a:ext cx="8752544" cy="1939959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Инструмент: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Услуга: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Информация: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0"/>
            <a:ext cx="9144000" cy="612425"/>
          </a:xfrm>
          <a:prstGeom prst="roundRect">
            <a:avLst>
              <a:gd name="adj" fmla="val 176"/>
            </a:avLst>
          </a:prstGeom>
          <a:solidFill>
            <a:srgbClr val="FF8C00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74057" tIns="37029" rIns="74057" bIns="37029" anchor="ctr"/>
          <a:lstStyle/>
          <a:p>
            <a:pPr marL="123429"/>
            <a:r>
              <a:rPr lang="en-US" sz="3600" dirty="0" err="1">
                <a:latin typeface="Tahoma"/>
                <a:cs typeface="Tahoma"/>
              </a:rPr>
              <a:t>SeoPult</a:t>
            </a:r>
            <a:r>
              <a:rPr lang="en-US" sz="3600" dirty="0">
                <a:latin typeface="Tahoma"/>
                <a:cs typeface="Tahoma"/>
              </a:rPr>
              <a:t> </a:t>
            </a:r>
            <a:r>
              <a:rPr lang="ru-RU" sz="3600" dirty="0">
                <a:latin typeface="Tahoma"/>
                <a:cs typeface="Tahoma"/>
              </a:rPr>
              <a:t>это…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1419622"/>
            <a:ext cx="5976664" cy="1939959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>
              <a:buClr>
                <a:srgbClr val="FF8C00"/>
              </a:buClr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170 000 сайтов в </a:t>
            </a:r>
            <a:r>
              <a:rPr lang="ru-RU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ТОПе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 marL="370286" indent="-370286">
              <a:buClr>
                <a:srgbClr val="FF8C00"/>
              </a:buClr>
              <a:buFont typeface="Wingdings" charset="2"/>
              <a:buChar char="ü"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buClr>
                <a:srgbClr val="FF8C00"/>
              </a:buClr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120 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000 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пользователей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buClr>
                <a:srgbClr val="FF8C00"/>
              </a:buClr>
            </a:pP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  <a:p>
            <a:pPr>
              <a:buClr>
                <a:srgbClr val="FF8C00"/>
              </a:buClr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31 000 слушателей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CyberMarketing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303382"/>
            <a:ext cx="6392982" cy="150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8C00"/>
                </a:solidFill>
              </a:rPr>
              <a:t>												</a:t>
            </a:r>
            <a:r>
              <a:rPr lang="ru-RU" sz="6600" dirty="0" smtClean="0">
                <a:solidFill>
                  <a:srgbClr val="FF8C00"/>
                </a:solidFill>
              </a:rPr>
              <a:t>+</a:t>
            </a:r>
            <a:endParaRPr lang="ru-RU" sz="3200" dirty="0" smtClean="0">
              <a:solidFill>
                <a:srgbClr val="FF8C00"/>
              </a:solidFill>
            </a:endParaRPr>
          </a:p>
          <a:p>
            <a:pPr algn="ctr"/>
            <a:r>
              <a:rPr lang="en-US" sz="3200" dirty="0">
                <a:solidFill>
                  <a:srgbClr val="FF8C00"/>
                </a:solidFill>
              </a:rPr>
              <a:t>$</a:t>
            </a:r>
            <a:r>
              <a:rPr lang="en-US" sz="3200" dirty="0" smtClean="0">
                <a:solidFill>
                  <a:srgbClr val="FF8C00"/>
                </a:solidFill>
              </a:rPr>
              <a:t>10 </a:t>
            </a:r>
            <a:r>
              <a:rPr lang="ru-RU" sz="3200" dirty="0" smtClean="0">
                <a:solidFill>
                  <a:srgbClr val="FF8C00"/>
                </a:solidFill>
              </a:rPr>
              <a:t>млн. инвестиций</a:t>
            </a:r>
            <a:endParaRPr lang="en-US" sz="3200" dirty="0" smtClean="0">
              <a:solidFill>
                <a:srgbClr val="FF8C00"/>
              </a:solidFill>
            </a:endParaRPr>
          </a:p>
        </p:txBody>
      </p:sp>
      <p:pic>
        <p:nvPicPr>
          <p:cNvPr id="5" name="Изображение 4" descr="Снимок экрана 2012-11-23 в 12.45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11" y="4299942"/>
            <a:ext cx="216744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18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42341</TotalTime>
  <Words>222</Words>
  <Application>Microsoft Macintosh PowerPoint</Application>
  <PresentationFormat>Экран (16:9)</PresentationFormat>
  <Paragraphs>114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Заря</dc:creator>
  <cp:lastModifiedBy>D 123</cp:lastModifiedBy>
  <cp:revision>272</cp:revision>
  <cp:lastPrinted>2012-11-23T06:50:33Z</cp:lastPrinted>
  <dcterms:created xsi:type="dcterms:W3CDTF">2011-06-21T09:53:31Z</dcterms:created>
  <dcterms:modified xsi:type="dcterms:W3CDTF">2012-11-23T11:30:06Z</dcterms:modified>
</cp:coreProperties>
</file>