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7" r:id="rId22"/>
    <p:sldId id="278" r:id="rId23"/>
    <p:sldId id="279" r:id="rId24"/>
    <p:sldId id="280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2A"/>
    <a:srgbClr val="F0781D"/>
    <a:srgbClr val="437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7" autoAdjust="0"/>
  </p:normalViewPr>
  <p:slideViewPr>
    <p:cSldViewPr>
      <p:cViewPr>
        <p:scale>
          <a:sx n="92" d="100"/>
          <a:sy n="92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nislav.kuznetsov\AppData\Local\Microsoft\Windows\Temporary%20Internet%20Files\Content.Outlook\4RQP3QKZ\&#1050;&#1086;&#1087;&#1080;&#1103;%20&#1040;&#1096;&#1084;&#1072;&#1085;&#1086;&#1074;_&#1076;&#1080;&#1085;&#1072;&#1084;&#1080;&#1082;&#1072;%20&#1088;&#1086;&#1089;&#1090;&#1072;%20&#1072;&#1091;&#1076;&#1080;&#1090;&#1086;&#1088;&#1080;&#1080;%20(&#1088;&#1077;&#1075;&#1080;&#1089;&#1090;&#1088;&#1072;&#1094;&#1080;&#1080;%20&#1080;%20&#1087;&#1088;&#1086;&#1077;&#1082;&#1090;&#1099;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nislav.kuznetsov\AppData\Local\Microsoft\Windows\Temporary%20Internet%20Files\Content.Outlook\4RQP3QKZ\&#1050;&#1086;&#1087;&#1080;&#1103;%20&#1040;&#1096;&#1084;&#1072;&#1085;&#1086;&#1074;_&#1076;&#1080;&#1085;&#1072;&#1084;&#1080;&#1082;&#1072;%20&#1088;&#1086;&#1089;&#1090;&#1072;%20&#1072;&#1091;&#1076;&#1080;&#1090;&#1086;&#1088;&#1080;&#1080;%20(&#1088;&#1077;&#1075;&#1080;&#1089;&#1090;&#1088;&#1072;&#1094;&#1080;&#1080;%20&#1080;%20&#1087;&#1088;&#1086;&#1077;&#1082;&#1090;&#1099;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kuznetsov\AppData\Local\Microsoft\Windows\Temporary%20Internet%20Files\Content.Outlook\4RQP3QKZ\&#1050;&#1086;&#1087;&#1080;&#1103;%20&#1043;&#1088;&#1072;&#1092;&#1080;&#1082;&#1080;%20(2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tanislav.kuznetsov\AppData\Local\Microsoft\Windows\Temporary%20Internet%20Files\Content.Outlook\4RQP3QKZ\&#1050;&#1086;&#1087;&#1080;&#1103;%20&#1043;&#1088;&#1072;&#1092;&#1080;&#1082;&#1080;%20(2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Количество зарегистрированных пользователей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Лист1!$F$2:$F$34</c:f>
              <c:numCache>
                <c:formatCode>dd/mm/yyyy</c:formatCode>
                <c:ptCount val="33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</c:numCache>
            </c:numRef>
          </c:cat>
          <c:val>
            <c:numRef>
              <c:f>Лист1!$G$2:$G$34</c:f>
              <c:numCache>
                <c:formatCode>General</c:formatCode>
                <c:ptCount val="33"/>
                <c:pt idx="0">
                  <c:v>1510</c:v>
                </c:pt>
                <c:pt idx="1">
                  <c:v>2330</c:v>
                </c:pt>
                <c:pt idx="2">
                  <c:v>3237</c:v>
                </c:pt>
                <c:pt idx="3">
                  <c:v>4361</c:v>
                </c:pt>
                <c:pt idx="4">
                  <c:v>6198</c:v>
                </c:pt>
                <c:pt idx="5">
                  <c:v>7829</c:v>
                </c:pt>
                <c:pt idx="6">
                  <c:v>10464</c:v>
                </c:pt>
                <c:pt idx="7">
                  <c:v>12756</c:v>
                </c:pt>
                <c:pt idx="8">
                  <c:v>16264</c:v>
                </c:pt>
                <c:pt idx="9">
                  <c:v>18516</c:v>
                </c:pt>
                <c:pt idx="10">
                  <c:v>20230</c:v>
                </c:pt>
                <c:pt idx="11">
                  <c:v>21989</c:v>
                </c:pt>
                <c:pt idx="12">
                  <c:v>23976</c:v>
                </c:pt>
                <c:pt idx="13">
                  <c:v>26115</c:v>
                </c:pt>
                <c:pt idx="14">
                  <c:v>28046</c:v>
                </c:pt>
                <c:pt idx="15">
                  <c:v>30105</c:v>
                </c:pt>
                <c:pt idx="16">
                  <c:v>32085</c:v>
                </c:pt>
                <c:pt idx="17">
                  <c:v>34344</c:v>
                </c:pt>
                <c:pt idx="18">
                  <c:v>36883</c:v>
                </c:pt>
                <c:pt idx="19">
                  <c:v>39261</c:v>
                </c:pt>
                <c:pt idx="20">
                  <c:v>42005</c:v>
                </c:pt>
                <c:pt idx="21">
                  <c:v>44939</c:v>
                </c:pt>
                <c:pt idx="22">
                  <c:v>49342</c:v>
                </c:pt>
                <c:pt idx="23">
                  <c:v>52466</c:v>
                </c:pt>
                <c:pt idx="24">
                  <c:v>58378</c:v>
                </c:pt>
                <c:pt idx="25">
                  <c:v>66011</c:v>
                </c:pt>
                <c:pt idx="26">
                  <c:v>73531</c:v>
                </c:pt>
                <c:pt idx="27">
                  <c:v>80409</c:v>
                </c:pt>
                <c:pt idx="28">
                  <c:v>87541</c:v>
                </c:pt>
                <c:pt idx="29">
                  <c:v>93949</c:v>
                </c:pt>
                <c:pt idx="30">
                  <c:v>100772</c:v>
                </c:pt>
                <c:pt idx="31">
                  <c:v>108568</c:v>
                </c:pt>
                <c:pt idx="32">
                  <c:v>118508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19904"/>
        <c:axId val="105915136"/>
      </c:lineChart>
      <c:dateAx>
        <c:axId val="100219904"/>
        <c:scaling>
          <c:orientation val="minMax"/>
          <c:max val="41183"/>
          <c:min val="40210"/>
        </c:scaling>
        <c:delete val="0"/>
        <c:axPos val="b"/>
        <c:numFmt formatCode="dd/m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5915136"/>
        <c:crosses val="autoZero"/>
        <c:auto val="1"/>
        <c:lblOffset val="100"/>
        <c:baseTimeUnit val="months"/>
      </c:dateAx>
      <c:valAx>
        <c:axId val="1059151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0219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16624205604873E-2"/>
          <c:y val="4.7221902038721973E-2"/>
          <c:w val="0.8883291572179135"/>
          <c:h val="0.750172953770435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Количество зарегистрированных пользователей</c:v>
                </c:pt>
              </c:strCache>
            </c:strRef>
          </c:tx>
          <c:spPr>
            <a:ln w="57150">
              <a:solidFill>
                <a:srgbClr val="F0781D"/>
              </a:solidFill>
            </a:ln>
          </c:spPr>
          <c:marker>
            <c:symbol val="none"/>
          </c:marker>
          <c:cat>
            <c:numRef>
              <c:f>Лист1!$F$2:$F$34</c:f>
              <c:numCache>
                <c:formatCode>dd/mm/yyyy</c:formatCode>
                <c:ptCount val="33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</c:numCache>
            </c:numRef>
          </c:cat>
          <c:val>
            <c:numRef>
              <c:f>Лист1!$L$2:$L$34</c:f>
              <c:numCache>
                <c:formatCode>General</c:formatCode>
                <c:ptCount val="33"/>
                <c:pt idx="0">
                  <c:v>59664.960000000006</c:v>
                </c:pt>
                <c:pt idx="1">
                  <c:v>65213.159999999996</c:v>
                </c:pt>
                <c:pt idx="2">
                  <c:v>71104.08</c:v>
                </c:pt>
                <c:pt idx="3">
                  <c:v>89970.2</c:v>
                </c:pt>
                <c:pt idx="4">
                  <c:v>109185.8</c:v>
                </c:pt>
                <c:pt idx="5">
                  <c:v>128674.95999999999</c:v>
                </c:pt>
                <c:pt idx="6">
                  <c:v>148474.76</c:v>
                </c:pt>
                <c:pt idx="7">
                  <c:v>168521.04</c:v>
                </c:pt>
                <c:pt idx="8">
                  <c:v>188946.76</c:v>
                </c:pt>
                <c:pt idx="9">
                  <c:v>209301.04</c:v>
                </c:pt>
                <c:pt idx="10">
                  <c:v>216585.33333333328</c:v>
                </c:pt>
                <c:pt idx="11">
                  <c:v>224348.91304347827</c:v>
                </c:pt>
                <c:pt idx="12">
                  <c:v>232679.31818181867</c:v>
                </c:pt>
                <c:pt idx="13">
                  <c:v>241388.66666666666</c:v>
                </c:pt>
                <c:pt idx="14">
                  <c:v>250543.8</c:v>
                </c:pt>
                <c:pt idx="15">
                  <c:v>260103.10526315789</c:v>
                </c:pt>
                <c:pt idx="16">
                  <c:v>270190</c:v>
                </c:pt>
                <c:pt idx="17">
                  <c:v>281064.17647058819</c:v>
                </c:pt>
                <c:pt idx="18">
                  <c:v>292931.125</c:v>
                </c:pt>
                <c:pt idx="19">
                  <c:v>305889.26666666666</c:v>
                </c:pt>
                <c:pt idx="20">
                  <c:v>320283.28571428574</c:v>
                </c:pt>
                <c:pt idx="21">
                  <c:v>336463.30769230769</c:v>
                </c:pt>
                <c:pt idx="22">
                  <c:v>354800.58333333454</c:v>
                </c:pt>
                <c:pt idx="23">
                  <c:v>375916.27272727259</c:v>
                </c:pt>
                <c:pt idx="24">
                  <c:v>400661.7</c:v>
                </c:pt>
                <c:pt idx="25">
                  <c:v>430101.11111111112</c:v>
                </c:pt>
                <c:pt idx="26">
                  <c:v>465792.375</c:v>
                </c:pt>
                <c:pt idx="27">
                  <c:v>500336.71428571542</c:v>
                </c:pt>
                <c:pt idx="28">
                  <c:v>515488</c:v>
                </c:pt>
                <c:pt idx="29">
                  <c:v>520659</c:v>
                </c:pt>
                <c:pt idx="30">
                  <c:v>526056.25</c:v>
                </c:pt>
                <c:pt idx="31">
                  <c:v>531491.66666666744</c:v>
                </c:pt>
                <c:pt idx="32">
                  <c:v>536595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66208"/>
        <c:axId val="105968000"/>
      </c:lineChart>
      <c:dateAx>
        <c:axId val="105966208"/>
        <c:scaling>
          <c:orientation val="minMax"/>
        </c:scaling>
        <c:delete val="0"/>
        <c:axPos val="b"/>
        <c:numFmt formatCode="dd/mm/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5968000"/>
        <c:crosses val="autoZero"/>
        <c:auto val="1"/>
        <c:lblOffset val="100"/>
        <c:baseTimeUnit val="months"/>
      </c:dateAx>
      <c:valAx>
        <c:axId val="1059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5966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F0781D"/>
                </a:solidFill>
              </a:rPr>
              <a:t>Динамика роста запросов с </a:t>
            </a:r>
            <a:r>
              <a:rPr lang="en-US" sz="2000" dirty="0">
                <a:solidFill>
                  <a:srgbClr val="F0781D"/>
                </a:solidFill>
              </a:rPr>
              <a:t>WL </a:t>
            </a:r>
            <a:r>
              <a:rPr lang="ru-RU" sz="2000" dirty="0">
                <a:solidFill>
                  <a:srgbClr val="F0781D"/>
                </a:solidFill>
              </a:rPr>
              <a:t>и без </a:t>
            </a:r>
            <a:r>
              <a:rPr lang="en-US" sz="2000" dirty="0">
                <a:solidFill>
                  <a:srgbClr val="F0781D"/>
                </a:solidFill>
              </a:rPr>
              <a:t>WL</a:t>
            </a:r>
            <a:endParaRPr lang="ru-RU" sz="2000" dirty="0">
              <a:solidFill>
                <a:srgbClr val="F0781D"/>
              </a:solidFill>
            </a:endParaRPr>
          </a:p>
          <a:p>
            <a:pPr>
              <a:defRPr/>
            </a:pPr>
            <a:r>
              <a:rPr lang="ru-RU" sz="1400" b="0" dirty="0">
                <a:solidFill>
                  <a:srgbClr val="0F152A"/>
                </a:solidFill>
              </a:rPr>
              <a:t>для поисковой системы </a:t>
            </a:r>
            <a:r>
              <a:rPr lang="en-US" sz="1400" b="0" dirty="0" err="1" smtClean="0">
                <a:solidFill>
                  <a:srgbClr val="0F152A"/>
                </a:solidFill>
              </a:rPr>
              <a:t>Yandex</a:t>
            </a:r>
            <a:r>
              <a:rPr lang="ru-RU" sz="1400" b="0" dirty="0" smtClean="0">
                <a:solidFill>
                  <a:srgbClr val="0F152A"/>
                </a:solidFill>
              </a:rPr>
              <a:t> (по данным выборки)</a:t>
            </a:r>
            <a:endParaRPr lang="ru-RU" sz="1400" b="0" dirty="0">
              <a:solidFill>
                <a:srgbClr val="0F152A"/>
              </a:solidFill>
            </a:endParaRPr>
          </a:p>
        </c:rich>
      </c:tx>
      <c:layout>
        <c:manualLayout>
          <c:xMode val="edge"/>
          <c:yMode val="edge"/>
          <c:x val="0.138872511965675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706902040922189E-2"/>
          <c:y val="0.23408935814891896"/>
          <c:w val="0.76789128540915086"/>
          <c:h val="0.65319261728419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НК</c:v>
                </c:pt>
              </c:strCache>
            </c:strRef>
          </c:tx>
          <c:spPr>
            <a:ln w="28575">
              <a:solidFill>
                <a:srgbClr val="43781F"/>
              </a:solidFill>
              <a:prstDash val="lgDash"/>
            </a:ln>
          </c:spPr>
          <c:marker>
            <c:symbol val="none"/>
          </c:marker>
          <c:cat>
            <c:strRef>
              <c:f>Лист1!$A$6:$A$12</c:f>
              <c:strCache>
                <c:ptCount val="7"/>
                <c:pt idx="0">
                  <c:v>до 1 месяца</c:v>
                </c:pt>
                <c:pt idx="1">
                  <c:v>от 1 до 2 месяцев</c:v>
                </c:pt>
                <c:pt idx="2">
                  <c:v>от 2 до 3 месяцев</c:v>
                </c:pt>
                <c:pt idx="3">
                  <c:v>от 3 до 4 месяцев</c:v>
                </c:pt>
                <c:pt idx="4">
                  <c:v>от 4 до 5 месяцев</c:v>
                </c:pt>
                <c:pt idx="5">
                  <c:v>от 5 до 6 месяцев</c:v>
                </c:pt>
                <c:pt idx="6">
                  <c:v>6 и более месяцев</c:v>
                </c:pt>
              </c:strCache>
            </c:strRef>
          </c:cat>
          <c:val>
            <c:numRef>
              <c:f>Лист1!$B$6:$B$12</c:f>
              <c:numCache>
                <c:formatCode>General</c:formatCode>
                <c:ptCount val="7"/>
                <c:pt idx="0">
                  <c:v>19</c:v>
                </c:pt>
                <c:pt idx="1">
                  <c:v>29</c:v>
                </c:pt>
                <c:pt idx="2">
                  <c:v>37</c:v>
                </c:pt>
                <c:pt idx="3">
                  <c:v>49</c:v>
                </c:pt>
                <c:pt idx="4">
                  <c:v>56</c:v>
                </c:pt>
                <c:pt idx="5">
                  <c:v>65</c:v>
                </c:pt>
                <c:pt idx="6">
                  <c:v>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СК</c:v>
                </c:pt>
              </c:strCache>
            </c:strRef>
          </c:tx>
          <c:spPr>
            <a:ln w="28575">
              <a:solidFill>
                <a:srgbClr val="0F152A"/>
              </a:solidFill>
              <a:prstDash val="lgDash"/>
            </a:ln>
          </c:spPr>
          <c:marker>
            <c:symbol val="none"/>
          </c:marker>
          <c:cat>
            <c:strRef>
              <c:f>Лист1!$A$6:$A$12</c:f>
              <c:strCache>
                <c:ptCount val="7"/>
                <c:pt idx="0">
                  <c:v>до 1 месяца</c:v>
                </c:pt>
                <c:pt idx="1">
                  <c:v>от 1 до 2 месяцев</c:v>
                </c:pt>
                <c:pt idx="2">
                  <c:v>от 2 до 3 месяцев</c:v>
                </c:pt>
                <c:pt idx="3">
                  <c:v>от 3 до 4 месяцев</c:v>
                </c:pt>
                <c:pt idx="4">
                  <c:v>от 4 до 5 месяцев</c:v>
                </c:pt>
                <c:pt idx="5">
                  <c:v>от 5 до 6 месяцев</c:v>
                </c:pt>
                <c:pt idx="6">
                  <c:v>6 и более месяцев</c:v>
                </c:pt>
              </c:strCache>
            </c:strRef>
          </c:cat>
          <c:val>
            <c:numRef>
              <c:f>Лист1!$C$6:$C$12</c:f>
              <c:numCache>
                <c:formatCode>General</c:formatCode>
                <c:ptCount val="7"/>
                <c:pt idx="0">
                  <c:v>11</c:v>
                </c:pt>
                <c:pt idx="1">
                  <c:v>18</c:v>
                </c:pt>
                <c:pt idx="2">
                  <c:v>22</c:v>
                </c:pt>
                <c:pt idx="3">
                  <c:v>28</c:v>
                </c:pt>
                <c:pt idx="4">
                  <c:v>33</c:v>
                </c:pt>
                <c:pt idx="5">
                  <c:v>45</c:v>
                </c:pt>
                <c:pt idx="6">
                  <c:v>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ВК</c:v>
                </c:pt>
              </c:strCache>
            </c:strRef>
          </c:tx>
          <c:spPr>
            <a:ln w="28575">
              <a:solidFill>
                <a:srgbClr val="F0781D"/>
              </a:solidFill>
              <a:prstDash val="lgDash"/>
            </a:ln>
          </c:spPr>
          <c:marker>
            <c:symbol val="none"/>
          </c:marker>
          <c:cat>
            <c:strRef>
              <c:f>Лист1!$A$6:$A$12</c:f>
              <c:strCache>
                <c:ptCount val="7"/>
                <c:pt idx="0">
                  <c:v>до 1 месяца</c:v>
                </c:pt>
                <c:pt idx="1">
                  <c:v>от 1 до 2 месяцев</c:v>
                </c:pt>
                <c:pt idx="2">
                  <c:v>от 2 до 3 месяцев</c:v>
                </c:pt>
                <c:pt idx="3">
                  <c:v>от 3 до 4 месяцев</c:v>
                </c:pt>
                <c:pt idx="4">
                  <c:v>от 4 до 5 месяцев</c:v>
                </c:pt>
                <c:pt idx="5">
                  <c:v>от 5 до 6 месяцев</c:v>
                </c:pt>
                <c:pt idx="6">
                  <c:v>6 и более месяцев</c:v>
                </c:pt>
              </c:strCache>
            </c:strRef>
          </c:cat>
          <c:val>
            <c:numRef>
              <c:f>Лист1!$D$6:$D$12</c:f>
              <c:numCache>
                <c:formatCode>General</c:formatCode>
                <c:ptCount val="7"/>
                <c:pt idx="0">
                  <c:v>4</c:v>
                </c:pt>
                <c:pt idx="1">
                  <c:v>11</c:v>
                </c:pt>
                <c:pt idx="2">
                  <c:v>13</c:v>
                </c:pt>
                <c:pt idx="3">
                  <c:v>17</c:v>
                </c:pt>
                <c:pt idx="4">
                  <c:v>18</c:v>
                </c:pt>
                <c:pt idx="5">
                  <c:v>21</c:v>
                </c:pt>
                <c:pt idx="6">
                  <c:v>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НК WL</c:v>
                </c:pt>
              </c:strCache>
            </c:strRef>
          </c:tx>
          <c:spPr>
            <a:ln w="38100">
              <a:solidFill>
                <a:srgbClr val="43781F"/>
              </a:solidFill>
              <a:prstDash val="solid"/>
            </a:ln>
          </c:spPr>
          <c:marker>
            <c:symbol val="none"/>
          </c:marker>
          <c:cat>
            <c:strRef>
              <c:f>Лист1!$A$6:$A$12</c:f>
              <c:strCache>
                <c:ptCount val="7"/>
                <c:pt idx="0">
                  <c:v>до 1 месяца</c:v>
                </c:pt>
                <c:pt idx="1">
                  <c:v>от 1 до 2 месяцев</c:v>
                </c:pt>
                <c:pt idx="2">
                  <c:v>от 2 до 3 месяцев</c:v>
                </c:pt>
                <c:pt idx="3">
                  <c:v>от 3 до 4 месяцев</c:v>
                </c:pt>
                <c:pt idx="4">
                  <c:v>от 4 до 5 месяцев</c:v>
                </c:pt>
                <c:pt idx="5">
                  <c:v>от 5 до 6 месяцев</c:v>
                </c:pt>
                <c:pt idx="6">
                  <c:v>6 и более месяцев</c:v>
                </c:pt>
              </c:strCache>
            </c:strRef>
          </c:cat>
          <c:val>
            <c:numRef>
              <c:f>Лист1!$E$6:$E$12</c:f>
              <c:numCache>
                <c:formatCode>General</c:formatCode>
                <c:ptCount val="7"/>
                <c:pt idx="0">
                  <c:v>22</c:v>
                </c:pt>
                <c:pt idx="1">
                  <c:v>37</c:v>
                </c:pt>
                <c:pt idx="2">
                  <c:v>62</c:v>
                </c:pt>
                <c:pt idx="3">
                  <c:v>70</c:v>
                </c:pt>
                <c:pt idx="4">
                  <c:v>77</c:v>
                </c:pt>
                <c:pt idx="5">
                  <c:v>82</c:v>
                </c:pt>
                <c:pt idx="6">
                  <c:v>83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Лист1!$F$19</c:f>
              <c:strCache>
                <c:ptCount val="1"/>
                <c:pt idx="0">
                  <c:v>СК WL</c:v>
                </c:pt>
              </c:strCache>
            </c:strRef>
          </c:tx>
          <c:spPr>
            <a:ln w="38100">
              <a:solidFill>
                <a:srgbClr val="0F152A"/>
              </a:solidFill>
            </a:ln>
          </c:spPr>
          <c:marker>
            <c:symbol val="none"/>
          </c:marker>
          <c:cat>
            <c:strRef>
              <c:f>Лист1!$A$6:$A$12</c:f>
              <c:strCache>
                <c:ptCount val="7"/>
                <c:pt idx="0">
                  <c:v>до 1 месяца</c:v>
                </c:pt>
                <c:pt idx="1">
                  <c:v>от 1 до 2 месяцев</c:v>
                </c:pt>
                <c:pt idx="2">
                  <c:v>от 2 до 3 месяцев</c:v>
                </c:pt>
                <c:pt idx="3">
                  <c:v>от 3 до 4 месяцев</c:v>
                </c:pt>
                <c:pt idx="4">
                  <c:v>от 4 до 5 месяцев</c:v>
                </c:pt>
                <c:pt idx="5">
                  <c:v>от 5 до 6 месяцев</c:v>
                </c:pt>
                <c:pt idx="6">
                  <c:v>6 и более месяцев</c:v>
                </c:pt>
              </c:strCache>
            </c:strRef>
          </c:cat>
          <c:val>
            <c:numRef>
              <c:f>Лист1!$F$6:$F$12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31</c:v>
                </c:pt>
                <c:pt idx="3">
                  <c:v>36</c:v>
                </c:pt>
                <c:pt idx="4">
                  <c:v>50</c:v>
                </c:pt>
                <c:pt idx="5">
                  <c:v>59</c:v>
                </c:pt>
                <c:pt idx="6">
                  <c:v>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Лист1!$G$19</c:f>
              <c:strCache>
                <c:ptCount val="1"/>
                <c:pt idx="0">
                  <c:v>ВК WL</c:v>
                </c:pt>
              </c:strCache>
            </c:strRef>
          </c:tx>
          <c:spPr>
            <a:ln w="38100">
              <a:solidFill>
                <a:srgbClr val="F0781D"/>
              </a:solidFill>
            </a:ln>
          </c:spPr>
          <c:marker>
            <c:symbol val="none"/>
          </c:marker>
          <c:cat>
            <c:strRef>
              <c:f>Лист1!$A$6:$A$12</c:f>
              <c:strCache>
                <c:ptCount val="7"/>
                <c:pt idx="0">
                  <c:v>до 1 месяца</c:v>
                </c:pt>
                <c:pt idx="1">
                  <c:v>от 1 до 2 месяцев</c:v>
                </c:pt>
                <c:pt idx="2">
                  <c:v>от 2 до 3 месяцев</c:v>
                </c:pt>
                <c:pt idx="3">
                  <c:v>от 3 до 4 месяцев</c:v>
                </c:pt>
                <c:pt idx="4">
                  <c:v>от 4 до 5 месяцев</c:v>
                </c:pt>
                <c:pt idx="5">
                  <c:v>от 5 до 6 месяцев</c:v>
                </c:pt>
                <c:pt idx="6">
                  <c:v>6 и более месяцев</c:v>
                </c:pt>
              </c:strCache>
            </c:strRef>
          </c:cat>
          <c:val>
            <c:numRef>
              <c:f>Лист1!$G$6:$G$12</c:f>
              <c:numCache>
                <c:formatCode>General</c:formatCode>
                <c:ptCount val="7"/>
                <c:pt idx="0">
                  <c:v>5</c:v>
                </c:pt>
                <c:pt idx="1">
                  <c:v>14</c:v>
                </c:pt>
                <c:pt idx="2">
                  <c:v>19</c:v>
                </c:pt>
                <c:pt idx="3">
                  <c:v>25</c:v>
                </c:pt>
                <c:pt idx="4">
                  <c:v>29</c:v>
                </c:pt>
                <c:pt idx="5">
                  <c:v>33</c:v>
                </c:pt>
                <c:pt idx="6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05024"/>
        <c:axId val="107906560"/>
      </c:lineChart>
      <c:catAx>
        <c:axId val="107905024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crossAx val="107906560"/>
        <c:crosses val="autoZero"/>
        <c:auto val="1"/>
        <c:lblAlgn val="ctr"/>
        <c:lblOffset val="100"/>
        <c:noMultiLvlLbl val="0"/>
      </c:catAx>
      <c:valAx>
        <c:axId val="10790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05024"/>
        <c:crosses val="autoZero"/>
        <c:crossBetween val="midCat"/>
      </c:valAx>
      <c:spPr>
        <a:ln w="28575"/>
      </c:spPr>
    </c:plotArea>
    <c:legend>
      <c:legendPos val="r"/>
      <c:layout>
        <c:manualLayout>
          <c:xMode val="edge"/>
          <c:yMode val="edge"/>
          <c:x val="0.88091579754609661"/>
          <c:y val="0.42218065924975412"/>
          <c:w val="0.11908420245390371"/>
          <c:h val="0.29355886313329288"/>
        </c:manualLayout>
      </c:layout>
      <c:overlay val="0"/>
      <c:spPr>
        <a:effectLst/>
      </c:sp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43781F"/>
                </a:solidFill>
              </a:rPr>
              <a:t>Динамика роста запросов с </a:t>
            </a:r>
            <a:r>
              <a:rPr lang="en-US" sz="2000" dirty="0">
                <a:solidFill>
                  <a:srgbClr val="43781F"/>
                </a:solidFill>
              </a:rPr>
              <a:t>WL </a:t>
            </a:r>
            <a:r>
              <a:rPr lang="ru-RU" sz="2000" dirty="0">
                <a:solidFill>
                  <a:srgbClr val="43781F"/>
                </a:solidFill>
              </a:rPr>
              <a:t>и без </a:t>
            </a:r>
            <a:r>
              <a:rPr lang="en-US" sz="2000" dirty="0">
                <a:solidFill>
                  <a:srgbClr val="43781F"/>
                </a:solidFill>
              </a:rPr>
              <a:t>WL</a:t>
            </a:r>
            <a:endParaRPr lang="ru-RU" sz="2000" dirty="0">
              <a:solidFill>
                <a:srgbClr val="43781F"/>
              </a:solidFill>
            </a:endParaRPr>
          </a:p>
          <a:p>
            <a:pPr>
              <a:defRPr/>
            </a:pPr>
            <a:r>
              <a:rPr lang="ru-RU" sz="1400" b="0" dirty="0">
                <a:solidFill>
                  <a:srgbClr val="0F152A"/>
                </a:solidFill>
              </a:rPr>
              <a:t>для поисковой системы </a:t>
            </a:r>
            <a:r>
              <a:rPr lang="en-US" sz="1400" b="0" dirty="0" smtClean="0">
                <a:solidFill>
                  <a:srgbClr val="0F152A"/>
                </a:solidFill>
              </a:rPr>
              <a:t>Google</a:t>
            </a:r>
            <a:r>
              <a:rPr lang="ru-RU" sz="1400" b="0" dirty="0" smtClean="0">
                <a:solidFill>
                  <a:srgbClr val="0F152A"/>
                </a:solidFill>
              </a:rPr>
              <a:t> (по данным выборки)</a:t>
            </a:r>
            <a:endParaRPr lang="ru-RU" sz="1400" b="0" dirty="0">
              <a:solidFill>
                <a:srgbClr val="0F152A"/>
              </a:solidFill>
            </a:endParaRPr>
          </a:p>
        </c:rich>
      </c:tx>
      <c:layout>
        <c:manualLayout>
          <c:xMode val="edge"/>
          <c:yMode val="edge"/>
          <c:x val="0.172621312234983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659872896777609E-2"/>
          <c:y val="0.22082907278461467"/>
          <c:w val="0.78005683249811153"/>
          <c:h val="0.650966516864218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НК</c:v>
                </c:pt>
              </c:strCache>
            </c:strRef>
          </c:tx>
          <c:spPr>
            <a:ln w="28575">
              <a:solidFill>
                <a:srgbClr val="43781F"/>
              </a:solidFill>
              <a:prstDash val="lgDash"/>
            </a:ln>
          </c:spPr>
          <c:marker>
            <c:symbol val="none"/>
          </c:marker>
          <c:cat>
            <c:strRef>
              <c:f>Лист1!$A$21:$A$26</c:f>
              <c:strCache>
                <c:ptCount val="6"/>
                <c:pt idx="0">
                  <c:v>от 1 до 2 месяцев</c:v>
                </c:pt>
                <c:pt idx="1">
                  <c:v>от 2 до 3 месяцев</c:v>
                </c:pt>
                <c:pt idx="2">
                  <c:v>от 3 до 4 месяцев</c:v>
                </c:pt>
                <c:pt idx="3">
                  <c:v>от 4 до 5 месяцев</c:v>
                </c:pt>
                <c:pt idx="4">
                  <c:v>от 5 до 6 месяцев</c:v>
                </c:pt>
                <c:pt idx="5">
                  <c:v>6 и более месяцев</c:v>
                </c:pt>
              </c:strCache>
            </c:strRef>
          </c:cat>
          <c:val>
            <c:numRef>
              <c:f>Лист1!$B$21:$B$26</c:f>
              <c:numCache>
                <c:formatCode>General</c:formatCode>
                <c:ptCount val="6"/>
                <c:pt idx="0">
                  <c:v>28</c:v>
                </c:pt>
                <c:pt idx="1">
                  <c:v>32</c:v>
                </c:pt>
                <c:pt idx="2">
                  <c:v>38</c:v>
                </c:pt>
                <c:pt idx="3">
                  <c:v>42</c:v>
                </c:pt>
                <c:pt idx="4">
                  <c:v>45</c:v>
                </c:pt>
                <c:pt idx="5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СК</c:v>
                </c:pt>
              </c:strCache>
            </c:strRef>
          </c:tx>
          <c:spPr>
            <a:ln w="28575">
              <a:solidFill>
                <a:srgbClr val="0F152A"/>
              </a:solidFill>
              <a:prstDash val="lgDash"/>
            </a:ln>
          </c:spPr>
          <c:marker>
            <c:symbol val="none"/>
          </c:marker>
          <c:cat>
            <c:strRef>
              <c:f>Лист1!$A$21:$A$26</c:f>
              <c:strCache>
                <c:ptCount val="6"/>
                <c:pt idx="0">
                  <c:v>от 1 до 2 месяцев</c:v>
                </c:pt>
                <c:pt idx="1">
                  <c:v>от 2 до 3 месяцев</c:v>
                </c:pt>
                <c:pt idx="2">
                  <c:v>от 3 до 4 месяцев</c:v>
                </c:pt>
                <c:pt idx="3">
                  <c:v>от 4 до 5 месяцев</c:v>
                </c:pt>
                <c:pt idx="4">
                  <c:v>от 5 до 6 месяцев</c:v>
                </c:pt>
                <c:pt idx="5">
                  <c:v>6 и более месяцев</c:v>
                </c:pt>
              </c:strCache>
            </c:strRef>
          </c:cat>
          <c:val>
            <c:numRef>
              <c:f>Лист1!$C$21:$C$26</c:f>
              <c:numCache>
                <c:formatCode>General</c:formatCode>
                <c:ptCount val="6"/>
                <c:pt idx="0">
                  <c:v>20</c:v>
                </c:pt>
                <c:pt idx="1">
                  <c:v>28</c:v>
                </c:pt>
                <c:pt idx="2">
                  <c:v>31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ВК</c:v>
                </c:pt>
              </c:strCache>
            </c:strRef>
          </c:tx>
          <c:spPr>
            <a:ln w="28575">
              <a:solidFill>
                <a:srgbClr val="F0781D"/>
              </a:solidFill>
              <a:prstDash val="lgDash"/>
            </a:ln>
          </c:spPr>
          <c:marker>
            <c:symbol val="none"/>
          </c:marker>
          <c:cat>
            <c:strRef>
              <c:f>Лист1!$A$21:$A$26</c:f>
              <c:strCache>
                <c:ptCount val="6"/>
                <c:pt idx="0">
                  <c:v>от 1 до 2 месяцев</c:v>
                </c:pt>
                <c:pt idx="1">
                  <c:v>от 2 до 3 месяцев</c:v>
                </c:pt>
                <c:pt idx="2">
                  <c:v>от 3 до 4 месяцев</c:v>
                </c:pt>
                <c:pt idx="3">
                  <c:v>от 4 до 5 месяцев</c:v>
                </c:pt>
                <c:pt idx="4">
                  <c:v>от 5 до 6 месяцев</c:v>
                </c:pt>
                <c:pt idx="5">
                  <c:v>6 и более месяцев</c:v>
                </c:pt>
              </c:strCache>
            </c:strRef>
          </c:cat>
          <c:val>
            <c:numRef>
              <c:f>Лист1!$D$21:$D$26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НК WL</c:v>
                </c:pt>
              </c:strCache>
            </c:strRef>
          </c:tx>
          <c:spPr>
            <a:ln w="38100">
              <a:solidFill>
                <a:srgbClr val="43781F"/>
              </a:solidFill>
              <a:prstDash val="solid"/>
            </a:ln>
          </c:spPr>
          <c:marker>
            <c:symbol val="none"/>
          </c:marker>
          <c:cat>
            <c:strRef>
              <c:f>Лист1!$A$21:$A$26</c:f>
              <c:strCache>
                <c:ptCount val="6"/>
                <c:pt idx="0">
                  <c:v>от 1 до 2 месяцев</c:v>
                </c:pt>
                <c:pt idx="1">
                  <c:v>от 2 до 3 месяцев</c:v>
                </c:pt>
                <c:pt idx="2">
                  <c:v>от 3 до 4 месяцев</c:v>
                </c:pt>
                <c:pt idx="3">
                  <c:v>от 4 до 5 месяцев</c:v>
                </c:pt>
                <c:pt idx="4">
                  <c:v>от 5 до 6 месяцев</c:v>
                </c:pt>
                <c:pt idx="5">
                  <c:v>6 и более месяцев</c:v>
                </c:pt>
              </c:strCache>
            </c:strRef>
          </c:cat>
          <c:val>
            <c:numRef>
              <c:f>Лист1!$E$21:$E$26</c:f>
              <c:numCache>
                <c:formatCode>General</c:formatCode>
                <c:ptCount val="6"/>
                <c:pt idx="0">
                  <c:v>44</c:v>
                </c:pt>
                <c:pt idx="1">
                  <c:v>55</c:v>
                </c:pt>
                <c:pt idx="2">
                  <c:v>62</c:v>
                </c:pt>
                <c:pt idx="3">
                  <c:v>64</c:v>
                </c:pt>
                <c:pt idx="4">
                  <c:v>67</c:v>
                </c:pt>
                <c:pt idx="5">
                  <c:v>70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Лист1!$F$19</c:f>
              <c:strCache>
                <c:ptCount val="1"/>
                <c:pt idx="0">
                  <c:v>СК WL</c:v>
                </c:pt>
              </c:strCache>
            </c:strRef>
          </c:tx>
          <c:spPr>
            <a:ln w="38100">
              <a:solidFill>
                <a:srgbClr val="0F152A"/>
              </a:solidFill>
            </a:ln>
          </c:spPr>
          <c:marker>
            <c:symbol val="none"/>
          </c:marker>
          <c:cat>
            <c:strRef>
              <c:f>Лист1!$A$21:$A$26</c:f>
              <c:strCache>
                <c:ptCount val="6"/>
                <c:pt idx="0">
                  <c:v>от 1 до 2 месяцев</c:v>
                </c:pt>
                <c:pt idx="1">
                  <c:v>от 2 до 3 месяцев</c:v>
                </c:pt>
                <c:pt idx="2">
                  <c:v>от 3 до 4 месяцев</c:v>
                </c:pt>
                <c:pt idx="3">
                  <c:v>от 4 до 5 месяцев</c:v>
                </c:pt>
                <c:pt idx="4">
                  <c:v>от 5 до 6 месяцев</c:v>
                </c:pt>
                <c:pt idx="5">
                  <c:v>6 и более месяцев</c:v>
                </c:pt>
              </c:strCache>
            </c:strRef>
          </c:cat>
          <c:val>
            <c:numRef>
              <c:f>Лист1!$F$21:$F$26</c:f>
              <c:numCache>
                <c:formatCode>General</c:formatCode>
                <c:ptCount val="6"/>
                <c:pt idx="0">
                  <c:v>30</c:v>
                </c:pt>
                <c:pt idx="1">
                  <c:v>43</c:v>
                </c:pt>
                <c:pt idx="2">
                  <c:v>47</c:v>
                </c:pt>
                <c:pt idx="3">
                  <c:v>55</c:v>
                </c:pt>
                <c:pt idx="4">
                  <c:v>57</c:v>
                </c:pt>
                <c:pt idx="5">
                  <c:v>61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Лист1!$G$19</c:f>
              <c:strCache>
                <c:ptCount val="1"/>
                <c:pt idx="0">
                  <c:v>ВК WL</c:v>
                </c:pt>
              </c:strCache>
            </c:strRef>
          </c:tx>
          <c:spPr>
            <a:ln w="38100">
              <a:solidFill>
                <a:srgbClr val="F0781D"/>
              </a:solidFill>
            </a:ln>
          </c:spPr>
          <c:marker>
            <c:symbol val="none"/>
          </c:marker>
          <c:cat>
            <c:strRef>
              <c:f>Лист1!$A$21:$A$26</c:f>
              <c:strCache>
                <c:ptCount val="6"/>
                <c:pt idx="0">
                  <c:v>от 1 до 2 месяцев</c:v>
                </c:pt>
                <c:pt idx="1">
                  <c:v>от 2 до 3 месяцев</c:v>
                </c:pt>
                <c:pt idx="2">
                  <c:v>от 3 до 4 месяцев</c:v>
                </c:pt>
                <c:pt idx="3">
                  <c:v>от 4 до 5 месяцев</c:v>
                </c:pt>
                <c:pt idx="4">
                  <c:v>от 5 до 6 месяцев</c:v>
                </c:pt>
                <c:pt idx="5">
                  <c:v>6 и более месяцев</c:v>
                </c:pt>
              </c:strCache>
            </c:strRef>
          </c:cat>
          <c:val>
            <c:numRef>
              <c:f>Лист1!$G$21:$G$26</c:f>
              <c:numCache>
                <c:formatCode>General</c:formatCode>
                <c:ptCount val="6"/>
                <c:pt idx="0">
                  <c:v>13</c:v>
                </c:pt>
                <c:pt idx="1">
                  <c:v>17</c:v>
                </c:pt>
                <c:pt idx="2">
                  <c:v>22</c:v>
                </c:pt>
                <c:pt idx="3">
                  <c:v>27</c:v>
                </c:pt>
                <c:pt idx="4">
                  <c:v>30</c:v>
                </c:pt>
                <c:pt idx="5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48192"/>
        <c:axId val="109049728"/>
      </c:lineChart>
      <c:catAx>
        <c:axId val="10904819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crossAx val="109049728"/>
        <c:crosses val="autoZero"/>
        <c:auto val="1"/>
        <c:lblAlgn val="ctr"/>
        <c:lblOffset val="100"/>
        <c:noMultiLvlLbl val="0"/>
      </c:catAx>
      <c:valAx>
        <c:axId val="10904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048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85341134970186"/>
          <c:y val="0.42341588688071002"/>
          <c:w val="0.12146588650298162"/>
          <c:h val="0.28889919863911295"/>
        </c:manualLayout>
      </c:layout>
      <c:overlay val="0"/>
      <c:spPr>
        <a:effectLst/>
      </c:sp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0.13665</cdr:y>
    </cdr:from>
    <cdr:to>
      <cdr:x>0.13313</cdr:x>
      <cdr:y>0.20808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19098"/>
          <a:ext cx="819169" cy="21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% запросов в</a:t>
          </a:r>
          <a:r>
            <a:rPr lang="ru-RU" sz="900" b="1" baseline="0" dirty="0">
              <a:latin typeface="Arial" pitchFamily="34" charset="0"/>
              <a:cs typeface="Arial" pitchFamily="34" charset="0"/>
            </a:rPr>
            <a:t> </a:t>
          </a:r>
          <a:r>
            <a:rPr lang="ru-RU" sz="900" b="1" baseline="0" dirty="0" err="1">
              <a:latin typeface="Arial" pitchFamily="34" charset="0"/>
              <a:cs typeface="Arial" pitchFamily="34" charset="0"/>
            </a:rPr>
            <a:t>ТОПе</a:t>
          </a:r>
          <a:endParaRPr lang="ru-RU" sz="9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0.00396</cdr:x>
      <cdr:y>0.00795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0.03406</cdr:x>
      <cdr:y>0.07453</cdr:y>
    </cdr:from>
    <cdr:to>
      <cdr:x>0.18266</cdr:x>
      <cdr:y>0.1646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50" y="228600"/>
          <a:ext cx="914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0.14596</cdr:y>
    </cdr:from>
    <cdr:to>
      <cdr:x>0.10991</cdr:x>
      <cdr:y>0.2267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447680"/>
          <a:ext cx="676293" cy="247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/>
            <a:t>% запросов в</a:t>
          </a:r>
          <a:r>
            <a:rPr lang="ru-RU" sz="900" b="1" baseline="0" dirty="0"/>
            <a:t> </a:t>
          </a:r>
          <a:r>
            <a:rPr lang="ru-RU" sz="900" b="1" baseline="0" dirty="0" err="1"/>
            <a:t>ТОПе</a:t>
          </a:r>
          <a:endParaRPr lang="ru-RU" sz="9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E8DD7-10B1-4A61-A11A-44FD0F91B6F1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23B5-805D-45CF-B7DD-6E77F0D3F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1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Лого компаний</a:t>
            </a:r>
            <a:r>
              <a:rPr lang="en-US" dirty="0" smtClean="0"/>
              <a:t> http://www.rookee.ru/blog.aspx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1200" dirty="0" smtClean="0"/>
              <a:t>И отдельно в </a:t>
            </a:r>
            <a:r>
              <a:rPr lang="en-US" sz="1200" dirty="0" smtClean="0"/>
              <a:t>White-list`</a:t>
            </a:r>
            <a:r>
              <a:rPr lang="ru-RU" sz="1200" dirty="0" smtClean="0"/>
              <a:t>ах</a:t>
            </a:r>
          </a:p>
          <a:p>
            <a:pPr eaLnBrk="1" hangingPunct="1">
              <a:buNone/>
            </a:pPr>
            <a:r>
              <a:rPr lang="ru-RU" sz="1200" dirty="0" smtClean="0"/>
              <a:t>Для ПС </a:t>
            </a:r>
            <a:r>
              <a:rPr lang="en-US" sz="1200" dirty="0" err="1" smtClean="0"/>
              <a:t>Yandex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И отдельно в </a:t>
            </a:r>
            <a:r>
              <a:rPr lang="en-US" dirty="0" smtClean="0"/>
              <a:t>White-list`</a:t>
            </a:r>
            <a:r>
              <a:rPr lang="ru-RU" dirty="0" smtClean="0"/>
              <a:t>ах</a:t>
            </a:r>
          </a:p>
          <a:p>
            <a:pPr eaLnBrk="1" hangingPunct="1"/>
            <a:r>
              <a:rPr lang="ru-RU" dirty="0" smtClean="0"/>
              <a:t>Для ПС </a:t>
            </a:r>
            <a:r>
              <a:rPr lang="en-US" dirty="0" smtClean="0"/>
              <a:t>Google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23B5-805D-45CF-B7DD-6E77F0D3F69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АША\Рабочая\Imba\презентации\Rookee\титул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F38C-D6F8-45AB-AE9D-CE636DFBE6E4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5796-8BFA-4C6C-A582-D8187CD5F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7E76-802C-4BAF-8465-024705955E32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77CF-4EB3-44B4-BE07-708D80B01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ША\Рабочая\Imba\презентации\Rookee\внутренний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9F04-03F5-4DF6-B101-25902606E948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1F6C-3298-47AC-A91F-1866CF2F1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ША\Рабочая\Imba\презентации\Rookee\Шаблоны\en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45A0-F32E-4989-9CC9-83C7AE02F83D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DCB8-E2CB-49C4-A0FE-3901388D6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3783-198D-4915-B03A-AC7B2E2225BB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DAAE6-F0DB-434B-8E8D-9E19558D7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A08F-B5E8-45CB-90FA-1ED3F7FAD409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4663-E60B-4DB0-AF84-9060FB814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E9E0-68A6-47C6-8C91-199C5911030E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7D6F-1B35-4A91-88D7-B5213D52D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E371-DE44-47A0-B4AC-1F1739738AC4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28AE-48FB-41AC-97D3-ED498DAC4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3F55-422F-4485-BFA6-C42493C8E8BD}" type="datetimeFigureOut">
              <a:rPr lang="ru-RU"/>
              <a:pPr>
                <a:defRPr/>
              </a:pPr>
              <a:t>23.11.2012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9B49-7842-4D0A-8213-494BFD4B7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8.gif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net.fom.ru/Proniknovenie-interneta/10598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6465091" y="-250041"/>
            <a:ext cx="1500198" cy="38576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3319474"/>
            <a:ext cx="6400800" cy="1752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Сервис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Вчера. Сегодня. Завтра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286380" y="1080534"/>
            <a:ext cx="360679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Станислав </a:t>
            </a:r>
            <a:r>
              <a:rPr lang="ru-RU" sz="2000" b="1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Кузнецов</a:t>
            </a:r>
            <a:endParaRPr lang="ru-RU" sz="1600" b="1" dirty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Менеджер проектов</a:t>
            </a:r>
            <a:endParaRPr lang="en-US" sz="1600" b="1" dirty="0" smtClean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dirty="0" err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Ingate</a:t>
            </a:r>
            <a:r>
              <a:rPr lang="en-US" sz="1400" b="1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Development </a:t>
            </a:r>
            <a:endParaRPr lang="en-US" sz="1400" b="1" dirty="0" smtClean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285752"/>
            <a:ext cx="9001156" cy="714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основной инструмент оптимизатора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54435" y="5641892"/>
            <a:ext cx="3017763" cy="216000"/>
            <a:chOff x="2714612" y="5572140"/>
            <a:chExt cx="3017763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8590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814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770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726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708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372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16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63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283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16" name="Picture 2" descr="http://img-fotki.yandex.ru/get/5900/icherski.2a/0_4506a_cc713e1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285860"/>
            <a:ext cx="6840000" cy="405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928813" y="214313"/>
            <a:ext cx="7072343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 сервис выбирают лидеры рынка </a:t>
            </a:r>
          </a:p>
        </p:txBody>
      </p:sp>
      <p:pic>
        <p:nvPicPr>
          <p:cNvPr id="15" name="Содержимое 14" descr="logo_mailru_myeilru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7620" y="1071546"/>
            <a:ext cx="3600000" cy="900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3054435" y="5641892"/>
            <a:ext cx="3017763" cy="216000"/>
            <a:chOff x="2714612" y="5572140"/>
            <a:chExt cx="3017763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8590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814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770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726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708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372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16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63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283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16386" name="Picture 2" descr="http://tm.patent.su/410000-410999/images/rutmimage/0/400000/410000/410000/4106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644" y="1000108"/>
            <a:ext cx="2880000" cy="743577"/>
          </a:xfrm>
          <a:prstGeom prst="rect">
            <a:avLst/>
          </a:prstGeom>
          <a:noFill/>
        </p:spPr>
      </p:pic>
      <p:pic>
        <p:nvPicPr>
          <p:cNvPr id="1028" name="Picture 4" descr="http://edvaizer.ru/templates/edvaizer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3768" y="2000240"/>
            <a:ext cx="2340000" cy="655201"/>
          </a:xfrm>
          <a:prstGeom prst="rect">
            <a:avLst/>
          </a:prstGeom>
          <a:noFill/>
        </p:spPr>
      </p:pic>
      <p:pic>
        <p:nvPicPr>
          <p:cNvPr id="1030" name="Picture 6" descr="http://hh.ru/employer-logo/59454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286256"/>
            <a:ext cx="1080000" cy="128828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3000372"/>
            <a:ext cx="2028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neocar"/>
          <p:cNvPicPr>
            <a:picLocks noChangeAspect="1" noChangeArrowheads="1"/>
          </p:cNvPicPr>
          <p:nvPr/>
        </p:nvPicPr>
        <p:blipFill>
          <a:blip r:embed="rId10" cstate="print"/>
          <a:srcRect l="57408"/>
          <a:stretch>
            <a:fillRect/>
          </a:stretch>
        </p:blipFill>
        <p:spPr bwMode="auto">
          <a:xfrm>
            <a:off x="5072066" y="3981457"/>
            <a:ext cx="1643047" cy="590551"/>
          </a:xfrm>
          <a:prstGeom prst="rect">
            <a:avLst/>
          </a:prstGeom>
          <a:noFill/>
        </p:spPr>
      </p:pic>
      <p:pic>
        <p:nvPicPr>
          <p:cNvPr id="1036" name="Picture 12" descr="&amp;Ocy;&amp;Ocy;&amp;Ocy; «&amp;Rcy;&amp;ocy;&amp;kcy;&amp;iecy;&amp;tcy; &amp;Scy;&amp;iecy;&amp;rcy;&amp;vcy;&amp;icy;&amp;scy;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1214422"/>
            <a:ext cx="1440000" cy="820802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3981457"/>
            <a:ext cx="163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http://www.electroniccigarettes.ca/images/electronic-cigarette-by-epuffer.jpg"/>
          <p:cNvPicPr>
            <a:picLocks noChangeAspect="1" noChangeArrowheads="1"/>
          </p:cNvPicPr>
          <p:nvPr/>
        </p:nvPicPr>
        <p:blipFill>
          <a:blip r:embed="rId13" cstate="print"/>
          <a:srcRect b="30636"/>
          <a:stretch>
            <a:fillRect/>
          </a:stretch>
        </p:blipFill>
        <p:spPr bwMode="auto">
          <a:xfrm>
            <a:off x="1928794" y="2295200"/>
            <a:ext cx="2880000" cy="1276676"/>
          </a:xfrm>
          <a:prstGeom prst="rect">
            <a:avLst/>
          </a:prstGeom>
          <a:noFill/>
        </p:spPr>
      </p:pic>
      <p:pic>
        <p:nvPicPr>
          <p:cNvPr id="1041" name="Picture 17" descr="http://www.sima-land.ru/img2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2643187"/>
            <a:ext cx="857250" cy="857251"/>
          </a:xfrm>
          <a:prstGeom prst="rect">
            <a:avLst/>
          </a:prstGeom>
          <a:noFill/>
        </p:spPr>
      </p:pic>
      <p:pic>
        <p:nvPicPr>
          <p:cNvPr id="16388" name="Picture 4" descr="http://st.free-lance.ru/users/Lecoque/upload/f_4b92aa03dbafa.png"/>
          <p:cNvPicPr>
            <a:picLocks noChangeAspect="1" noChangeArrowheads="1"/>
          </p:cNvPicPr>
          <p:nvPr/>
        </p:nvPicPr>
        <p:blipFill>
          <a:blip r:embed="rId15" cstate="print"/>
          <a:srcRect l="9159" t="9159" r="11466" b="8413"/>
          <a:stretch>
            <a:fillRect/>
          </a:stretch>
        </p:blipFill>
        <p:spPr bwMode="auto">
          <a:xfrm>
            <a:off x="214282" y="2143116"/>
            <a:ext cx="1857388" cy="1928826"/>
          </a:xfrm>
          <a:prstGeom prst="rect">
            <a:avLst/>
          </a:prstGeom>
          <a:noFill/>
        </p:spPr>
      </p:pic>
      <p:pic>
        <p:nvPicPr>
          <p:cNvPr id="1043" name="Picture 19" descr="http://sormat.com.ua/img/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14546" y="3981457"/>
            <a:ext cx="2228850" cy="542926"/>
          </a:xfrm>
          <a:prstGeom prst="rect">
            <a:avLst/>
          </a:prstGeom>
          <a:noFill/>
        </p:spPr>
      </p:pic>
      <p:pic>
        <p:nvPicPr>
          <p:cNvPr id="1045" name="Picture 21" descr="&amp;Ocy;&amp;fcy;&amp;icy;&amp;tscy;&amp;icy;&amp;acy;&amp;lcy;&amp;softcy;&amp;ncy;&amp;ycy;&amp;jcy; &amp;scy;&amp;acy;&amp;jcy;&amp;tcy; &amp;bcy;&amp;acy;&amp;ncy;&amp;kcy;&amp;acy; &amp;Rcy;&amp;ocy;&amp;scy;&amp;Icy;&amp;ncy;&amp;tcy;&amp;iecy;&amp;rcy;&amp;Bcy;&amp;acy;&amp;ncy;&amp;kcy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57818" y="4929198"/>
            <a:ext cx="2781300" cy="400050"/>
          </a:xfrm>
          <a:prstGeom prst="rect">
            <a:avLst/>
          </a:prstGeom>
          <a:noFill/>
        </p:spPr>
      </p:pic>
      <p:pic>
        <p:nvPicPr>
          <p:cNvPr id="1046" name="Picture 22" descr="E:\МАША\Рабочая\Imba\презентации\Rookee\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5984" y="4857760"/>
            <a:ext cx="2295525" cy="58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МАША\Рабочая\Imba\презентации\Картинки\Revenue-Cycle-Billing-Repor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381000"/>
            <a:ext cx="8928000" cy="5936540"/>
          </a:xfrm>
          <a:prstGeom prst="rect">
            <a:avLst/>
          </a:prstGeom>
          <a:noFill/>
        </p:spPr>
      </p:pic>
      <p:pic>
        <p:nvPicPr>
          <p:cNvPr id="17" name="Picture 5" descr="E:\МАША\Рабочая\Imba\презентации\Rookee\Шаблоны\внутренний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5719" y="188640"/>
            <a:ext cx="7072312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Непрерывные аналитические исследования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00364" y="5641892"/>
            <a:ext cx="3078296" cy="216000"/>
            <a:chOff x="2714612" y="5572140"/>
            <a:chExt cx="3078296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8413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796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752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708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690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354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399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443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3106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13314" name="Picture 2" descr="&amp;Rcy;&amp;Ocy;&amp;Mcy;&amp;Icy;&amp;P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19" y="1285860"/>
            <a:ext cx="2880000" cy="91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atservice.narod2.ru/content/1600_500/3.jpg"/>
          <p:cNvPicPr>
            <a:picLocks noChangeAspect="1" noChangeArrowheads="1"/>
          </p:cNvPicPr>
          <p:nvPr/>
        </p:nvPicPr>
        <p:blipFill>
          <a:blip r:embed="rId2" cstate="print"/>
          <a:srcRect l="36202" r="12334"/>
          <a:stretch>
            <a:fillRect/>
          </a:stretch>
        </p:blipFill>
        <p:spPr bwMode="auto">
          <a:xfrm>
            <a:off x="108000" y="714356"/>
            <a:ext cx="8893156" cy="5400000"/>
          </a:xfrm>
          <a:prstGeom prst="rect">
            <a:avLst/>
          </a:prstGeom>
          <a:noFill/>
        </p:spPr>
      </p:pic>
      <p:pic>
        <p:nvPicPr>
          <p:cNvPr id="17" name="Picture 5" descr="E:\МАША\Рабочая\Imba\презентации\Rookee\Шаблоны\внутренний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171705"/>
            <a:ext cx="8643998" cy="3686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eaLnBrk="1" fontAlgn="auto" hangingPunct="1">
              <a:spcBef>
                <a:spcPts val="20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Запросы стали в 2 раза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релевантнее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 отношению к посадочным страницам (раньше пользователи удаляли 38% запросов, сейчас всего 17%)</a:t>
            </a:r>
          </a:p>
          <a:p>
            <a:pPr marL="0" lvl="1" indent="0" eaLnBrk="1" fontAlgn="auto" hangingPunct="1">
              <a:spcBef>
                <a:spcPts val="20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Фильтрация пустышек</a:t>
            </a:r>
          </a:p>
          <a:p>
            <a:pPr marL="0" lvl="1" indent="0" eaLnBrk="1" fontAlgn="auto" hangingPunct="1">
              <a:spcBef>
                <a:spcPts val="20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Подбор запросов, расположенных близко 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ТОПу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1" indent="0" eaLnBrk="1" fontAlgn="auto" hangingPunct="1">
              <a:spcBef>
                <a:spcPts val="20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Прогнозирование только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трафика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00115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Сервисы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Update &amp;&amp; Upgrade</a:t>
            </a:r>
            <a:endParaRPr lang="ru-RU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00364" y="5641892"/>
            <a:ext cx="3078296" cy="216000"/>
            <a:chOff x="2714612" y="5572140"/>
            <a:chExt cx="3078296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8413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796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752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708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690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54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399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443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3106" y="5572140"/>
              <a:ext cx="216001" cy="216000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214282" y="903257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Обновленный алгоритм подбора семантического ядра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928662" y="1071546"/>
          <a:ext cx="7315746" cy="451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142875"/>
            <a:ext cx="900115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Сервисы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Rookee. Update &amp;&amp; Upgrade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000364" y="5641892"/>
            <a:ext cx="3095662" cy="216000"/>
            <a:chOff x="2643174" y="5572140"/>
            <a:chExt cx="3095662" cy="216000"/>
          </a:xfrm>
        </p:grpSpPr>
        <p:pic>
          <p:nvPicPr>
            <p:cNvPr id="9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4165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372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32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283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93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974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018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6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8858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000100" y="1071547"/>
          <a:ext cx="71438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142875"/>
            <a:ext cx="900115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Сервисы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Rookee. Update &amp;&amp; Upgrade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00364" y="5641892"/>
            <a:ext cx="3095662" cy="216000"/>
            <a:chOff x="2643174" y="5572140"/>
            <a:chExt cx="3095662" cy="216000"/>
          </a:xfrm>
        </p:grpSpPr>
        <p:pic>
          <p:nvPicPr>
            <p:cNvPr id="9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4165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372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32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283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93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974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018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6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8858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30722" name="Picture 2" descr="http://fotoramochki.com/personaj/clipart-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594" y="2812859"/>
            <a:ext cx="2880000" cy="275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E:\МАША\Рабочая\Imba\презентации\Rookee\ar133367210333872.jpg"/>
          <p:cNvPicPr>
            <a:picLocks noChangeAspect="1" noChangeArrowheads="1"/>
          </p:cNvPicPr>
          <p:nvPr/>
        </p:nvPicPr>
        <p:blipFill>
          <a:blip r:embed="rId2" cstate="print"/>
          <a:srcRect b="5190"/>
          <a:stretch>
            <a:fillRect/>
          </a:stretch>
        </p:blipFill>
        <p:spPr bwMode="auto">
          <a:xfrm>
            <a:off x="2615012" y="2786058"/>
            <a:ext cx="3957252" cy="3071834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000" y="142857"/>
            <a:ext cx="5572156" cy="714375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API</a:t>
            </a:r>
            <a:endParaRPr lang="ru-RU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214282" y="1071546"/>
            <a:ext cx="8643998" cy="20002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ts val="2000"/>
              </a:spcBef>
              <a:buNone/>
            </a:pPr>
            <a:r>
              <a:rPr lang="ru-RU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Полная интеграция сервисов </a:t>
            </a:r>
            <a:r>
              <a:rPr lang="en-US" sz="2000" dirty="0" err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в Вашу 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CRM-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систему</a:t>
            </a:r>
          </a:p>
          <a:p>
            <a:pPr marL="0" indent="0" eaLnBrk="1" hangingPunct="1">
              <a:spcBef>
                <a:spcPts val="2000"/>
              </a:spcBef>
              <a:buNone/>
            </a:pPr>
            <a:r>
              <a:rPr lang="ru-RU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Работа с 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API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сервиса </a:t>
            </a:r>
            <a:r>
              <a:rPr lang="en-US" sz="2000" dirty="0" err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Roostat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огромной базой поисковых 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запросов, с который работает в т.ч. и с 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Key Collector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solidFill>
                <a:srgbClr val="F0781D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2000"/>
              </a:spcBef>
              <a:buNone/>
            </a:pPr>
            <a:r>
              <a:rPr lang="ru-RU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1800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Работать со всем функционалом </a:t>
            </a:r>
            <a:r>
              <a:rPr lang="en-US" sz="2000" dirty="0" err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API</a:t>
            </a:r>
            <a:endParaRPr lang="ru-RU" sz="2000" dirty="0" smtClean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00341" y="5641892"/>
            <a:ext cx="3143295" cy="216000"/>
            <a:chOff x="2643174" y="5572140"/>
            <a:chExt cx="3143295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1355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091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046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649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693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737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6048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eamwebdevelopment.com/team_images/customerservice2.jpg"/>
          <p:cNvPicPr>
            <a:picLocks noChangeAspect="1" noChangeArrowheads="1"/>
          </p:cNvPicPr>
          <p:nvPr/>
        </p:nvPicPr>
        <p:blipFill>
          <a:blip r:embed="rId3" cstate="print"/>
          <a:srcRect t="7087" b="7868"/>
          <a:stretch>
            <a:fillRect/>
          </a:stretch>
        </p:blipFill>
        <p:spPr bwMode="auto">
          <a:xfrm>
            <a:off x="2032330" y="1500174"/>
            <a:ext cx="5040000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0115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услуги от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 работать должны не только ссылки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214282" y="957258"/>
            <a:ext cx="8015318" cy="5429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Персональные консультанты</a:t>
            </a:r>
          </a:p>
          <a:p>
            <a:pPr eaLnBrk="1" hangingPunct="1"/>
            <a:endParaRPr lang="ru-RU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3000341" y="5643578"/>
            <a:ext cx="3143295" cy="216000"/>
            <a:chOff x="2643174" y="5572140"/>
            <a:chExt cx="3143295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1355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091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046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6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649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693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737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6048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214282" y="928670"/>
            <a:ext cx="8372476" cy="5715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SEO-</a:t>
            </a:r>
            <a:r>
              <a:rPr lang="ru-RU" sz="28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952731" y="5641892"/>
            <a:ext cx="3190905" cy="216000"/>
            <a:chOff x="2643174" y="5572140"/>
            <a:chExt cx="3190905" cy="216000"/>
          </a:xfrm>
        </p:grpSpPr>
        <p:pic>
          <p:nvPicPr>
            <p:cNvPr id="6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8522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80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4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3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65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41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454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72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3215" y="5572140"/>
              <a:ext cx="216001" cy="216000"/>
            </a:xfrm>
            <a:prstGeom prst="rect">
              <a:avLst/>
            </a:prstGeom>
            <a:noFill/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0" y="274638"/>
            <a:ext cx="900115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Новые услуги от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Rookee </a:t>
            </a: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или работать должны не только ссылки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5" name="Picture 3" descr="C:\Documents and Settings\User\Мои документы\Загрузки\1353266178_man_person_mens_roo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06" y="2428868"/>
            <a:ext cx="1800000" cy="1800000"/>
          </a:xfrm>
          <a:prstGeom prst="rect">
            <a:avLst/>
          </a:prstGeom>
          <a:noFill/>
        </p:spPr>
      </p:pic>
      <p:pic>
        <p:nvPicPr>
          <p:cNvPr id="18" name="Picture 3" descr="C:\Documents and Settings\User\Мои документы\Загрузки\1353266178_man_person_mens_roo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2428868"/>
            <a:ext cx="1800000" cy="1800000"/>
          </a:xfrm>
          <a:prstGeom prst="rect">
            <a:avLst/>
          </a:prstGeom>
          <a:noFill/>
        </p:spPr>
      </p:pic>
      <p:pic>
        <p:nvPicPr>
          <p:cNvPr id="19" name="Picture 3" descr="C:\Documents and Settings\User\Мои документы\Загрузки\1353266178_man_person_mens_roo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14546" y="2428868"/>
            <a:ext cx="1800000" cy="1800000"/>
          </a:xfrm>
          <a:prstGeom prst="rect">
            <a:avLst/>
          </a:prstGeom>
          <a:noFill/>
        </p:spPr>
      </p:pic>
      <p:pic>
        <p:nvPicPr>
          <p:cNvPr id="20" name="Picture 3" descr="C:\Documents and Settings\User\Мои документы\Загрузки\1353266178_man_person_mens_roo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3504" y="2414818"/>
            <a:ext cx="1800000" cy="1800000"/>
          </a:xfrm>
          <a:prstGeom prst="rect">
            <a:avLst/>
          </a:prstGeom>
          <a:noFill/>
        </p:spPr>
      </p:pic>
      <p:pic>
        <p:nvPicPr>
          <p:cNvPr id="21" name="Picture 3" descr="C:\Documents and Settings\User\Мои документы\Загрузки\1353266178_man_person_mens_roo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7686" y="2428868"/>
            <a:ext cx="1800000" cy="1800000"/>
          </a:xfrm>
          <a:prstGeom prst="rect">
            <a:avLst/>
          </a:prstGeom>
          <a:noFill/>
        </p:spPr>
      </p:pic>
      <p:pic>
        <p:nvPicPr>
          <p:cNvPr id="22" name="Picture 3" descr="C:\Documents and Settings\User\Мои документы\Загрузки\1353266178_man_person_mens_roo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86644" y="2414818"/>
            <a:ext cx="1800000" cy="1800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28596" y="4143380"/>
            <a:ext cx="108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Заказчик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4415" y="4143380"/>
            <a:ext cx="171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Персональный менеджер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63468" y="4143380"/>
            <a:ext cx="115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dirty="0" smtClean="0"/>
              <a:t>Se</a:t>
            </a:r>
            <a:r>
              <a:rPr lang="ru-RU" sz="1400" dirty="0" smtClean="0"/>
              <a:t>о</a:t>
            </a:r>
            <a:r>
              <a:rPr lang="en-US" sz="1400" dirty="0" smtClean="0"/>
              <a:t>-</a:t>
            </a:r>
            <a:endParaRPr lang="ru-RU" sz="1400" dirty="0" smtClean="0"/>
          </a:p>
          <a:p>
            <a:pPr lvl="0" algn="ctr"/>
            <a:r>
              <a:rPr lang="ru-RU" sz="1400" dirty="0" smtClean="0"/>
              <a:t>специалист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3306" y="4143380"/>
            <a:ext cx="116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dirty="0" err="1" smtClean="0"/>
              <a:t>Копирайтер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40968" y="4143380"/>
            <a:ext cx="1045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400" dirty="0" smtClean="0"/>
              <a:t>Корректор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572132" y="4143380"/>
            <a:ext cx="157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Выпускающий редактор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86644" y="414338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Готовый</a:t>
            </a:r>
          </a:p>
          <a:p>
            <a:pPr lvl="0" algn="ctr"/>
            <a:r>
              <a:rPr lang="en-US" sz="1400" dirty="0" smtClean="0"/>
              <a:t>SEO-</a:t>
            </a:r>
            <a:r>
              <a:rPr lang="ru-RU" sz="1400" dirty="0" smtClean="0"/>
              <a:t>Текст</a:t>
            </a:r>
          </a:p>
        </p:txBody>
      </p:sp>
      <p:pic>
        <p:nvPicPr>
          <p:cNvPr id="8196" name="Picture 4" descr="C:\Documents and Settings\User\Мои документы\Загрузки\1353265900_27-Edit Tex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703380"/>
            <a:ext cx="1440000" cy="1440000"/>
          </a:xfrm>
          <a:prstGeom prst="rect">
            <a:avLst/>
          </a:prstGeom>
          <a:noFill/>
        </p:spPr>
      </p:pic>
      <p:sp>
        <p:nvSpPr>
          <p:cNvPr id="31" name="Стрелка вправо 30"/>
          <p:cNvSpPr/>
          <p:nvPr/>
        </p:nvSpPr>
        <p:spPr>
          <a:xfrm>
            <a:off x="1428728" y="3143248"/>
            <a:ext cx="214314" cy="42862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500298" y="3143248"/>
            <a:ext cx="214314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571868" y="3143248"/>
            <a:ext cx="214314" cy="4286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643438" y="3143248"/>
            <a:ext cx="214314" cy="42862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715008" y="3143248"/>
            <a:ext cx="214314" cy="42862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715140" y="284196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shkolazhizni.ru/img/content/i103/103628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" y="315919"/>
            <a:ext cx="8928000" cy="5970601"/>
          </a:xfrm>
          <a:prstGeom prst="rect">
            <a:avLst/>
          </a:prstGeom>
          <a:noFill/>
        </p:spPr>
      </p:pic>
      <p:pic>
        <p:nvPicPr>
          <p:cNvPr id="28677" name="Picture 5" descr="E:\МАША\Рабочая\Imba\презентации\Rookee\Шаблоны\внутренний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Содержимое 2"/>
          <p:cNvSpPr>
            <a:spLocks noGrp="1"/>
          </p:cNvSpPr>
          <p:nvPr>
            <p:ph type="subTitle" idx="4294967295"/>
          </p:nvPr>
        </p:nvSpPr>
        <p:spPr bwMode="auto">
          <a:xfrm>
            <a:off x="242870" y="3786190"/>
            <a:ext cx="6186518" cy="175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Rookee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чего мы достигли за 3 года существования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3039919" y="5641892"/>
            <a:ext cx="3032279" cy="216000"/>
            <a:chOff x="3108317" y="5572140"/>
            <a:chExt cx="3498871" cy="249237"/>
          </a:xfrm>
        </p:grpSpPr>
        <p:pic>
          <p:nvPicPr>
            <p:cNvPr id="3080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8317" y="5572140"/>
              <a:ext cx="249237" cy="249237"/>
            </a:xfrm>
            <a:prstGeom prst="rect">
              <a:avLst/>
            </a:prstGeom>
            <a:noFill/>
          </p:spPr>
        </p:pic>
        <p:pic>
          <p:nvPicPr>
            <p:cNvPr id="308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6550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2269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988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076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638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426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57950" y="5572140"/>
              <a:ext cx="249238" cy="2492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about-lady.ru/uploads/posts/2010-06/1275994047_poluchit-vysshee-obrazovanie-na-do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285728"/>
            <a:ext cx="8928000" cy="5975342"/>
          </a:xfrm>
          <a:prstGeom prst="rect">
            <a:avLst/>
          </a:prstGeom>
          <a:noFill/>
        </p:spPr>
      </p:pic>
      <p:pic>
        <p:nvPicPr>
          <p:cNvPr id="17" name="Picture 5" descr="E:\МАША\Рабочая\Imba\презентации\Rookee\Шаблоны\внутренний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444985"/>
            <a:ext cx="6120000" cy="41271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590" y="95718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PROZHECTOR.RU</a:t>
            </a:r>
            <a:r>
              <a:rPr lang="ru-RU" sz="2000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более 100 000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подписчиков</a:t>
            </a:r>
            <a:endParaRPr lang="ru-RU" sz="2600" dirty="0">
              <a:solidFill>
                <a:srgbClr val="437AA7"/>
              </a:solidFill>
              <a:latin typeface="MetaBoldLFC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52731" y="5641892"/>
            <a:ext cx="3190905" cy="216000"/>
            <a:chOff x="2643174" y="5572140"/>
            <a:chExt cx="3190905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8522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80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4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3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65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41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454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72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3215" y="5572140"/>
              <a:ext cx="216001" cy="216000"/>
            </a:xfrm>
            <a:prstGeom prst="rect">
              <a:avLst/>
            </a:prstGeom>
            <a:noFill/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2000250" y="142875"/>
            <a:ext cx="700090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Всесторонний подход к обучению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ременная\Делаем успешный сайт\Энциклопедия поискового продвижения сайтов  Продвижение и раскрутка сайта самостоятельн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0" y="1386404"/>
            <a:ext cx="6480000" cy="40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957188"/>
            <a:ext cx="6961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SEMBOOK.RU</a:t>
            </a:r>
            <a:r>
              <a:rPr lang="en-US" sz="2000" dirty="0">
                <a:solidFill>
                  <a:srgbClr val="437A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 более 15 000 скачиваний</a:t>
            </a:r>
            <a:r>
              <a:rPr lang="en-US" sz="2000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Admin\Рабочий стол\Смагин и партнеры\Presentations\I-marketing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52140"/>
            <a:ext cx="2840163" cy="25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000250" y="142875"/>
            <a:ext cx="700090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Всесторонний подход к обучению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952731" y="5641892"/>
            <a:ext cx="3190905" cy="216000"/>
            <a:chOff x="2643174" y="5572140"/>
            <a:chExt cx="3190905" cy="216000"/>
          </a:xfrm>
        </p:grpSpPr>
        <p:pic>
          <p:nvPicPr>
            <p:cNvPr id="18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8522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1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180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317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4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3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365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41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4544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2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3215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6840000" cy="411507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95718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SMM.INGATE.RU</a:t>
            </a:r>
            <a:r>
              <a:rPr lang="en-US" sz="2000" dirty="0">
                <a:solidFill>
                  <a:srgbClr val="437A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более 50 000 загрузок книг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00250" y="142875"/>
            <a:ext cx="700090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Всесторонний подход к обучению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928926" y="5641892"/>
            <a:ext cx="3262343" cy="216000"/>
            <a:chOff x="2571736" y="5572140"/>
            <a:chExt cx="3262343" cy="216000"/>
          </a:xfrm>
        </p:grpSpPr>
        <p:pic>
          <p:nvPicPr>
            <p:cNvPr id="17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8079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1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173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73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989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708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321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365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41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42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772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92867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IMBA</a:t>
            </a:r>
            <a:r>
              <a:rPr lang="en-US" sz="2400" dirty="0" smtClean="0">
                <a:solidFill>
                  <a:srgbClr val="437AA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(Internet Marketing Business Academy)</a:t>
            </a:r>
            <a:endParaRPr lang="ru-RU" sz="2000" dirty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00250" y="142875"/>
            <a:ext cx="700090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Всесторонний подход к обучению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2928926" y="5641892"/>
            <a:ext cx="3262343" cy="216000"/>
            <a:chOff x="2571736" y="5572140"/>
            <a:chExt cx="3262343" cy="216000"/>
          </a:xfrm>
        </p:grpSpPr>
        <p:pic>
          <p:nvPicPr>
            <p:cNvPr id="17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8079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1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3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989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708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321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65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41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42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2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772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5126" name="Picture 6" descr="E:\МАША\Рабочая\Imba\презентации\Rookee\imba_logo_5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982326"/>
            <a:ext cx="7920000" cy="266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8813" y="142875"/>
            <a:ext cx="7072343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ждать от сервиса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завтра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857224" y="1285860"/>
            <a:ext cx="7929618" cy="32147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0" indent="0">
              <a:spcBef>
                <a:spcPts val="4000"/>
              </a:spcBef>
              <a:buNone/>
            </a:pP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Мы будем работать над логикой системы и оптимизацией текущих интерфейсов в </a:t>
            </a:r>
            <a:r>
              <a:rPr lang="ru-RU" sz="2000" dirty="0" err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Rookee</a:t>
            </a:r>
            <a:endParaRPr lang="ru-RU" sz="2000" dirty="0" smtClean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4000"/>
              </a:spcBef>
              <a:buNone/>
            </a:pP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Мы будем развивать свои сервисы, внедрять из обновления, а также будем представлять новые продукты</a:t>
            </a:r>
          </a:p>
          <a:p>
            <a:pPr marL="0" lvl="0" indent="0">
              <a:spcBef>
                <a:spcPts val="4000"/>
              </a:spcBef>
              <a:buNone/>
            </a:pP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Мы будем расширять свое присутствие на рынке образования в области </a:t>
            </a:r>
            <a:r>
              <a:rPr lang="ru-RU" sz="2000" dirty="0" err="1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интернет-маркетинга</a:t>
            </a:r>
            <a:endParaRPr lang="ru-RU" sz="2000" dirty="0">
              <a:solidFill>
                <a:srgbClr val="0F152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928926" y="5641892"/>
            <a:ext cx="3262343" cy="216000"/>
            <a:chOff x="2571736" y="5572140"/>
            <a:chExt cx="3262343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8079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3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3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989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708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321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65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4101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4278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772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16" name="Рисунок 11" descr="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13192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2" descr="i_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4288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3" descr="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353377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971600" y="2852936"/>
            <a:ext cx="7143800" cy="1752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Ваши вопросы?</a:t>
            </a:r>
            <a:endParaRPr lang="ru-RU" sz="4800" b="1" dirty="0">
              <a:solidFill>
                <a:srgbClr val="F0781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1071547"/>
          <a:ext cx="857256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550" y="142852"/>
            <a:ext cx="802960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Динамика роста аудитории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3039919" y="5641892"/>
            <a:ext cx="3032279" cy="216000"/>
            <a:chOff x="3108317" y="5572140"/>
            <a:chExt cx="3498871" cy="249237"/>
          </a:xfrm>
        </p:grpSpPr>
        <p:pic>
          <p:nvPicPr>
            <p:cNvPr id="6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8317" y="5572140"/>
              <a:ext cx="249237" cy="249237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550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269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988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4266" y="5572140"/>
              <a:ext cx="249238" cy="249237"/>
            </a:xfrm>
            <a:prstGeom prst="rect">
              <a:avLst/>
            </a:prstGeom>
            <a:noFill/>
          </p:spPr>
        </p:pic>
        <p:pic>
          <p:nvPicPr>
            <p:cNvPr id="1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5572140"/>
              <a:ext cx="249238" cy="2492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1000108"/>
          <a:ext cx="8572560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14295"/>
            <a:ext cx="8072494" cy="714375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Динамика роста количества проектов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24169" y="5641892"/>
            <a:ext cx="3048029" cy="216000"/>
            <a:chOff x="2714612" y="5572140"/>
            <a:chExt cx="3048029" cy="216000"/>
          </a:xfrm>
        </p:grpSpPr>
        <p:pic>
          <p:nvPicPr>
            <p:cNvPr id="6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9919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947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903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858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841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64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708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752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770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E:\МАША\Рабочая\Imba\презентации\Rookee\delorian-iz-nazad-v-budushchee_50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90" y="1253140"/>
            <a:ext cx="7920000" cy="446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0150" y="214290"/>
            <a:ext cx="7801006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представляет собой сервис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сегодня?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24169" y="5641892"/>
            <a:ext cx="3048029" cy="216000"/>
            <a:chOff x="2714612" y="5572140"/>
            <a:chExt cx="3048029" cy="216000"/>
          </a:xfrm>
        </p:grpSpPr>
        <p:pic>
          <p:nvPicPr>
            <p:cNvPr id="4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9919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9475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903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858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841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664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708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752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770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:\МАША\Рабочая\Imba\презентации\Rookee\welc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" y="571480"/>
            <a:ext cx="8928000" cy="5948348"/>
          </a:xfrm>
          <a:prstGeom prst="rect">
            <a:avLst/>
          </a:prstGeom>
          <a:noFill/>
        </p:spPr>
      </p:pic>
      <p:pic>
        <p:nvPicPr>
          <p:cNvPr id="23558" name="Picture 6" descr="E:\МАША\Рабочая\Imba\презентации\Rookee\Шаблоны\внутренний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43025" y="214313"/>
            <a:ext cx="7800975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Теперь мы работаем не только для оптимизаторов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024169" y="5641892"/>
            <a:ext cx="3048029" cy="216000"/>
            <a:chOff x="2714612" y="5572140"/>
            <a:chExt cx="3048029" cy="216000"/>
          </a:xfrm>
        </p:grpSpPr>
        <p:pic>
          <p:nvPicPr>
            <p:cNvPr id="4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9476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903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858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814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1797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664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708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726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4169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9001156" cy="714375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Рост аудитории </a:t>
            </a: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рунета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214282" y="857232"/>
            <a:ext cx="8501122" cy="592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Динамика проникновения интернета в РФ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024169" y="5641892"/>
            <a:ext cx="3048029" cy="216000"/>
            <a:chOff x="2714612" y="5572140"/>
            <a:chExt cx="3048029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9476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903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858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814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797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664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708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726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169" y="5572140"/>
              <a:ext cx="216001" cy="216000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025"/>
          <a:stretch>
            <a:fillRect/>
          </a:stretch>
        </p:blipFill>
        <p:spPr bwMode="auto">
          <a:xfrm>
            <a:off x="1142976" y="1428736"/>
            <a:ext cx="68580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00100" y="5286388"/>
            <a:ext cx="7858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Источник: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5"/>
              </a:rPr>
              <a:t>http://runet.fom.ru/Proniknovenie-interneta/10598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E:\МАША\Рабочая\Imba\презентации\Rookee\delorian-iz-nazad-v-budushchee_50885.jpg"/>
          <p:cNvPicPr>
            <a:picLocks noChangeAspect="1" noChangeArrowheads="1"/>
          </p:cNvPicPr>
          <p:nvPr/>
        </p:nvPicPr>
        <p:blipFill>
          <a:blip r:embed="rId2" cstate="print"/>
          <a:srcRect r="5208"/>
          <a:stretch>
            <a:fillRect/>
          </a:stretch>
        </p:blipFill>
        <p:spPr bwMode="auto">
          <a:xfrm>
            <a:off x="3729038" y="2857496"/>
            <a:ext cx="5200680" cy="3090863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000" y="71438"/>
            <a:ext cx="5572156" cy="714375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Rookee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всех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214282" y="928671"/>
            <a:ext cx="8643998" cy="6429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ts val="1000"/>
              </a:spcBef>
              <a:buNone/>
            </a:pPr>
            <a:r>
              <a:rPr lang="ru-RU" sz="28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Мы полностью изменили логику</a:t>
            </a:r>
            <a:r>
              <a:rPr lang="en-US" sz="28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43781F"/>
                </a:solidFill>
                <a:latin typeface="Arial" pitchFamily="34" charset="0"/>
                <a:cs typeface="Arial" pitchFamily="34" charset="0"/>
              </a:rPr>
              <a:t>системы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24169" y="5641892"/>
            <a:ext cx="3048029" cy="216000"/>
            <a:chOff x="2714612" y="5572140"/>
            <a:chExt cx="3048029" cy="216000"/>
          </a:xfrm>
        </p:grpSpPr>
        <p:pic>
          <p:nvPicPr>
            <p:cNvPr id="5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9033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858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814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770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752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16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664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681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4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3726" y="5572140"/>
              <a:ext cx="216001" cy="216000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214282" y="1651591"/>
            <a:ext cx="79296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eaLnBrk="1" hangingPunct="1">
              <a:spcBef>
                <a:spcPts val="2000"/>
              </a:spcBef>
            </a:pPr>
            <a:r>
              <a:rPr lang="ru-RU" sz="24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 Упростили процедуру создания и запуска рекламной кампании</a:t>
            </a:r>
          </a:p>
          <a:p>
            <a:pPr marL="0" lvl="2" indent="0" eaLnBrk="1" hangingPunct="1">
              <a:spcBef>
                <a:spcPts val="2000"/>
              </a:spcBef>
            </a:pPr>
            <a:r>
              <a:rPr lang="ru-RU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Добавили новые метрики </a:t>
            </a:r>
          </a:p>
          <a:p>
            <a:pPr marL="0" lvl="2" indent="0" eaLnBrk="1" hangingPunct="1">
              <a:spcBef>
                <a:spcPts val="2000"/>
              </a:spcBef>
            </a:pPr>
            <a:r>
              <a:rPr lang="ru-RU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Сделали возможной моментальную                            регистрацию через социальные сети</a:t>
            </a:r>
          </a:p>
          <a:p>
            <a:pPr marL="0" lvl="2" indent="0" eaLnBrk="1" hangingPunct="1">
              <a:spcBef>
                <a:spcPts val="2000"/>
              </a:spcBef>
            </a:pPr>
            <a:r>
              <a:rPr lang="ru-RU" sz="2000" b="1" dirty="0" smtClean="0">
                <a:solidFill>
                  <a:srgbClr val="F0781D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 smtClean="0">
                <a:solidFill>
                  <a:srgbClr val="0F152A"/>
                </a:solidFill>
                <a:latin typeface="Arial" pitchFamily="34" charset="0"/>
                <a:cs typeface="Arial" pitchFamily="34" charset="0"/>
              </a:rPr>
              <a:t>А также добавили ряд новых                                                                  услуг, но подробнее о них                                                             чуть позже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inematoria.com/images/films/hachiko-a-dogs-story_2009/wallpapers/hachiko-a-dogs-story_2009-fr-1-1920x1200.jpg"/>
          <p:cNvPicPr>
            <a:picLocks noChangeAspect="1" noChangeArrowheads="1"/>
          </p:cNvPicPr>
          <p:nvPr/>
        </p:nvPicPr>
        <p:blipFill>
          <a:blip r:embed="rId3" cstate="print"/>
          <a:srcRect t="25685" r="25007"/>
          <a:stretch>
            <a:fillRect/>
          </a:stretch>
        </p:blipFill>
        <p:spPr bwMode="auto">
          <a:xfrm>
            <a:off x="108000" y="758613"/>
            <a:ext cx="8928000" cy="5527907"/>
          </a:xfrm>
          <a:prstGeom prst="rect">
            <a:avLst/>
          </a:prstGeom>
          <a:noFill/>
        </p:spPr>
      </p:pic>
      <p:pic>
        <p:nvPicPr>
          <p:cNvPr id="19461" name="Picture 5" descr="E:\МАША\Рабочая\Imba\презентации\Rookee\Шаблоны\внутренний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071688" y="214313"/>
            <a:ext cx="6929468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оптимизаторов мы работаем и будем работать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24169" y="5641892"/>
            <a:ext cx="3048029" cy="216000"/>
            <a:chOff x="2714612" y="5572140"/>
            <a:chExt cx="3048029" cy="216000"/>
          </a:xfrm>
        </p:grpSpPr>
        <p:pic>
          <p:nvPicPr>
            <p:cNvPr id="4" name="Picture 8" descr="E:\МАША\Рабочая\Imba\презентации\Rookee\рыжий кружок копия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9033" y="5572140"/>
              <a:ext cx="216000" cy="216000"/>
            </a:xfrm>
            <a:prstGeom prst="rect">
              <a:avLst/>
            </a:prstGeom>
            <a:noFill/>
          </p:spPr>
        </p:pic>
        <p:pic>
          <p:nvPicPr>
            <p:cNvPr id="5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858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6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8146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7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87703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8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752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9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4169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0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4612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1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46640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2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6817" y="5572140"/>
              <a:ext cx="216001" cy="216000"/>
            </a:xfrm>
            <a:prstGeom prst="rect">
              <a:avLst/>
            </a:prstGeom>
            <a:noFill/>
          </p:spPr>
        </p:pic>
        <p:pic>
          <p:nvPicPr>
            <p:cNvPr id="13" name="Picture 9" descr="E:\МАША\Рабочая\Imba\презентации\Rookee\зелёный кружок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3726" y="5572140"/>
              <a:ext cx="216001" cy="2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423</Words>
  <Application>Microsoft Office PowerPoint</Application>
  <PresentationFormat>Экран (4:3)</PresentationFormat>
  <Paragraphs>85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Динамика роста аудитории</vt:lpstr>
      <vt:lpstr>Динамика роста количества проектов</vt:lpstr>
      <vt:lpstr>Что представляет собой сервис rookee сегодня?</vt:lpstr>
      <vt:lpstr>Теперь мы работаем не только для оптимизаторов</vt:lpstr>
      <vt:lpstr>Рост аудитории рунета</vt:lpstr>
      <vt:lpstr>Rookee для всех</vt:lpstr>
      <vt:lpstr>Для оптимизаторов мы работаем и будем работать</vt:lpstr>
      <vt:lpstr>Rookee - основной инструмент оптимизатора</vt:lpstr>
      <vt:lpstr>Наш сервис выбирают лидеры рынка </vt:lpstr>
      <vt:lpstr>Непрерывные аналитические исследования</vt:lpstr>
      <vt:lpstr>Презентация PowerPoint</vt:lpstr>
      <vt:lpstr>Сервисы Rookee. Update &amp;&amp; Upgrade</vt:lpstr>
      <vt:lpstr>Презентация PowerPoint</vt:lpstr>
      <vt:lpstr>Презентация PowerPoint</vt:lpstr>
      <vt:lpstr>Rookee через API</vt:lpstr>
      <vt:lpstr>Новые услуги от Rookee или работать должны не только ссылки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ждать от сервиса rookee завтра</vt:lpstr>
      <vt:lpstr>Презентация PowerPoint</vt:lpstr>
    </vt:vector>
  </TitlesOfParts>
  <Company>*** 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 Rookee. Вчера. Сегодня. Завтра</dc:title>
  <dc:creator>Станислав Кузнецов</dc:creator>
  <cp:lastModifiedBy>Александр Салтыков</cp:lastModifiedBy>
  <cp:revision>164</cp:revision>
  <dcterms:created xsi:type="dcterms:W3CDTF">2012-11-14T05:42:09Z</dcterms:created>
  <dcterms:modified xsi:type="dcterms:W3CDTF">2012-11-23T07:52:04Z</dcterms:modified>
</cp:coreProperties>
</file>