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9" r:id="rId12"/>
    <p:sldId id="265" r:id="rId13"/>
    <p:sldId id="266" r:id="rId14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2161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5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9732150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megaindex.r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http://www.megaindex.r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://www.megaindex.ru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gaindex.ru/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5.png"/><Relationship Id="rId7" Type="http://schemas.openxmlformats.org/officeDocument/2006/relationships/hyperlink" Target="http://twitter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kontakte.ru/megaindex" TargetMode="External"/><Relationship Id="rId5" Type="http://schemas.openxmlformats.org/officeDocument/2006/relationships/hyperlink" Target="http://facebook.com/megaindex" TargetMode="External"/><Relationship Id="rId4" Type="http://schemas.openxmlformats.org/officeDocument/2006/relationships/hyperlink" Target="http://blog-mi.ru/" TargetMode="Externa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egaindex.ru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egaindex.ru/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egaindex.ru/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egaindex.ru/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gaindex.ru/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egaindex.ru/" TargetMode="Externa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://www.megaindex.r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://www.megaindex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453" y="0"/>
            <a:ext cx="9170906" cy="6858000"/>
          </a:xfrm>
          <a:prstGeom prst="rect">
            <a:avLst/>
          </a:prstGeom>
        </p:spPr>
      </p:pic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1524000" y="4653945"/>
            <a:ext cx="6219084" cy="1169521"/>
          </a:xfrm>
          <a:prstGeom prst="rect">
            <a:avLst/>
          </a:prstGeom>
        </p:spPr>
        <p:txBody>
          <a:bodyPr wrap="square" lIns="91425" tIns="91425" rIns="91425" bIns="91425" anchor="ctr" anchorCtr="0">
            <a:spAutoFit/>
          </a:bodyPr>
          <a:lstStyle/>
          <a:p>
            <a:pPr marL="0" indent="0">
              <a:buNone/>
            </a:pPr>
            <a:r>
              <a:rPr lang="ru-RU" sz="3200" b="0" dirty="0" smtClean="0">
                <a:solidFill>
                  <a:srgbClr val="000000"/>
                </a:solidFill>
                <a:latin typeface="Myriad Pro" pitchFamily="34" charset="0"/>
                <a:ea typeface="Verdana"/>
                <a:cs typeface="Myriad Arabic" pitchFamily="50" charset="-78"/>
                <a:sym typeface="Verdana"/>
              </a:rPr>
              <a:t>Платформа для </a:t>
            </a:r>
            <a:br>
              <a:rPr lang="ru-RU" sz="3200" b="0" dirty="0" smtClean="0">
                <a:solidFill>
                  <a:srgbClr val="000000"/>
                </a:solidFill>
                <a:latin typeface="Myriad Pro" pitchFamily="34" charset="0"/>
                <a:ea typeface="Verdana"/>
                <a:cs typeface="Myriad Arabic" pitchFamily="50" charset="-78"/>
                <a:sym typeface="Verdana"/>
              </a:rPr>
            </a:br>
            <a:r>
              <a:rPr lang="ru-RU" sz="3200" b="0" dirty="0" smtClean="0">
                <a:solidFill>
                  <a:srgbClr val="000000"/>
                </a:solidFill>
                <a:latin typeface="Myriad Pro" pitchFamily="34" charset="0"/>
                <a:ea typeface="Verdana"/>
                <a:cs typeface="Myriad Arabic" pitchFamily="50" charset="-78"/>
                <a:sym typeface="Verdana"/>
              </a:rPr>
              <a:t>Интернет-бизнеса</a:t>
            </a:r>
            <a:endParaRPr lang="ru" sz="3200" b="0" dirty="0">
              <a:solidFill>
                <a:srgbClr val="000000"/>
              </a:solidFill>
              <a:latin typeface="Myriad Pro" pitchFamily="34" charset="0"/>
              <a:ea typeface="Verdana"/>
              <a:cs typeface="Myriad Arabic" pitchFamily="50" charset="-78"/>
              <a:sym typeface="Verdan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77544" y="6096000"/>
            <a:ext cx="158889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>
              <a:lnSpc>
                <a:spcPct val="150000"/>
              </a:lnSpc>
              <a:buClr>
                <a:srgbClr val="000000"/>
              </a:buClr>
              <a:buSzPct val="78571"/>
            </a:pPr>
            <a:r>
              <a:rPr lang="en-US" sz="1000" dirty="0" smtClean="0">
                <a:hlinkClick r:id="rId4"/>
              </a:rPr>
              <a:t>http://www.megaindex.ru</a:t>
            </a:r>
            <a:endParaRPr lang="ru" sz="1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r">
              <a:lnSpc>
                <a:spcPct val="150000"/>
              </a:lnSpc>
              <a:buClr>
                <a:srgbClr val="000000"/>
              </a:buClr>
              <a:buSzPct val="78571"/>
            </a:pPr>
            <a:r>
              <a:rPr lang="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8-800-555-11-91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42"/>
            <a:ext cx="9144000" cy="68485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1110" y="1676400"/>
            <a:ext cx="82480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Myriad Pro" pitchFamily="34" charset="0"/>
              </a:rPr>
              <a:t>Keywords.MegaIndex.ru</a:t>
            </a:r>
            <a:r>
              <a:rPr lang="ru-RU" sz="2800" b="1" dirty="0" smtClean="0">
                <a:latin typeface="Myriad Pro" pitchFamily="34" charset="0"/>
              </a:rPr>
              <a:t> </a:t>
            </a:r>
            <a:r>
              <a:rPr lang="ru-RU" sz="2800" dirty="0" smtClean="0">
                <a:latin typeface="Myriad Pro" pitchFamily="34" charset="0"/>
              </a:rPr>
              <a:t>-</a:t>
            </a:r>
            <a:r>
              <a:rPr lang="ru-RU" sz="2100" dirty="0" smtClean="0">
                <a:latin typeface="Myriad Pro" pitchFamily="34" charset="0"/>
              </a:rPr>
              <a:t> сервис для </a:t>
            </a:r>
            <a:r>
              <a:rPr lang="ru-RU" sz="2100" b="1" dirty="0" smtClean="0">
                <a:latin typeface="Myriad Pro" pitchFamily="34" charset="0"/>
              </a:rPr>
              <a:t>подбора ключевых слов</a:t>
            </a:r>
            <a:r>
              <a:rPr lang="ru-RU" sz="2100" dirty="0" smtClean="0">
                <a:latin typeface="Myriad Pro" pitchFamily="34" charset="0"/>
              </a:rPr>
              <a:t> и формирования </a:t>
            </a:r>
            <a:r>
              <a:rPr lang="en-US" sz="2100" b="1" dirty="0" smtClean="0">
                <a:latin typeface="Myriad Pro" pitchFamily="34" charset="0"/>
              </a:rPr>
              <a:t>c</a:t>
            </a:r>
            <a:r>
              <a:rPr lang="ru-RU" sz="2100" b="1" dirty="0" err="1" smtClean="0">
                <a:latin typeface="Myriad Pro" pitchFamily="34" charset="0"/>
              </a:rPr>
              <a:t>емантического</a:t>
            </a:r>
            <a:r>
              <a:rPr lang="ru-RU" sz="2100" b="1" dirty="0" smtClean="0">
                <a:latin typeface="Myriad Pro" pitchFamily="34" charset="0"/>
              </a:rPr>
              <a:t> ядра</a:t>
            </a:r>
            <a:r>
              <a:rPr lang="ru-RU" sz="2400" dirty="0" smtClean="0"/>
              <a:t>.</a:t>
            </a:r>
            <a:endParaRPr lang="ru-RU" sz="2100" b="1" dirty="0" smtClean="0">
              <a:latin typeface="Myriad Pro" pitchFamily="34" charset="0"/>
              <a:cs typeface="Myriad Arabic" pitchFamily="50" charset="-78"/>
            </a:endParaRPr>
          </a:p>
        </p:txBody>
      </p:sp>
      <p:sp>
        <p:nvSpPr>
          <p:cNvPr id="11" name="Shape 61"/>
          <p:cNvSpPr txBox="1">
            <a:spLocks/>
          </p:cNvSpPr>
          <p:nvPr/>
        </p:nvSpPr>
        <p:spPr>
          <a:xfrm>
            <a:off x="4114800" y="3429000"/>
            <a:ext cx="4648200" cy="218518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spAutoFit/>
          </a:bodyPr>
          <a:lstStyle/>
          <a:p>
            <a:pPr marL="342900" lvl="0" indent="-342900">
              <a:buClr>
                <a:srgbClr val="000000"/>
              </a:buClr>
              <a:buSzPct val="100000"/>
              <a:buFont typeface="Arial"/>
              <a:buChar char="•"/>
              <a:defRPr/>
            </a:pPr>
            <a:r>
              <a:rPr lang="ru-RU" sz="2000" dirty="0" smtClean="0">
                <a:latin typeface="Myriad Pro" pitchFamily="34" charset="0"/>
              </a:rPr>
              <a:t>Подбор</a:t>
            </a:r>
            <a:r>
              <a:rPr lang="en-US" sz="2000" dirty="0" smtClean="0">
                <a:latin typeface="Myriad Pro" pitchFamily="34" charset="0"/>
              </a:rPr>
              <a:t> </a:t>
            </a:r>
            <a:r>
              <a:rPr lang="ru-RU" sz="2000" dirty="0" smtClean="0">
                <a:latin typeface="Myriad Pro" pitchFamily="34" charset="0"/>
              </a:rPr>
              <a:t> </a:t>
            </a:r>
            <a:r>
              <a:rPr lang="en-US" sz="2000" b="1" dirty="0" smtClean="0">
                <a:latin typeface="Myriad Pro" pitchFamily="34" charset="0"/>
              </a:rPr>
              <a:t>c</a:t>
            </a:r>
            <a:r>
              <a:rPr lang="ru-RU" sz="2000" b="1" dirty="0" err="1" smtClean="0">
                <a:latin typeface="Myriad Pro" pitchFamily="34" charset="0"/>
              </a:rPr>
              <a:t>емантического</a:t>
            </a:r>
            <a:r>
              <a:rPr lang="ru-RU" sz="2000" b="1" dirty="0" smtClean="0">
                <a:latin typeface="Myriad Pro" pitchFamily="34" charset="0"/>
              </a:rPr>
              <a:t> ядра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Myriad Pro" pitchFamily="34" charset="0"/>
                <a:sym typeface="Arial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yriad Pro" pitchFamily="34" charset="0"/>
              <a:sym typeface="Arial"/>
            </a:endParaRPr>
          </a:p>
          <a:p>
            <a:pPr marL="342900" lvl="0" indent="-342900">
              <a:buClr>
                <a:srgbClr val="000000"/>
              </a:buClr>
              <a:buSzPct val="100000"/>
              <a:buFont typeface="Arial"/>
              <a:buChar char="•"/>
              <a:defRPr/>
            </a:pPr>
            <a:r>
              <a:rPr lang="en-US" sz="2000" dirty="0" smtClean="0">
                <a:latin typeface="Myriad Pro" pitchFamily="34" charset="0"/>
              </a:rPr>
              <a:t>C</a:t>
            </a:r>
            <a:r>
              <a:rPr lang="ru-RU" sz="2000" dirty="0" err="1" smtClean="0">
                <a:latin typeface="Myriad Pro" pitchFamily="34" charset="0"/>
              </a:rPr>
              <a:t>амые</a:t>
            </a:r>
            <a:r>
              <a:rPr lang="ru-RU" sz="2000" dirty="0" smtClean="0">
                <a:latin typeface="Myriad Pro" pitchFamily="34" charset="0"/>
              </a:rPr>
              <a:t> </a:t>
            </a:r>
            <a:r>
              <a:rPr lang="ru-RU" sz="2000" b="1" dirty="0" smtClean="0">
                <a:latin typeface="Myriad Pro" pitchFamily="34" charset="0"/>
              </a:rPr>
              <a:t>актуальные запросы</a:t>
            </a:r>
            <a:r>
              <a:rPr lang="ru-RU" sz="2000" dirty="0" smtClean="0">
                <a:latin typeface="Myriad Pro" pitchFamily="34" charset="0"/>
              </a:rPr>
              <a:t>.</a:t>
            </a:r>
            <a:endParaRPr lang="en-US" sz="2000" dirty="0" smtClean="0">
              <a:latin typeface="Myriad Pro" pitchFamily="34" charset="0"/>
            </a:endParaRPr>
          </a:p>
          <a:p>
            <a:pPr marL="342900" lvl="0" indent="-342900">
              <a:buClr>
                <a:srgbClr val="000000"/>
              </a:buClr>
              <a:buSzPct val="100000"/>
              <a:buFont typeface="Arial"/>
              <a:buChar char="•"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yriad Pro" pitchFamily="34" charset="0"/>
              <a:ea typeface="Verdana"/>
              <a:cs typeface="Verdana"/>
              <a:sym typeface="Verdana"/>
            </a:endParaRPr>
          </a:p>
          <a:p>
            <a:pPr marL="342900" lvl="0" indent="-34290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000" dirty="0" smtClean="0">
                <a:latin typeface="Myriad Pro" pitchFamily="34" charset="0"/>
              </a:rPr>
              <a:t>Эффективное </a:t>
            </a:r>
            <a:r>
              <a:rPr lang="en-US" sz="2000" b="1" dirty="0" smtClean="0">
                <a:latin typeface="Myriad Pro" pitchFamily="34" charset="0"/>
              </a:rPr>
              <a:t>SEO-</a:t>
            </a:r>
            <a:r>
              <a:rPr lang="ru-RU" sz="2000" b="1" dirty="0" smtClean="0">
                <a:latin typeface="Myriad Pro" pitchFamily="34" charset="0"/>
              </a:rPr>
              <a:t>продвижение.</a:t>
            </a:r>
            <a:endParaRPr kumimoji="0" lang="ru-RU" sz="2000" b="1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 pitchFamily="34" charset="0"/>
              <a:ea typeface="Verdana"/>
              <a:cs typeface="Verdana"/>
              <a:sym typeface="Verdan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yriad Pro" pitchFamily="34" charset="0"/>
              <a:sym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56505" y="5943600"/>
            <a:ext cx="183896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>
              <a:lnSpc>
                <a:spcPct val="150000"/>
              </a:lnSpc>
              <a:buClr>
                <a:srgbClr val="000000"/>
              </a:buClr>
              <a:buSzPct val="78571"/>
            </a:pPr>
            <a:r>
              <a:rPr lang="en-US" sz="1000" dirty="0" smtClean="0">
                <a:hlinkClick r:id="rId4"/>
              </a:rPr>
              <a:t>http://www.megaindex.ru</a:t>
            </a:r>
            <a:endParaRPr lang="ru" sz="1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r">
              <a:lnSpc>
                <a:spcPct val="150000"/>
              </a:lnSpc>
              <a:buClr>
                <a:srgbClr val="000000"/>
              </a:buClr>
              <a:buSzPct val="78571"/>
            </a:pP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Т</a:t>
            </a:r>
            <a:r>
              <a:rPr lang="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ел.: 8-800-555-11-91</a:t>
            </a:r>
          </a:p>
          <a:p>
            <a:pPr lvl="0" algn="r">
              <a:lnSpc>
                <a:spcPct val="150000"/>
              </a:lnSpc>
              <a:buClr>
                <a:srgbClr val="000000"/>
              </a:buClr>
              <a:buSzPct val="78571"/>
            </a:pPr>
            <a:r>
              <a:rPr lang="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partner@megaindex.ru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Рисунок 7" descr="Без имени-1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6720" y="381600"/>
            <a:ext cx="6830561" cy="5868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42"/>
            <a:ext cx="9144000" cy="68485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1110" y="1676400"/>
            <a:ext cx="82480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Myriad Pro" pitchFamily="34" charset="0"/>
              </a:rPr>
              <a:t>Guru.MegaIndex.ru</a:t>
            </a:r>
            <a:r>
              <a:rPr lang="ru-RU" sz="2800" b="1" dirty="0" smtClean="0">
                <a:latin typeface="Myriad Pro" pitchFamily="34" charset="0"/>
              </a:rPr>
              <a:t> </a:t>
            </a:r>
            <a:r>
              <a:rPr lang="ru-RU" sz="2800" dirty="0" smtClean="0">
                <a:latin typeface="Myriad Pro" pitchFamily="34" charset="0"/>
              </a:rPr>
              <a:t>-</a:t>
            </a:r>
            <a:r>
              <a:rPr lang="ru-RU" sz="2100" dirty="0" smtClean="0">
                <a:latin typeface="Myriad Pro" pitchFamily="34" charset="0"/>
              </a:rPr>
              <a:t> инструмент </a:t>
            </a:r>
            <a:r>
              <a:rPr lang="ru-RU" sz="2100" b="1" dirty="0" smtClean="0">
                <a:latin typeface="Myriad Pro" pitchFamily="34" charset="0"/>
              </a:rPr>
              <a:t>автоматического управления </a:t>
            </a:r>
            <a:r>
              <a:rPr lang="ru-RU" sz="2100" dirty="0" smtClean="0">
                <a:latin typeface="Myriad Pro" pitchFamily="34" charset="0"/>
              </a:rPr>
              <a:t>рекламной стратегии по </a:t>
            </a:r>
            <a:r>
              <a:rPr lang="ru-RU" sz="2100" b="1" dirty="0" smtClean="0">
                <a:latin typeface="Myriad Pro" pitchFamily="34" charset="0"/>
              </a:rPr>
              <a:t>закупке ссылок</a:t>
            </a:r>
            <a:r>
              <a:rPr lang="ru-RU" sz="2400" dirty="0" smtClean="0"/>
              <a:t>.</a:t>
            </a:r>
            <a:endParaRPr lang="ru-RU" sz="2100" b="1" dirty="0" smtClean="0">
              <a:latin typeface="Myriad Pro" pitchFamily="34" charset="0"/>
              <a:cs typeface="Myriad Arabic" pitchFamily="50" charset="-78"/>
            </a:endParaRPr>
          </a:p>
        </p:txBody>
      </p:sp>
      <p:sp>
        <p:nvSpPr>
          <p:cNvPr id="11" name="Shape 61"/>
          <p:cNvSpPr txBox="1">
            <a:spLocks/>
          </p:cNvSpPr>
          <p:nvPr/>
        </p:nvSpPr>
        <p:spPr>
          <a:xfrm>
            <a:off x="4114800" y="3429000"/>
            <a:ext cx="4648200" cy="24929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spAutoFit/>
          </a:bodyPr>
          <a:lstStyle/>
          <a:p>
            <a:pPr marL="342900" lvl="0" indent="-342900">
              <a:buClr>
                <a:srgbClr val="000000"/>
              </a:buClr>
              <a:buSzPct val="100000"/>
              <a:buFont typeface="Arial"/>
              <a:buChar char="•"/>
              <a:defRPr/>
            </a:pPr>
            <a:r>
              <a:rPr lang="ru-RU" sz="2000" noProof="0" dirty="0" smtClean="0">
                <a:latin typeface="Myriad Pro" pitchFamily="34" charset="0"/>
              </a:rPr>
              <a:t>Автономное управление бюджета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Myriad Pro" pitchFamily="34" charset="0"/>
                <a:sym typeface="Arial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yriad Pro" pitchFamily="34" charset="0"/>
              <a:sym typeface="Arial"/>
            </a:endParaRPr>
          </a:p>
          <a:p>
            <a:pPr marL="342900" lvl="0" indent="-342900">
              <a:buClr>
                <a:srgbClr val="000000"/>
              </a:buClr>
              <a:buSzPct val="100000"/>
              <a:buFont typeface="Arial"/>
              <a:buChar char="•"/>
              <a:defRPr/>
            </a:pPr>
            <a:r>
              <a:rPr lang="ru-RU" sz="2000" b="1" dirty="0" smtClean="0">
                <a:latin typeface="Myriad Pro" pitchFamily="34" charset="0"/>
              </a:rPr>
              <a:t>Экономия</a:t>
            </a:r>
            <a:r>
              <a:rPr lang="ru-RU" sz="2000" dirty="0" smtClean="0">
                <a:latin typeface="Myriad Pro" pitchFamily="34" charset="0"/>
              </a:rPr>
              <a:t> времени и </a:t>
            </a:r>
            <a:r>
              <a:rPr lang="ru-RU" sz="2000" b="1" dirty="0" smtClean="0">
                <a:latin typeface="Myriad Pro" pitchFamily="34" charset="0"/>
              </a:rPr>
              <a:t>ресурсов</a:t>
            </a:r>
            <a:r>
              <a:rPr lang="ru-RU" sz="2000" dirty="0" smtClean="0">
                <a:latin typeface="Myriad Pro" pitchFamily="34" charset="0"/>
              </a:rPr>
              <a:t>.</a:t>
            </a:r>
            <a:endParaRPr lang="en-US" sz="2000" dirty="0" smtClean="0">
              <a:latin typeface="Myriad Pro" pitchFamily="34" charset="0"/>
            </a:endParaRPr>
          </a:p>
          <a:p>
            <a:pPr marL="342900" lvl="0" indent="-342900">
              <a:buClr>
                <a:srgbClr val="000000"/>
              </a:buClr>
              <a:buSzPct val="100000"/>
              <a:buFont typeface="Arial"/>
              <a:buChar char="•"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yriad Pro" pitchFamily="34" charset="0"/>
              <a:ea typeface="Verdana"/>
              <a:cs typeface="Verdana"/>
              <a:sym typeface="Verdana"/>
            </a:endParaRPr>
          </a:p>
          <a:p>
            <a:pPr marL="342900" lvl="0" indent="-34290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000" dirty="0" smtClean="0">
                <a:latin typeface="Myriad Pro" pitchFamily="34" charset="0"/>
              </a:rPr>
              <a:t>Подходит как для профессионала, так и для новичка</a:t>
            </a:r>
            <a:r>
              <a:rPr lang="ru-RU" sz="2000" b="1" dirty="0" smtClean="0">
                <a:latin typeface="Myriad Pro" pitchFamily="34" charset="0"/>
              </a:rPr>
              <a:t>.</a:t>
            </a:r>
            <a:endParaRPr kumimoji="0" lang="ru-RU" sz="2000" b="1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 pitchFamily="34" charset="0"/>
              <a:ea typeface="Verdana"/>
              <a:cs typeface="Verdana"/>
              <a:sym typeface="Verdan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yriad Pro" pitchFamily="34" charset="0"/>
              <a:sym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56505" y="5943600"/>
            <a:ext cx="183896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>
              <a:lnSpc>
                <a:spcPct val="150000"/>
              </a:lnSpc>
              <a:buClr>
                <a:srgbClr val="000000"/>
              </a:buClr>
              <a:buSzPct val="78571"/>
            </a:pPr>
            <a:r>
              <a:rPr lang="en-US" sz="1000" dirty="0" smtClean="0">
                <a:hlinkClick r:id="rId4"/>
              </a:rPr>
              <a:t>http://www.megaindex.ru</a:t>
            </a:r>
            <a:endParaRPr lang="ru" sz="1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r">
              <a:lnSpc>
                <a:spcPct val="150000"/>
              </a:lnSpc>
              <a:buClr>
                <a:srgbClr val="000000"/>
              </a:buClr>
              <a:buSzPct val="78571"/>
            </a:pP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Т</a:t>
            </a:r>
            <a:r>
              <a:rPr lang="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ел.: 8-800-555-11-91</a:t>
            </a:r>
          </a:p>
          <a:p>
            <a:pPr lvl="0" algn="r">
              <a:lnSpc>
                <a:spcPct val="150000"/>
              </a:lnSpc>
              <a:buClr>
                <a:srgbClr val="000000"/>
              </a:buClr>
              <a:buSzPct val="78571"/>
            </a:pPr>
            <a:r>
              <a:rPr lang="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partner@megaindex.ru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Рисунок 6" descr="Без имени-1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1443" y="381600"/>
            <a:ext cx="6221115" cy="5868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453" y="0"/>
            <a:ext cx="9170906" cy="6858000"/>
          </a:xfrm>
          <a:prstGeom prst="rect">
            <a:avLst/>
          </a:prstGeom>
        </p:spPr>
      </p:pic>
      <p:sp>
        <p:nvSpPr>
          <p:cNvPr id="95" name="Shape 95"/>
          <p:cNvSpPr txBox="1"/>
          <p:nvPr/>
        </p:nvSpPr>
        <p:spPr>
          <a:xfrm>
            <a:off x="457200" y="411009"/>
            <a:ext cx="7162199" cy="10877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  <p:sp>
        <p:nvSpPr>
          <p:cNvPr id="97" name="Shape 97"/>
          <p:cNvSpPr/>
          <p:nvPr/>
        </p:nvSpPr>
        <p:spPr>
          <a:xfrm>
            <a:off x="11506200" y="2133600"/>
            <a:ext cx="2305491" cy="338713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pic>
        <p:nvPicPr>
          <p:cNvPr id="9" name="Рисунок 8" descr="1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500" y="395805"/>
            <a:ext cx="6477001" cy="594795"/>
          </a:xfrm>
          <a:prstGeom prst="rect">
            <a:avLst/>
          </a:prstGeom>
        </p:spPr>
      </p:pic>
      <p:sp>
        <p:nvSpPr>
          <p:cNvPr id="10" name="Shape 61"/>
          <p:cNvSpPr txBox="1">
            <a:spLocks/>
          </p:cNvSpPr>
          <p:nvPr/>
        </p:nvSpPr>
        <p:spPr>
          <a:xfrm>
            <a:off x="4114800" y="2841040"/>
            <a:ext cx="5029200" cy="226212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spAutoFit/>
          </a:bodyPr>
          <a:lstStyle/>
          <a:p>
            <a:pPr marL="342900" lvl="0" indent="-342900">
              <a:lnSpc>
                <a:spcPct val="150000"/>
              </a:lnSpc>
              <a:buClr>
                <a:srgbClr val="000000"/>
              </a:buClr>
              <a:buSzPct val="100000"/>
              <a:buFont typeface="Arial"/>
              <a:buChar char="•"/>
            </a:pPr>
            <a:r>
              <a:rPr lang="ru" sz="2000" dirty="0" smtClean="0">
                <a:latin typeface="Myriad Pro" pitchFamily="34" charset="0"/>
                <a:ea typeface="Verdana"/>
                <a:cs typeface="Verdana"/>
                <a:sym typeface="Verdana"/>
              </a:rPr>
              <a:t>Повышение рентабельности  бизнеса</a:t>
            </a:r>
            <a:endParaRPr lang="en-US" sz="2000" dirty="0" smtClean="0">
              <a:latin typeface="Myriad Pro" pitchFamily="34" charset="0"/>
              <a:ea typeface="Verdana"/>
              <a:cs typeface="Verdana"/>
              <a:sym typeface="Verdana"/>
            </a:endParaRP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000" dirty="0" smtClean="0">
                <a:latin typeface="Myriad Pro" pitchFamily="34" charset="0"/>
                <a:ea typeface="Verdana"/>
                <a:cs typeface="Verdana"/>
                <a:sym typeface="Verdana"/>
              </a:rPr>
              <a:t>Реальная автоматизация компании</a:t>
            </a:r>
            <a:endParaRPr lang="ru" sz="2000" dirty="0" smtClean="0">
              <a:latin typeface="Myriad Pro" pitchFamily="34" charset="0"/>
              <a:ea typeface="Verdana"/>
              <a:cs typeface="Verdana"/>
              <a:sym typeface="Verdana"/>
            </a:endParaRP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" sz="2000" dirty="0" smtClean="0">
                <a:latin typeface="Myriad Pro" pitchFamily="34" charset="0"/>
                <a:ea typeface="Verdana"/>
                <a:cs typeface="Verdana"/>
                <a:sym typeface="Verdana"/>
              </a:rPr>
              <a:t>Все инструменты в одном месте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yriad Pro" pitchFamily="34" charset="0"/>
              <a:sym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1110" y="1676400"/>
            <a:ext cx="8248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err="1" smtClean="0">
                <a:latin typeface="Myriad Pro" pitchFamily="34" charset="0"/>
              </a:rPr>
              <a:t>MegaIndex</a:t>
            </a:r>
            <a:r>
              <a:rPr lang="en-US" sz="2800" b="1" dirty="0" smtClean="0">
                <a:latin typeface="Myriad Pro" pitchFamily="34" charset="0"/>
              </a:rPr>
              <a:t>.</a:t>
            </a:r>
            <a:r>
              <a:rPr lang="en-US" sz="2800" b="1" dirty="0" err="1" smtClean="0">
                <a:latin typeface="Myriad Pro" pitchFamily="34" charset="0"/>
              </a:rPr>
              <a:t>ru</a:t>
            </a:r>
            <a:r>
              <a:rPr lang="ru-RU" sz="2800" b="1" dirty="0" smtClean="0">
                <a:latin typeface="Myriad Pro" pitchFamily="34" charset="0"/>
              </a:rPr>
              <a:t> </a:t>
            </a:r>
            <a:r>
              <a:rPr lang="en-US" sz="2800" b="1" dirty="0" smtClean="0">
                <a:latin typeface="Myriad Pro" pitchFamily="34" charset="0"/>
              </a:rPr>
              <a:t> </a:t>
            </a:r>
            <a:r>
              <a:rPr lang="ru-RU" sz="2400" dirty="0" smtClean="0">
                <a:latin typeface="Myriad Pro" pitchFamily="34" charset="0"/>
              </a:rPr>
              <a:t>предоставляет самые мощные средства </a:t>
            </a:r>
            <a:r>
              <a:rPr lang="ru-RU" sz="2600" b="1" dirty="0" smtClean="0">
                <a:latin typeface="Myriad Pro" pitchFamily="34" charset="0"/>
              </a:rPr>
              <a:t>автоматизации продвижения </a:t>
            </a:r>
            <a:r>
              <a:rPr lang="ru-RU" sz="2400" dirty="0" smtClean="0">
                <a:latin typeface="Myriad Pro" pitchFamily="34" charset="0"/>
              </a:rPr>
              <a:t>сайтов</a:t>
            </a:r>
            <a:endParaRPr lang="ru-RU" sz="2100" dirty="0" smtClean="0">
              <a:latin typeface="Myriad Pro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56505" y="5943600"/>
            <a:ext cx="183896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>
              <a:lnSpc>
                <a:spcPct val="150000"/>
              </a:lnSpc>
              <a:buClr>
                <a:srgbClr val="000000"/>
              </a:buClr>
              <a:buSzPct val="78571"/>
            </a:pPr>
            <a:r>
              <a:rPr lang="en-US" sz="1000" dirty="0" smtClean="0">
                <a:hlinkClick r:id="rId6"/>
              </a:rPr>
              <a:t>http://www.megaindex.ru</a:t>
            </a:r>
            <a:endParaRPr lang="ru" sz="1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r">
              <a:lnSpc>
                <a:spcPct val="150000"/>
              </a:lnSpc>
              <a:buClr>
                <a:srgbClr val="000000"/>
              </a:buClr>
              <a:buSzPct val="78571"/>
            </a:pP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Т</a:t>
            </a:r>
            <a:r>
              <a:rPr lang="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ел.: 8-800-555-11-91</a:t>
            </a:r>
          </a:p>
          <a:p>
            <a:pPr lvl="0" algn="r">
              <a:lnSpc>
                <a:spcPct val="150000"/>
              </a:lnSpc>
              <a:buClr>
                <a:srgbClr val="000000"/>
              </a:buClr>
              <a:buSzPct val="78571"/>
            </a:pPr>
            <a:r>
              <a:rPr lang="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partner@megaindex.ru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453" y="0"/>
            <a:ext cx="9170906" cy="6858000"/>
          </a:xfrm>
          <a:prstGeom prst="rect">
            <a:avLst/>
          </a:prstGeom>
        </p:spPr>
      </p:pic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533400" y="2154843"/>
            <a:ext cx="6781800" cy="4755118"/>
          </a:xfrm>
          <a:prstGeom prst="rect">
            <a:avLst/>
          </a:prstGeom>
        </p:spPr>
        <p:txBody>
          <a:bodyPr wrap="square" lIns="91425" tIns="91425" rIns="91425" bIns="91425" anchor="t" anchorCtr="0">
            <a:sp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78571"/>
              <a:buFont typeface="Arial"/>
              <a:buNone/>
            </a:pPr>
            <a:r>
              <a:rPr lang="ru" sz="2000" dirty="0" smtClean="0">
                <a:solidFill>
                  <a:srgbClr val="000000"/>
                </a:solidFill>
                <a:latin typeface="Myriad Pro" pitchFamily="34" charset="0"/>
                <a:ea typeface="Verdana"/>
                <a:cs typeface="Verdana"/>
                <a:sym typeface="Verdana"/>
              </a:rPr>
              <a:t>Тел.:</a:t>
            </a:r>
            <a:r>
              <a:rPr lang="ru" sz="2000" b="1" dirty="0" smtClean="0">
                <a:solidFill>
                  <a:srgbClr val="000000"/>
                </a:solidFill>
                <a:latin typeface="Myriad Pro" pitchFamily="34" charset="0"/>
                <a:ea typeface="Verdana"/>
                <a:cs typeface="Verdana"/>
                <a:sym typeface="Verdana"/>
              </a:rPr>
              <a:t>   +</a:t>
            </a:r>
            <a:r>
              <a:rPr lang="ru" sz="2000" b="1" dirty="0">
                <a:solidFill>
                  <a:srgbClr val="000000"/>
                </a:solidFill>
                <a:latin typeface="Myriad Pro" pitchFamily="34" charset="0"/>
                <a:ea typeface="Verdana"/>
                <a:cs typeface="Verdana"/>
                <a:sym typeface="Verdana"/>
              </a:rPr>
              <a:t>7 (495) 565-31-75 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78571"/>
              <a:buFont typeface="Arial"/>
              <a:buNone/>
            </a:pPr>
            <a:r>
              <a:rPr lang="ru" sz="2000" b="1" dirty="0" smtClean="0">
                <a:solidFill>
                  <a:srgbClr val="000000"/>
                </a:solidFill>
                <a:latin typeface="Myriad Pro" pitchFamily="34" charset="0"/>
                <a:ea typeface="Verdana"/>
                <a:cs typeface="Verdana"/>
                <a:sym typeface="Verdana"/>
              </a:rPr>
              <a:t> 	         8-800-555-11-91</a:t>
            </a:r>
            <a:endParaRPr lang="ru" sz="2000" dirty="0" smtClean="0">
              <a:solidFill>
                <a:srgbClr val="000000"/>
              </a:solidFill>
              <a:latin typeface="Myriad Pro" pitchFamily="34" charset="0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78571"/>
              <a:buFont typeface="Arial"/>
              <a:buNone/>
            </a:pPr>
            <a:r>
              <a:rPr lang="ru" sz="2000" dirty="0" smtClean="0">
                <a:solidFill>
                  <a:srgbClr val="000000"/>
                </a:solidFill>
                <a:latin typeface="Myriad Pro" pitchFamily="34" charset="0"/>
                <a:ea typeface="Verdana"/>
                <a:cs typeface="Verdana"/>
                <a:sym typeface="Verdana"/>
              </a:rPr>
              <a:t>E-mail</a:t>
            </a:r>
            <a:r>
              <a:rPr lang="ru" sz="2000" dirty="0">
                <a:solidFill>
                  <a:srgbClr val="000000"/>
                </a:solidFill>
                <a:latin typeface="Myriad Pro" pitchFamily="34" charset="0"/>
                <a:ea typeface="Verdana"/>
                <a:cs typeface="Verdana"/>
                <a:sym typeface="Verdana"/>
              </a:rPr>
              <a:t>: partner@megaindex.ru</a:t>
            </a:r>
          </a:p>
          <a:p>
            <a:endParaRPr dirty="0">
              <a:latin typeface="Myriad Pro" pitchFamily="34" charset="0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78571"/>
              <a:buFont typeface="Arial"/>
              <a:buNone/>
            </a:pPr>
            <a:r>
              <a:rPr lang="ru" sz="2000" u="sng" dirty="0">
                <a:solidFill>
                  <a:schemeClr val="hlink"/>
                </a:solidFill>
                <a:latin typeface="Myriad Pro" pitchFamily="34" charset="0"/>
                <a:ea typeface="Verdana"/>
                <a:cs typeface="Verdana"/>
                <a:sym typeface="Verdana"/>
                <a:hlinkClick r:id="rId4"/>
              </a:rPr>
              <a:t>blog-mi.ru</a:t>
            </a:r>
            <a:r>
              <a:rPr lang="ru" sz="2000" dirty="0">
                <a:solidFill>
                  <a:srgbClr val="000000"/>
                </a:solidFill>
                <a:latin typeface="Myriad Pro" pitchFamily="34" charset="0"/>
                <a:ea typeface="Verdana"/>
                <a:cs typeface="Verdana"/>
                <a:sym typeface="Verdana"/>
              </a:rPr>
              <a:t> - наш </a:t>
            </a:r>
            <a:r>
              <a:rPr lang="ru" sz="2000" dirty="0" smtClean="0">
                <a:solidFill>
                  <a:srgbClr val="000000"/>
                </a:solidFill>
                <a:latin typeface="Myriad Pro" pitchFamily="34" charset="0"/>
                <a:ea typeface="Verdana"/>
                <a:cs typeface="Verdana"/>
                <a:sym typeface="Verdana"/>
              </a:rPr>
              <a:t>блог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78571"/>
              <a:buFont typeface="Arial"/>
              <a:buNone/>
            </a:pPr>
            <a:endParaRPr sz="3200" dirty="0">
              <a:latin typeface="Myriad Pro" pitchFamily="34" charset="0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ru" sz="2000" dirty="0">
                <a:solidFill>
                  <a:srgbClr val="000000"/>
                </a:solidFill>
                <a:latin typeface="Myriad Pro" pitchFamily="34" charset="0"/>
                <a:ea typeface="Verdana"/>
                <a:cs typeface="Verdana"/>
                <a:sym typeface="Verdana"/>
              </a:rPr>
              <a:t>мы в социальных сетях</a:t>
            </a:r>
            <a:r>
              <a:rPr lang="ru" sz="2000" dirty="0" smtClean="0">
                <a:solidFill>
                  <a:srgbClr val="000000"/>
                </a:solidFill>
                <a:latin typeface="Myriad Pro" pitchFamily="34" charset="0"/>
                <a:ea typeface="Verdana"/>
                <a:cs typeface="Verdana"/>
                <a:sym typeface="Verdana"/>
              </a:rPr>
              <a:t>:</a:t>
            </a:r>
            <a:endParaRPr sz="3200" dirty="0">
              <a:latin typeface="Myriad Pro" pitchFamily="34" charset="0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78571"/>
              <a:buFont typeface="Arial"/>
              <a:buNone/>
            </a:pPr>
            <a:r>
              <a:rPr lang="ru" sz="2000" dirty="0">
                <a:solidFill>
                  <a:srgbClr val="000000"/>
                </a:solidFill>
                <a:latin typeface="Myriad Pro" pitchFamily="34" charset="0"/>
                <a:hlinkClick r:id="rId5"/>
              </a:rPr>
              <a:t>facebook.com/megaindex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78571"/>
              <a:buFont typeface="Arial"/>
              <a:buNone/>
            </a:pPr>
            <a:r>
              <a:rPr lang="ru" sz="2000" dirty="0">
                <a:solidFill>
                  <a:srgbClr val="000000"/>
                </a:solidFill>
                <a:latin typeface="Myriad Pro" pitchFamily="34" charset="0"/>
                <a:hlinkClick r:id="rId6"/>
              </a:rPr>
              <a:t>vkontakte.ru/megaindex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78571"/>
              <a:buFont typeface="Arial"/>
              <a:buNone/>
            </a:pPr>
            <a:r>
              <a:rPr lang="ru" sz="2000" dirty="0">
                <a:solidFill>
                  <a:srgbClr val="000000"/>
                </a:solidFill>
                <a:latin typeface="Myriad Pro" pitchFamily="34" charset="0"/>
                <a:hlinkClick r:id="rId7"/>
              </a:rPr>
              <a:t>twitter.com/#!/megaindex</a:t>
            </a:r>
          </a:p>
          <a:p>
            <a:endParaRPr dirty="0">
              <a:latin typeface="Myriad Pro" pitchFamily="34" charset="0"/>
            </a:endParaRPr>
          </a:p>
          <a:p>
            <a:endParaRPr dirty="0">
              <a:latin typeface="Myriad Pro" pitchFamily="34" charset="0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10363200" y="2362200"/>
            <a:ext cx="2305491" cy="3387134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</p:sp>
      <p:sp>
        <p:nvSpPr>
          <p:cNvPr id="8" name="Shape 29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3048000" cy="800189"/>
          </a:xfrm>
          <a:prstGeom prst="rect">
            <a:avLst/>
          </a:prstGeom>
        </p:spPr>
        <p:txBody>
          <a:bodyPr wrap="square" lIns="91425" tIns="91425" rIns="91425" bIns="91425" anchor="b" anchorCtr="0">
            <a:spAutoFit/>
          </a:bodyPr>
          <a:lstStyle/>
          <a:p>
            <a:pPr marL="0" indent="0" algn="ctr">
              <a:buNone/>
            </a:pPr>
            <a:r>
              <a:rPr lang="ru" sz="4000" dirty="0" smtClean="0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контакты</a:t>
            </a:r>
            <a:endParaRPr lang="ru" sz="4000" dirty="0">
              <a:solidFill>
                <a:schemeClr val="accent1">
                  <a:lumMod val="50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" name="Рисунок 8" descr="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62400" y="457200"/>
            <a:ext cx="4880429" cy="554526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42"/>
            <a:ext cx="9144000" cy="6848515"/>
          </a:xfrm>
          <a:prstGeom prst="rect">
            <a:avLst/>
          </a:prstGeom>
        </p:spPr>
      </p:pic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5562600" y="304800"/>
            <a:ext cx="3048000" cy="830966"/>
          </a:xfrm>
          <a:prstGeom prst="rect">
            <a:avLst/>
          </a:prstGeom>
        </p:spPr>
        <p:txBody>
          <a:bodyPr wrap="square" lIns="91425" tIns="91425" rIns="91425" bIns="91425" anchor="b" anchorCtr="0">
            <a:spAutoFit/>
          </a:bodyPr>
          <a:lstStyle/>
          <a:p>
            <a:pPr marL="0" indent="0" algn="ctr">
              <a:buNone/>
            </a:pPr>
            <a:r>
              <a:rPr lang="ru" sz="4200" dirty="0" smtClean="0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СЕГОДНЯ</a:t>
            </a:r>
            <a:endParaRPr lang="ru" sz="4200" dirty="0">
              <a:solidFill>
                <a:schemeClr val="accent1">
                  <a:lumMod val="50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" name="Рисунок 5" descr="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393403"/>
            <a:ext cx="4880429" cy="5545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1447800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2400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П</a:t>
            </a:r>
            <a:r>
              <a:rPr lang="ru" sz="2400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олная автоматизация </a:t>
            </a:r>
            <a:r>
              <a:rPr lang="ru" sz="2400" b="1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SEO-компаний</a:t>
            </a:r>
            <a:endParaRPr lang="ru" sz="3200" b="1" dirty="0" smtClean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/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5" name="Shape 30"/>
          <p:cNvSpPr txBox="1">
            <a:spLocks/>
          </p:cNvSpPr>
          <p:nvPr/>
        </p:nvSpPr>
        <p:spPr>
          <a:xfrm>
            <a:off x="4800600" y="2394764"/>
            <a:ext cx="4998300" cy="2939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tabLst/>
              <a:defRPr/>
            </a:pPr>
            <a:r>
              <a:rPr kumimoji="0" lang="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Arial"/>
                <a:cs typeface="Arial"/>
                <a:sym typeface="Arial"/>
              </a:rPr>
              <a:t>26 000 000 </a:t>
            </a:r>
            <a:r>
              <a:rPr kumimoji="0" lang="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Arial"/>
                <a:cs typeface="Arial"/>
                <a:sym typeface="Arial"/>
              </a:rPr>
              <a:t>анализируемых сайтов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tabLst/>
              <a:defRPr/>
            </a:pPr>
            <a:r>
              <a:rPr kumimoji="0" lang="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Arial"/>
                <a:cs typeface="Arial"/>
                <a:sym typeface="Arial"/>
              </a:rPr>
              <a:t>22 000 000 </a:t>
            </a:r>
            <a:r>
              <a:rPr kumimoji="0" lang="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Arial"/>
                <a:cs typeface="Arial"/>
                <a:sym typeface="Arial"/>
              </a:rPr>
              <a:t>поисковых запросов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tabLst/>
              <a:defRPr/>
            </a:pPr>
            <a:r>
              <a:rPr kumimoji="0" lang="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Arial"/>
                <a:cs typeface="Arial"/>
                <a:sym typeface="Arial"/>
              </a:rPr>
              <a:t>полный индекс российского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tabLst/>
              <a:defRPr/>
            </a:pP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Arial"/>
                <a:cs typeface="Arial"/>
                <a:sym typeface="Arial"/>
              </a:rPr>
              <a:t>       </a:t>
            </a:r>
            <a:r>
              <a:rPr kumimoji="0" lang="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Arial"/>
                <a:cs typeface="Arial"/>
                <a:sym typeface="Arial"/>
              </a:rPr>
              <a:t>Интернета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tabLst/>
              <a:defRPr/>
            </a:pPr>
            <a:r>
              <a:rPr kumimoji="0" lang="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Arial"/>
                <a:cs typeface="Arial"/>
                <a:sym typeface="Arial"/>
              </a:rPr>
              <a:t>уникальное </a:t>
            </a:r>
            <a:r>
              <a:rPr kumimoji="0" lang="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Arial"/>
                <a:cs typeface="Arial"/>
                <a:sym typeface="Arial"/>
              </a:rPr>
              <a:t>API</a:t>
            </a:r>
            <a:r>
              <a:rPr kumimoji="0" lang="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Arial"/>
                <a:cs typeface="Arial"/>
                <a:sym typeface="Arial"/>
              </a:rPr>
              <a:t> для решения любых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tabLst/>
              <a:defRPr/>
            </a:pPr>
            <a:r>
              <a:rPr lang="en-US" sz="1800" dirty="0" smtClean="0">
                <a:solidFill>
                  <a:schemeClr val="tx1"/>
                </a:solidFill>
                <a:latin typeface="Myriad Pro" pitchFamily="34" charset="0"/>
              </a:rPr>
              <a:t>       </a:t>
            </a:r>
            <a:r>
              <a:rPr kumimoji="0" lang="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Arial"/>
                <a:cs typeface="Arial"/>
                <a:sym typeface="Arial"/>
              </a:rPr>
              <a:t>задач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tabLst/>
              <a:defRPr/>
            </a:pPr>
            <a:r>
              <a:rPr kumimoji="0" lang="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Arial"/>
                <a:cs typeface="Arial"/>
                <a:sym typeface="Arial"/>
              </a:rPr>
              <a:t>привлекательные возможности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Arial"/>
                <a:cs typeface="Arial"/>
                <a:sym typeface="Arial"/>
              </a:rPr>
              <a:t>	</a:t>
            </a:r>
            <a:r>
              <a:rPr kumimoji="0" lang="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Arial"/>
                <a:cs typeface="Arial"/>
                <a:sym typeface="Arial"/>
              </a:rPr>
              <a:t>для партнеров</a:t>
            </a:r>
            <a:endParaRPr kumimoji="0" lang="ru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56505" y="5943600"/>
            <a:ext cx="183896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>
              <a:lnSpc>
                <a:spcPct val="150000"/>
              </a:lnSpc>
              <a:buClr>
                <a:srgbClr val="000000"/>
              </a:buClr>
              <a:buSzPct val="78571"/>
            </a:pPr>
            <a:r>
              <a:rPr lang="en-US" sz="1000" dirty="0" smtClean="0">
                <a:hlinkClick r:id="rId5"/>
              </a:rPr>
              <a:t>http://www.megaindex.ru</a:t>
            </a:r>
            <a:endParaRPr lang="ru" sz="1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r">
              <a:lnSpc>
                <a:spcPct val="150000"/>
              </a:lnSpc>
              <a:buClr>
                <a:srgbClr val="000000"/>
              </a:buClr>
              <a:buSzPct val="78571"/>
            </a:pP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Т</a:t>
            </a:r>
            <a:r>
              <a:rPr lang="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ел.: 8-800-555-11-91</a:t>
            </a:r>
          </a:p>
          <a:p>
            <a:pPr lvl="0" algn="r">
              <a:lnSpc>
                <a:spcPct val="150000"/>
              </a:lnSpc>
              <a:buClr>
                <a:srgbClr val="000000"/>
              </a:buClr>
              <a:buSzPct val="78571"/>
            </a:pPr>
            <a:r>
              <a:rPr lang="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partner@megaindex.ru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42"/>
            <a:ext cx="9144000" cy="6848515"/>
          </a:xfrm>
          <a:prstGeom prst="rect">
            <a:avLst/>
          </a:prstGeom>
        </p:spPr>
      </p:pic>
      <p:sp>
        <p:nvSpPr>
          <p:cNvPr id="38" name="Shape 38"/>
          <p:cNvSpPr txBox="1"/>
          <p:nvPr/>
        </p:nvSpPr>
        <p:spPr>
          <a:xfrm>
            <a:off x="228600" y="228600"/>
            <a:ext cx="4800600" cy="892522"/>
          </a:xfrm>
          <a:prstGeom prst="rect">
            <a:avLst/>
          </a:prstGeom>
          <a:noFill/>
        </p:spPr>
        <p:txBody>
          <a:bodyPr wrap="square" lIns="91425" tIns="91425" rIns="91425" bIns="91425" anchor="t" anchorCtr="0">
            <a:spAutoFit/>
          </a:bodyPr>
          <a:lstStyle/>
          <a:p>
            <a:r>
              <a:rPr lang="ru" sz="4600" b="1" dirty="0" smtClean="0">
                <a:solidFill>
                  <a:srgbClr val="F21616"/>
                </a:solidFill>
                <a:latin typeface="Verdana"/>
                <a:ea typeface="Verdana"/>
                <a:cs typeface="Verdana"/>
                <a:sym typeface="Verdana"/>
              </a:rPr>
              <a:t>Инструменты</a:t>
            </a:r>
            <a:endParaRPr lang="ru" sz="4600" dirty="0">
              <a:solidFill>
                <a:srgbClr val="F2161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" name="Shape 40"/>
          <p:cNvSpPr/>
          <p:nvPr/>
        </p:nvSpPr>
        <p:spPr>
          <a:xfrm>
            <a:off x="6553200" y="3276600"/>
            <a:ext cx="1430031" cy="210094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14" name="TextBox 13"/>
          <p:cNvSpPr txBox="1"/>
          <p:nvPr/>
        </p:nvSpPr>
        <p:spPr>
          <a:xfrm>
            <a:off x="3505200" y="2514600"/>
            <a:ext cx="46025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" sz="1600" dirty="0" smtClean="0">
                <a:latin typeface="Verdana"/>
                <a:ea typeface="Verdana"/>
                <a:cs typeface="Verdana"/>
                <a:sym typeface="Verdana"/>
              </a:rPr>
              <a:t>- внутренняя среда для </a:t>
            </a:r>
            <a:r>
              <a:rPr lang="ru" sz="1600" b="1" dirty="0" smtClean="0">
                <a:latin typeface="Verdana"/>
                <a:ea typeface="Verdana"/>
                <a:cs typeface="Verdana"/>
                <a:sym typeface="Verdana"/>
              </a:rPr>
              <a:t>SEO-компании</a:t>
            </a:r>
            <a:r>
              <a:rPr lang="ru" sz="1600" dirty="0" smtClean="0">
                <a:latin typeface="Verdana"/>
                <a:ea typeface="Verdana"/>
                <a:cs typeface="Verdana"/>
                <a:sym typeface="Verdana"/>
              </a:rPr>
              <a:t>.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3581400" y="3014246"/>
            <a:ext cx="48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dirty="0" smtClean="0">
                <a:latin typeface="Verdana"/>
                <a:ea typeface="Verdana"/>
                <a:cs typeface="Verdana"/>
                <a:sym typeface="Verdana"/>
              </a:rPr>
              <a:t>- </a:t>
            </a:r>
            <a:r>
              <a:rPr lang="ru" sz="1600" b="1" dirty="0" smtClean="0">
                <a:latin typeface="Verdana"/>
                <a:ea typeface="Verdana"/>
                <a:cs typeface="Verdana"/>
                <a:sym typeface="Verdana"/>
              </a:rPr>
              <a:t>уникальное</a:t>
            </a:r>
            <a:r>
              <a:rPr lang="ru" b="1" dirty="0" smtClean="0">
                <a:latin typeface="Verdana"/>
                <a:ea typeface="Verdana"/>
                <a:cs typeface="Verdana"/>
                <a:sym typeface="Verdana"/>
              </a:rPr>
              <a:t> API </a:t>
            </a:r>
            <a:r>
              <a:rPr lang="ru" sz="1600" dirty="0" smtClean="0">
                <a:latin typeface="Verdana"/>
                <a:ea typeface="Verdana"/>
                <a:cs typeface="Verdana"/>
                <a:sym typeface="Verdana"/>
              </a:rPr>
              <a:t>для любых SEO-задач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3505200" y="1905000"/>
            <a:ext cx="4177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Tx/>
              <a:buChar char="-"/>
            </a:pPr>
            <a:r>
              <a:rPr lang="ru" sz="1600" dirty="0" smtClean="0">
                <a:latin typeface="Verdana"/>
                <a:ea typeface="Verdana"/>
                <a:cs typeface="Verdana"/>
                <a:sym typeface="Verdana"/>
              </a:rPr>
              <a:t> система автоматизированного</a:t>
            </a:r>
          </a:p>
          <a:p>
            <a:pPr lvl="0"/>
            <a:r>
              <a:rPr lang="ru" sz="1600" dirty="0" smtClean="0">
                <a:latin typeface="Verdana"/>
                <a:ea typeface="Verdana"/>
                <a:cs typeface="Verdana"/>
                <a:sym typeface="Verdana"/>
              </a:rPr>
              <a:t>   продвижения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81400" y="3581400"/>
            <a:ext cx="3130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" sz="1600" dirty="0" smtClean="0">
                <a:latin typeface="Verdana"/>
                <a:ea typeface="Verdana"/>
                <a:cs typeface="Verdana"/>
                <a:sym typeface="Verdana"/>
              </a:rPr>
              <a:t>- </a:t>
            </a:r>
            <a:r>
              <a:rPr lang="ru" sz="1600" b="1" dirty="0" smtClean="0">
                <a:latin typeface="Verdana"/>
                <a:ea typeface="Verdana"/>
                <a:cs typeface="Verdana"/>
                <a:sym typeface="Verdana"/>
              </a:rPr>
              <a:t>экспресс-анализ</a:t>
            </a:r>
            <a:r>
              <a:rPr lang="ru" sz="1600" dirty="0" smtClean="0">
                <a:latin typeface="Verdana"/>
                <a:ea typeface="Verdana"/>
                <a:cs typeface="Verdana"/>
                <a:sym typeface="Verdana"/>
              </a:rPr>
              <a:t> сайтов</a:t>
            </a:r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3581400" y="4157246"/>
            <a:ext cx="2217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" sz="1600" dirty="0" smtClean="0">
                <a:latin typeface="Verdana"/>
                <a:ea typeface="Verdana"/>
                <a:cs typeface="Verdana"/>
                <a:sym typeface="Verdana"/>
              </a:rPr>
              <a:t>- партнерская сеть</a:t>
            </a:r>
            <a:endParaRPr lang="ru-RU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3581400" y="4746171"/>
            <a:ext cx="2829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" sz="1600" dirty="0" smtClean="0">
                <a:latin typeface="Verdana"/>
                <a:ea typeface="Verdana"/>
                <a:cs typeface="Verdana"/>
                <a:sym typeface="Verdana"/>
              </a:rPr>
              <a:t>- рейтинг SEO-компаний</a:t>
            </a:r>
            <a:endParaRPr lang="ru-RU" sz="1600" dirty="0"/>
          </a:p>
        </p:txBody>
      </p:sp>
      <p:sp>
        <p:nvSpPr>
          <p:cNvPr id="21" name="Shape 38"/>
          <p:cNvSpPr txBox="1"/>
          <p:nvPr/>
        </p:nvSpPr>
        <p:spPr>
          <a:xfrm>
            <a:off x="4953000" y="328167"/>
            <a:ext cx="3733800" cy="738633"/>
          </a:xfrm>
          <a:prstGeom prst="rect">
            <a:avLst/>
          </a:prstGeom>
          <a:noFill/>
        </p:spPr>
        <p:txBody>
          <a:bodyPr wrap="square"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ru" sz="3600" dirty="0" smtClean="0">
                <a:latin typeface="Verdana"/>
                <a:ea typeface="Verdana"/>
                <a:cs typeface="Verdana"/>
                <a:sym typeface="Verdana"/>
              </a:rPr>
              <a:t>для </a:t>
            </a:r>
            <a:r>
              <a:rPr lang="ru" sz="3600" dirty="0">
                <a:latin typeface="Verdana"/>
                <a:ea typeface="Verdana"/>
                <a:cs typeface="Verdana"/>
                <a:sym typeface="Verdana"/>
              </a:rPr>
              <a:t>партнеров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56505" y="5943600"/>
            <a:ext cx="183896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>
              <a:lnSpc>
                <a:spcPct val="150000"/>
              </a:lnSpc>
              <a:buClr>
                <a:srgbClr val="000000"/>
              </a:buClr>
              <a:buSzPct val="78571"/>
            </a:pPr>
            <a:r>
              <a:rPr lang="en-US" sz="1000" dirty="0" smtClean="0">
                <a:hlinkClick r:id="rId5"/>
              </a:rPr>
              <a:t>http://www.megaindex.ru</a:t>
            </a:r>
            <a:endParaRPr lang="ru" sz="1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r">
              <a:lnSpc>
                <a:spcPct val="150000"/>
              </a:lnSpc>
              <a:buClr>
                <a:srgbClr val="000000"/>
              </a:buClr>
              <a:buSzPct val="78571"/>
            </a:pP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Т</a:t>
            </a:r>
            <a:r>
              <a:rPr lang="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ел.: 8-800-555-11-91</a:t>
            </a:r>
          </a:p>
          <a:p>
            <a:pPr lvl="0" algn="r">
              <a:lnSpc>
                <a:spcPct val="150000"/>
              </a:lnSpc>
              <a:buClr>
                <a:srgbClr val="000000"/>
              </a:buClr>
              <a:buSzPct val="78571"/>
            </a:pPr>
            <a:r>
              <a:rPr lang="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partner@megaindex.ru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453" y="0"/>
            <a:ext cx="9170906" cy="6858000"/>
          </a:xfrm>
          <a:prstGeom prst="rect">
            <a:avLst/>
          </a:prstGeom>
        </p:spPr>
      </p:pic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495800" y="2514600"/>
            <a:ext cx="4800600" cy="2685320"/>
          </a:xfrm>
          <a:prstGeom prst="rect">
            <a:avLst/>
          </a:prstGeom>
        </p:spPr>
        <p:txBody>
          <a:bodyPr wrap="square" lIns="91425" tIns="91425" rIns="91425" bIns="91425" anchor="t" anchorCtr="0">
            <a:spAutoFit/>
          </a:bodyPr>
          <a:lstStyle/>
          <a:p>
            <a:pPr>
              <a:lnSpc>
                <a:spcPct val="150000"/>
              </a:lnSpc>
              <a:buSzPct val="100000"/>
              <a:buFont typeface="Arial" pitchFamily="34" charset="0"/>
              <a:buChar char="•"/>
            </a:pPr>
            <a:r>
              <a:rPr lang="ru-RU" sz="1900" dirty="0" smtClean="0">
                <a:solidFill>
                  <a:schemeClr val="tx1"/>
                </a:solidFill>
                <a:latin typeface="Myriad Pro" pitchFamily="34" charset="0"/>
                <a:ea typeface="Verdana"/>
                <a:cs typeface="Verdana"/>
                <a:sym typeface="Verdana"/>
              </a:rPr>
              <a:t>Облачный персонал</a:t>
            </a:r>
            <a:endParaRPr lang="ru" sz="1900" dirty="0" smtClean="0">
              <a:solidFill>
                <a:schemeClr val="tx1"/>
              </a:solidFill>
              <a:latin typeface="Myriad Pro" pitchFamily="34" charset="0"/>
              <a:ea typeface="Verdana"/>
              <a:cs typeface="Verdana"/>
              <a:sym typeface="Verdana"/>
            </a:endParaRPr>
          </a:p>
          <a:p>
            <a:pPr>
              <a:lnSpc>
                <a:spcPct val="150000"/>
              </a:lnSpc>
              <a:buSzPct val="100000"/>
              <a:buFont typeface="Arial" pitchFamily="34" charset="0"/>
              <a:buChar char="•"/>
            </a:pPr>
            <a:r>
              <a:rPr lang="ru-RU" sz="1900" dirty="0" smtClean="0">
                <a:solidFill>
                  <a:schemeClr val="tx1"/>
                </a:solidFill>
                <a:latin typeface="Myriad Pro" pitchFamily="34" charset="0"/>
                <a:ea typeface="Verdana"/>
                <a:cs typeface="Verdana"/>
                <a:sym typeface="Verdana"/>
              </a:rPr>
              <a:t>Управление проектами</a:t>
            </a:r>
          </a:p>
          <a:p>
            <a:pPr>
              <a:lnSpc>
                <a:spcPct val="150000"/>
              </a:lnSpc>
              <a:buSzPct val="100000"/>
              <a:buFont typeface="Arial" pitchFamily="34" charset="0"/>
              <a:buChar char="•"/>
            </a:pPr>
            <a:r>
              <a:rPr lang="ru" sz="1900" dirty="0">
                <a:solidFill>
                  <a:schemeClr val="tx1"/>
                </a:solidFill>
                <a:latin typeface="Myriad Pro" pitchFamily="34" charset="0"/>
                <a:ea typeface="Verdana"/>
                <a:cs typeface="Verdana"/>
                <a:sym typeface="Verdana"/>
              </a:rPr>
              <a:t>Отчеты и аналитика от </a:t>
            </a:r>
            <a:r>
              <a:rPr lang="en-US" sz="1900" dirty="0" err="1">
                <a:solidFill>
                  <a:schemeClr val="tx1"/>
                </a:solidFill>
                <a:latin typeface="Myriad Pro" pitchFamily="34" charset="0"/>
                <a:ea typeface="Verdana"/>
                <a:cs typeface="Verdana"/>
                <a:sym typeface="Verdana"/>
              </a:rPr>
              <a:t>MegaIndex</a:t>
            </a:r>
            <a:endParaRPr lang="ru" sz="1900" dirty="0">
              <a:solidFill>
                <a:schemeClr val="tx1"/>
              </a:solidFill>
              <a:latin typeface="Myriad Pro" pitchFamily="34" charset="0"/>
              <a:ea typeface="Verdana"/>
              <a:cs typeface="Verdana"/>
              <a:sym typeface="Verdana"/>
            </a:endParaRPr>
          </a:p>
          <a:p>
            <a:pPr>
              <a:lnSpc>
                <a:spcPct val="150000"/>
              </a:lnSpc>
              <a:buSzPct val="100000"/>
              <a:buFont typeface="Arial" pitchFamily="34" charset="0"/>
              <a:buChar char="•"/>
            </a:pPr>
            <a:r>
              <a:rPr lang="ru-RU" sz="1900" dirty="0" smtClean="0">
                <a:solidFill>
                  <a:schemeClr val="tx1"/>
                </a:solidFill>
                <a:latin typeface="Myriad Pro" pitchFamily="34" charset="0"/>
                <a:ea typeface="Verdana"/>
                <a:cs typeface="Verdana"/>
                <a:sym typeface="Verdana"/>
              </a:rPr>
              <a:t>Управление персоналом</a:t>
            </a:r>
            <a:endParaRPr lang="en-US" sz="1900" dirty="0" smtClean="0">
              <a:solidFill>
                <a:schemeClr val="tx1"/>
              </a:solidFill>
              <a:latin typeface="Myriad Pro" pitchFamily="34" charset="0"/>
              <a:ea typeface="Verdana"/>
              <a:cs typeface="Verdana"/>
              <a:sym typeface="Verdana"/>
            </a:endParaRPr>
          </a:p>
          <a:p>
            <a:pPr>
              <a:lnSpc>
                <a:spcPct val="150000"/>
              </a:lnSpc>
              <a:buSzPct val="100000"/>
              <a:buFont typeface="Arial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  <a:latin typeface="Myriad Pro" pitchFamily="34" charset="0"/>
                <a:ea typeface="Verdana"/>
                <a:cs typeface="Verdana"/>
                <a:sym typeface="Verdana"/>
              </a:rPr>
              <a:t>CRM-</a:t>
            </a:r>
            <a:r>
              <a:rPr lang="ru-RU" sz="1900" dirty="0" smtClean="0">
                <a:solidFill>
                  <a:schemeClr val="tx1"/>
                </a:solidFill>
                <a:latin typeface="Myriad Pro" pitchFamily="34" charset="0"/>
                <a:ea typeface="Verdana"/>
                <a:cs typeface="Verdana"/>
                <a:sym typeface="Verdana"/>
              </a:rPr>
              <a:t>система</a:t>
            </a:r>
            <a:endParaRPr lang="ru" sz="1900" dirty="0">
              <a:solidFill>
                <a:schemeClr val="tx1"/>
              </a:solidFill>
              <a:latin typeface="Myriad Pro" pitchFamily="34" charset="0"/>
              <a:ea typeface="Verdana"/>
              <a:cs typeface="Verdana"/>
              <a:sym typeface="Verdana"/>
            </a:endParaRPr>
          </a:p>
        </p:txBody>
      </p:sp>
      <p:pic>
        <p:nvPicPr>
          <p:cNvPr id="9" name="Рисунок 8" descr="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7230" y="381600"/>
            <a:ext cx="6129540" cy="5791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1487269"/>
            <a:ext cx="8317044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chemeClr val="tx1"/>
                </a:solidFill>
                <a:latin typeface="Myriad Pro" pitchFamily="34" charset="0"/>
              </a:rPr>
              <a:t>Team</a:t>
            </a:r>
            <a:r>
              <a:rPr lang="ru-RU" sz="2800" b="1" dirty="0" smtClean="0">
                <a:solidFill>
                  <a:schemeClr val="tx1"/>
                </a:solidFill>
                <a:latin typeface="Myriad Pro" pitchFamily="34" charset="0"/>
              </a:rPr>
              <a:t>.</a:t>
            </a:r>
            <a:r>
              <a:rPr lang="en-US" sz="2800" b="1" dirty="0" smtClean="0">
                <a:solidFill>
                  <a:schemeClr val="tx1"/>
                </a:solidFill>
                <a:latin typeface="Myriad Pro" pitchFamily="34" charset="0"/>
              </a:rPr>
              <a:t>M</a:t>
            </a:r>
            <a:r>
              <a:rPr lang="ru-RU" sz="2800" b="1" dirty="0" err="1" smtClean="0">
                <a:solidFill>
                  <a:schemeClr val="tx1"/>
                </a:solidFill>
                <a:latin typeface="Myriad Pro" pitchFamily="34" charset="0"/>
              </a:rPr>
              <a:t>ega</a:t>
            </a:r>
            <a:r>
              <a:rPr lang="en-US" sz="2800" b="1" dirty="0" smtClean="0">
                <a:solidFill>
                  <a:schemeClr val="tx1"/>
                </a:solidFill>
                <a:latin typeface="Myriad Pro" pitchFamily="34" charset="0"/>
              </a:rPr>
              <a:t>I</a:t>
            </a:r>
            <a:r>
              <a:rPr lang="ru-RU" sz="2800" b="1" dirty="0" err="1" smtClean="0">
                <a:solidFill>
                  <a:schemeClr val="tx1"/>
                </a:solidFill>
                <a:latin typeface="Myriad Pro" pitchFamily="34" charset="0"/>
              </a:rPr>
              <a:t>ndex</a:t>
            </a:r>
            <a:r>
              <a:rPr lang="ru-RU" sz="2000" dirty="0" smtClean="0">
                <a:solidFill>
                  <a:schemeClr val="tx1"/>
                </a:solidFill>
                <a:latin typeface="Myriad Pro" pitchFamily="34" charset="0"/>
              </a:rPr>
              <a:t> —</a:t>
            </a:r>
            <a:r>
              <a:rPr lang="en-US" sz="2000" dirty="0" smtClean="0">
                <a:solidFill>
                  <a:schemeClr val="tx1"/>
                </a:solidFill>
                <a:latin typeface="Myriad Pro" pitchFamily="34" charset="0"/>
              </a:rPr>
              <a:t> </a:t>
            </a:r>
            <a:r>
              <a:rPr lang="ru-RU" sz="2100" dirty="0" smtClean="0">
                <a:solidFill>
                  <a:schemeClr val="tx1"/>
                </a:solidFill>
                <a:latin typeface="Myriad Pro" pitchFamily="34" charset="0"/>
              </a:rPr>
              <a:t>платформа для производства, </a:t>
            </a:r>
          </a:p>
          <a:p>
            <a:r>
              <a:rPr lang="ru-RU" sz="2100" dirty="0" smtClean="0">
                <a:solidFill>
                  <a:schemeClr val="tx1"/>
                </a:solidFill>
                <a:latin typeface="Myriad Pro" pitchFamily="34" charset="0"/>
              </a:rPr>
              <a:t>управления и развития Интернет-проектов</a:t>
            </a:r>
            <a:endParaRPr lang="ru-RU" sz="2100" b="1" dirty="0">
              <a:solidFill>
                <a:schemeClr val="tx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56505" y="5943600"/>
            <a:ext cx="183896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>
              <a:lnSpc>
                <a:spcPct val="150000"/>
              </a:lnSpc>
              <a:buClr>
                <a:srgbClr val="000000"/>
              </a:buClr>
              <a:buSzPct val="78571"/>
            </a:pPr>
            <a:r>
              <a:rPr lang="en-US" sz="1000" dirty="0" smtClean="0">
                <a:hlinkClick r:id="rId5"/>
              </a:rPr>
              <a:t>http://www.megaindex.ru</a:t>
            </a:r>
            <a:endParaRPr lang="ru" sz="1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r">
              <a:lnSpc>
                <a:spcPct val="150000"/>
              </a:lnSpc>
              <a:buClr>
                <a:srgbClr val="000000"/>
              </a:buClr>
              <a:buSzPct val="78571"/>
            </a:pP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Т</a:t>
            </a:r>
            <a:r>
              <a:rPr lang="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ел.: 8-800-555-11-91</a:t>
            </a:r>
          </a:p>
          <a:p>
            <a:pPr lvl="0" algn="r">
              <a:lnSpc>
                <a:spcPct val="150000"/>
              </a:lnSpc>
              <a:buClr>
                <a:srgbClr val="000000"/>
              </a:buClr>
              <a:buSzPct val="78571"/>
            </a:pPr>
            <a:r>
              <a:rPr lang="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partner@megaindex.ru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453" y="0"/>
            <a:ext cx="9170906" cy="6858000"/>
          </a:xfrm>
          <a:prstGeom prst="rect">
            <a:avLst/>
          </a:prstGeom>
        </p:spPr>
      </p:pic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114800" y="2438400"/>
            <a:ext cx="6629400" cy="2262127"/>
          </a:xfrm>
          <a:prstGeom prst="rect">
            <a:avLst/>
          </a:prstGeom>
        </p:spPr>
        <p:txBody>
          <a:bodyPr wrap="square" lIns="91425" tIns="91425" rIns="91425" bIns="91425" anchor="t" anchorCtr="0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ru" sz="2000" dirty="0" smtClean="0">
                <a:solidFill>
                  <a:schemeClr val="tx1"/>
                </a:solidFill>
                <a:latin typeface="Myriad Pro" pitchFamily="34" charset="0"/>
                <a:ea typeface="Verdana"/>
                <a:cs typeface="Verdana"/>
                <a:sym typeface="Verdana"/>
              </a:rPr>
              <a:t>Более </a:t>
            </a:r>
            <a:r>
              <a:rPr lang="ru" sz="2000" b="1" dirty="0" smtClean="0">
                <a:solidFill>
                  <a:schemeClr val="tx1"/>
                </a:solidFill>
                <a:latin typeface="Myriad Pro" pitchFamily="34" charset="0"/>
                <a:ea typeface="Verdana"/>
                <a:cs typeface="Verdana"/>
                <a:sym typeface="Verdana"/>
              </a:rPr>
              <a:t>50 </a:t>
            </a:r>
            <a:r>
              <a:rPr lang="ru-RU" sz="2000" b="1" dirty="0" smtClean="0">
                <a:solidFill>
                  <a:schemeClr val="tx1"/>
                </a:solidFill>
                <a:latin typeface="Myriad Pro" pitchFamily="34" charset="0"/>
                <a:ea typeface="Verdana"/>
                <a:cs typeface="Verdana"/>
                <a:sym typeface="Verdana"/>
              </a:rPr>
              <a:t>методов</a:t>
            </a:r>
            <a:endParaRPr lang="en-US" sz="2000" b="1" dirty="0" smtClean="0">
              <a:solidFill>
                <a:schemeClr val="tx1"/>
              </a:solidFill>
              <a:latin typeface="Myriad Pro" pitchFamily="34" charset="0"/>
              <a:ea typeface="Verdana"/>
              <a:cs typeface="Verdana"/>
              <a:sym typeface="Verdana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ru" sz="2000" dirty="0" smtClean="0">
                <a:solidFill>
                  <a:schemeClr val="tx1"/>
                </a:solidFill>
                <a:latin typeface="Myriad Pro" pitchFamily="34" charset="0"/>
                <a:ea typeface="Verdana"/>
                <a:cs typeface="Verdana"/>
                <a:sym typeface="Verdana"/>
              </a:rPr>
              <a:t>Высокая </a:t>
            </a:r>
            <a:r>
              <a:rPr lang="ru" sz="2000" dirty="0">
                <a:solidFill>
                  <a:schemeClr val="tx1"/>
                </a:solidFill>
                <a:latin typeface="Myriad Pro" pitchFamily="34" charset="0"/>
                <a:ea typeface="Verdana"/>
                <a:cs typeface="Verdana"/>
                <a:sym typeface="Verdana"/>
              </a:rPr>
              <a:t>скорость обработки запросов</a:t>
            </a:r>
          </a:p>
          <a:p>
            <a:pPr>
              <a:lnSpc>
                <a:spcPct val="150000"/>
              </a:lnSpc>
              <a:buSzPct val="100000"/>
            </a:pPr>
            <a:r>
              <a:rPr lang="ru-RU" sz="2000" dirty="0" smtClean="0">
                <a:solidFill>
                  <a:schemeClr val="tx1"/>
                </a:solidFill>
                <a:latin typeface="Myriad Pro" pitchFamily="34" charset="0"/>
                <a:ea typeface="Verdana"/>
                <a:cs typeface="Verdana"/>
                <a:sym typeface="Verdana"/>
              </a:rPr>
              <a:t>Снижение затрат на сопровождение</a:t>
            </a:r>
          </a:p>
          <a:p>
            <a:pPr>
              <a:lnSpc>
                <a:spcPct val="150000"/>
              </a:lnSpc>
              <a:buSzPct val="100000"/>
            </a:pPr>
            <a:r>
              <a:rPr lang="ru-RU" sz="2000" dirty="0" smtClean="0">
                <a:solidFill>
                  <a:schemeClr val="tx1"/>
                </a:solidFill>
                <a:latin typeface="Myriad Pro" pitchFamily="34" charset="0"/>
                <a:ea typeface="Verdana"/>
                <a:cs typeface="Verdana"/>
                <a:sym typeface="Verdana"/>
              </a:rPr>
              <a:t>Новые возможности для аналитики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9184" y="1663005"/>
            <a:ext cx="7419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Clr>
                <a:srgbClr val="000000"/>
              </a:buClr>
              <a:buSzPct val="78571"/>
            </a:pPr>
            <a:r>
              <a:rPr lang="ru" sz="2800" dirty="0" smtClean="0">
                <a:solidFill>
                  <a:schemeClr val="tx1"/>
                </a:solidFill>
                <a:latin typeface="Myriad Pro" pitchFamily="34" charset="0"/>
                <a:ea typeface="Verdana"/>
                <a:cs typeface="Verdana"/>
                <a:sym typeface="Verdana"/>
              </a:rPr>
              <a:t>Всё</a:t>
            </a:r>
            <a:r>
              <a:rPr lang="ru-RU" sz="2800" dirty="0" smtClean="0">
                <a:solidFill>
                  <a:schemeClr val="tx1"/>
                </a:solidFill>
                <a:latin typeface="Myriad Pro" pitchFamily="34" charset="0"/>
                <a:ea typeface="Verdana"/>
                <a:cs typeface="Verdana"/>
                <a:sym typeface="Verdana"/>
              </a:rPr>
              <a:t>,</a:t>
            </a:r>
            <a:r>
              <a:rPr lang="ru" sz="2800" dirty="0" smtClean="0">
                <a:solidFill>
                  <a:schemeClr val="tx1"/>
                </a:solidFill>
                <a:latin typeface="Myriad Pro" pitchFamily="34" charset="0"/>
                <a:ea typeface="Verdana"/>
                <a:cs typeface="Verdana"/>
                <a:sym typeface="Verdana"/>
              </a:rPr>
              <a:t> что необходимо</a:t>
            </a:r>
            <a:r>
              <a:rPr lang="en-US" sz="2800" dirty="0" smtClean="0">
                <a:solidFill>
                  <a:schemeClr val="tx1"/>
                </a:solidFill>
                <a:latin typeface="Myriad Pro" pitchFamily="34" charset="0"/>
                <a:ea typeface="Verdana"/>
                <a:cs typeface="Verdana"/>
                <a:sym typeface="Verdana"/>
              </a:rPr>
              <a:t> </a:t>
            </a:r>
            <a:r>
              <a:rPr lang="ru" sz="2800" dirty="0" smtClean="0">
                <a:solidFill>
                  <a:schemeClr val="tx1"/>
                </a:solidFill>
                <a:latin typeface="Myriad Pro" pitchFamily="34" charset="0"/>
                <a:ea typeface="Verdana"/>
                <a:cs typeface="Verdana"/>
                <a:sym typeface="Verdana"/>
              </a:rPr>
              <a:t>для </a:t>
            </a:r>
            <a:r>
              <a:rPr lang="ru" sz="2800" b="1" dirty="0" smtClean="0">
                <a:solidFill>
                  <a:schemeClr val="tx1"/>
                </a:solidFill>
                <a:latin typeface="Myriad Pro" pitchFamily="34" charset="0"/>
                <a:ea typeface="Verdana"/>
                <a:cs typeface="Verdana"/>
                <a:sym typeface="Verdana"/>
              </a:rPr>
              <a:t>решения SEO-задач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8" name="Рисунок 7" descr="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381000"/>
            <a:ext cx="5806452" cy="5791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156505" y="5943600"/>
            <a:ext cx="183896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>
              <a:lnSpc>
                <a:spcPct val="150000"/>
              </a:lnSpc>
              <a:buClr>
                <a:srgbClr val="000000"/>
              </a:buClr>
              <a:buSzPct val="78571"/>
            </a:pPr>
            <a:r>
              <a:rPr lang="en-US" sz="1000" dirty="0" smtClean="0">
                <a:hlinkClick r:id="rId5"/>
              </a:rPr>
              <a:t>http://www.megaindex.ru</a:t>
            </a:r>
            <a:endParaRPr lang="ru" sz="1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r">
              <a:lnSpc>
                <a:spcPct val="150000"/>
              </a:lnSpc>
              <a:buClr>
                <a:srgbClr val="000000"/>
              </a:buClr>
              <a:buSzPct val="78571"/>
            </a:pP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Т</a:t>
            </a:r>
            <a:r>
              <a:rPr lang="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ел.: 8-800-555-11-91</a:t>
            </a:r>
          </a:p>
          <a:p>
            <a:pPr lvl="0" algn="r">
              <a:lnSpc>
                <a:spcPct val="150000"/>
              </a:lnSpc>
              <a:buClr>
                <a:srgbClr val="000000"/>
              </a:buClr>
              <a:buSzPct val="78571"/>
            </a:pPr>
            <a:r>
              <a:rPr lang="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partner@megaindex.ru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453" y="0"/>
            <a:ext cx="9170906" cy="6858000"/>
          </a:xfrm>
          <a:prstGeom prst="rect">
            <a:avLst/>
          </a:prstGeom>
        </p:spPr>
      </p:pic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114800" y="2590800"/>
            <a:ext cx="4648200" cy="2800736"/>
          </a:xfrm>
          <a:prstGeom prst="rect">
            <a:avLst/>
          </a:prstGeom>
        </p:spPr>
        <p:txBody>
          <a:bodyPr wrap="square"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ru-RU" sz="2000" dirty="0" smtClean="0">
                <a:latin typeface="Myriad Pro" pitchFamily="34" charset="0"/>
              </a:rPr>
              <a:t>Партнерская сеть охватывает</a:t>
            </a:r>
          </a:p>
          <a:p>
            <a:pPr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r>
              <a:rPr lang="en-US" sz="2000" dirty="0" smtClean="0">
                <a:latin typeface="Myriad Pro" pitchFamily="34" charset="0"/>
              </a:rPr>
              <a:t>	</a:t>
            </a:r>
            <a:r>
              <a:rPr lang="ru-RU" sz="2000" b="1" dirty="0" smtClean="0">
                <a:latin typeface="Myriad Pro" pitchFamily="34" charset="0"/>
              </a:rPr>
              <a:t>все регионы России </a:t>
            </a:r>
            <a:r>
              <a:rPr lang="ru-RU" sz="2000" dirty="0" smtClean="0">
                <a:latin typeface="Myriad Pro" pitchFamily="34" charset="0"/>
              </a:rPr>
              <a:t>и стран </a:t>
            </a:r>
            <a:r>
              <a:rPr lang="ru-RU" sz="2000" b="1" dirty="0" smtClean="0">
                <a:latin typeface="Myriad Pro" pitchFamily="34" charset="0"/>
              </a:rPr>
              <a:t>СНГ</a:t>
            </a:r>
            <a:r>
              <a:rPr lang="ru-RU" sz="2000" dirty="0" smtClean="0">
                <a:latin typeface="Myriad Pro" pitchFamily="34" charset="0"/>
              </a:rPr>
              <a:t>.</a:t>
            </a:r>
          </a:p>
          <a:p>
            <a:pPr>
              <a:spcBef>
                <a:spcPts val="0"/>
              </a:spcBef>
              <a:buClr>
                <a:srgbClr val="000000"/>
              </a:buClr>
              <a:buSzPct val="100000"/>
            </a:pPr>
            <a:endParaRPr lang="ru-RU" sz="2000" dirty="0" smtClean="0">
              <a:latin typeface="Myriad Pro" pitchFamily="34" charset="0"/>
            </a:endParaRPr>
          </a:p>
          <a:p>
            <a:pPr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ru-RU" sz="2000" b="1" dirty="0" smtClean="0">
                <a:latin typeface="Myriad Pro" pitchFamily="34" charset="0"/>
                <a:ea typeface="Verdana"/>
                <a:cs typeface="Verdana"/>
                <a:sym typeface="Verdana"/>
              </a:rPr>
              <a:t>Д</a:t>
            </a:r>
            <a:r>
              <a:rPr lang="ru" sz="2000" b="1" dirty="0" smtClean="0">
                <a:latin typeface="Myriad Pro" pitchFamily="34" charset="0"/>
                <a:ea typeface="Verdana"/>
                <a:cs typeface="Verdana"/>
                <a:sym typeface="Verdana"/>
              </a:rPr>
              <a:t>о 3</a:t>
            </a:r>
            <a:r>
              <a:rPr lang="ru" sz="2000" b="1" dirty="0">
                <a:latin typeface="Myriad Pro" pitchFamily="34" charset="0"/>
                <a:ea typeface="Verdana"/>
                <a:cs typeface="Verdana"/>
                <a:sym typeface="Verdana"/>
              </a:rPr>
              <a:t>% скидки </a:t>
            </a:r>
            <a:r>
              <a:rPr lang="ru-RU" sz="2000" dirty="0" smtClean="0">
                <a:latin typeface="Myriad Pro" pitchFamily="34" charset="0"/>
                <a:ea typeface="Verdana"/>
                <a:cs typeface="Verdana"/>
                <a:sym typeface="Verdana"/>
              </a:rPr>
              <a:t>услуги </a:t>
            </a:r>
            <a:r>
              <a:rPr lang="en-US" sz="2000" dirty="0" err="1" smtClean="0">
                <a:latin typeface="Myriad Pro" pitchFamily="34" charset="0"/>
                <a:ea typeface="Verdana"/>
                <a:cs typeface="Verdana"/>
                <a:sym typeface="Verdana"/>
              </a:rPr>
              <a:t>MegaIndex</a:t>
            </a:r>
            <a:endParaRPr lang="ru" sz="2000" dirty="0" smtClean="0">
              <a:latin typeface="Myriad Pro" pitchFamily="34" charset="0"/>
              <a:ea typeface="Verdana"/>
              <a:cs typeface="Verdana"/>
              <a:sym typeface="Verdana"/>
            </a:endParaRPr>
          </a:p>
          <a:p>
            <a:pPr>
              <a:spcBef>
                <a:spcPts val="0"/>
              </a:spcBef>
              <a:buClr>
                <a:srgbClr val="000000"/>
              </a:buClr>
              <a:buSzPct val="100000"/>
            </a:pPr>
            <a:endParaRPr lang="ru" sz="2000" dirty="0">
              <a:latin typeface="Myriad Pro" pitchFamily="34" charset="0"/>
              <a:ea typeface="Verdana"/>
              <a:cs typeface="Verdana"/>
              <a:sym typeface="Verdana"/>
            </a:endParaRPr>
          </a:p>
          <a:p>
            <a:pPr>
              <a:buSzPct val="100000"/>
            </a:pPr>
            <a:r>
              <a:rPr lang="ru-RU" sz="2000" dirty="0" smtClean="0">
                <a:latin typeface="Myriad Pro" pitchFamily="34" charset="0"/>
                <a:ea typeface="Verdana"/>
                <a:cs typeface="Verdana"/>
                <a:sym typeface="Verdana"/>
              </a:rPr>
              <a:t>Участие в </a:t>
            </a:r>
            <a:r>
              <a:rPr lang="ru" sz="2000" b="1" u="sng" dirty="0" smtClean="0">
                <a:solidFill>
                  <a:srgbClr val="000000"/>
                </a:solidFill>
                <a:latin typeface="Myriad Pro" pitchFamily="34" charset="0"/>
                <a:ea typeface="Verdana"/>
                <a:cs typeface="Verdana"/>
                <a:sym typeface="Verdana"/>
              </a:rPr>
              <a:t>KtoProdvinul.ru </a:t>
            </a:r>
            <a:r>
              <a:rPr lang="ru-RU" sz="2000" dirty="0" smtClean="0">
                <a:latin typeface="Myriad Pro" pitchFamily="34" charset="0"/>
                <a:ea typeface="Verdana"/>
                <a:cs typeface="Verdana"/>
                <a:sym typeface="Verdana"/>
              </a:rPr>
              <a:t>и </a:t>
            </a:r>
            <a:r>
              <a:rPr lang="en-US" sz="2000" b="1" u="sng" dirty="0" err="1" smtClean="0">
                <a:solidFill>
                  <a:srgbClr val="000000"/>
                </a:solidFill>
                <a:latin typeface="Myriad Pro" pitchFamily="34" charset="0"/>
                <a:ea typeface="Verdana"/>
                <a:cs typeface="Verdana"/>
                <a:sym typeface="Verdana"/>
              </a:rPr>
              <a:t>Partner.MegaIndex</a:t>
            </a:r>
            <a:r>
              <a:rPr lang="ru" sz="2000" b="1" u="sng" dirty="0" smtClean="0">
                <a:solidFill>
                  <a:srgbClr val="000000"/>
                </a:solidFill>
                <a:latin typeface="Myriad Pro" pitchFamily="34" charset="0"/>
                <a:ea typeface="Verdana"/>
                <a:cs typeface="Verdana"/>
                <a:sym typeface="Verdana"/>
              </a:rPr>
              <a:t>.ru</a:t>
            </a:r>
            <a:endParaRPr lang="ru" sz="2000" b="1" u="sng" dirty="0">
              <a:solidFill>
                <a:srgbClr val="000000"/>
              </a:solidFill>
              <a:latin typeface="Myriad Pro" pitchFamily="34" charset="0"/>
              <a:ea typeface="Verdana"/>
              <a:cs typeface="Verdana"/>
              <a:sym typeface="Verdana"/>
            </a:endParaRPr>
          </a:p>
          <a:p>
            <a:pPr>
              <a:buSzPct val="100000"/>
            </a:pPr>
            <a:endParaRPr sz="2000" dirty="0">
              <a:latin typeface="Myriad Pro" pitchFamily="34" charset="0"/>
            </a:endParaRPr>
          </a:p>
        </p:txBody>
      </p:sp>
      <p:pic>
        <p:nvPicPr>
          <p:cNvPr id="7" name="Рисунок 6" descr="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997" y="2832874"/>
            <a:ext cx="2371803" cy="34808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1752600"/>
            <a:ext cx="7919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" sz="2800" b="1" dirty="0" smtClean="0">
                <a:latin typeface="Myriad Pro" pitchFamily="34" charset="0"/>
                <a:ea typeface="Verdana"/>
                <a:cs typeface="Verdana"/>
                <a:sym typeface="Verdana"/>
              </a:rPr>
              <a:t>Статус партнёра </a:t>
            </a:r>
            <a:r>
              <a:rPr lang="ru" sz="2800" dirty="0" smtClean="0">
                <a:latin typeface="Myriad Pro" pitchFamily="34" charset="0"/>
                <a:ea typeface="Verdana"/>
                <a:cs typeface="Verdana"/>
                <a:sym typeface="Verdana"/>
              </a:rPr>
              <a:t>-  преимущество на </a:t>
            </a:r>
            <a:r>
              <a:rPr lang="ru" sz="2800" b="1" dirty="0" smtClean="0">
                <a:latin typeface="Myriad Pro" pitchFamily="34" charset="0"/>
                <a:ea typeface="Verdana"/>
                <a:cs typeface="Verdana"/>
                <a:sym typeface="Verdana"/>
              </a:rPr>
              <a:t>SEO-рынке</a:t>
            </a:r>
            <a:endParaRPr lang="ru-RU" sz="2800" dirty="0">
              <a:solidFill>
                <a:schemeClr val="tx1">
                  <a:lumMod val="50000"/>
                  <a:lumOff val="50000"/>
                </a:schemeClr>
              </a:solidFill>
              <a:latin typeface="Myriad Pro" pitchFamily="34" charset="0"/>
            </a:endParaRPr>
          </a:p>
        </p:txBody>
      </p:sp>
      <p:pic>
        <p:nvPicPr>
          <p:cNvPr id="10" name="Рисунок 9" descr="1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2" y="381000"/>
            <a:ext cx="6553196" cy="5793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56505" y="5943600"/>
            <a:ext cx="183896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>
              <a:lnSpc>
                <a:spcPct val="150000"/>
              </a:lnSpc>
              <a:buClr>
                <a:srgbClr val="000000"/>
              </a:buClr>
              <a:buSzPct val="78571"/>
            </a:pPr>
            <a:r>
              <a:rPr lang="en-US" sz="1000" dirty="0" smtClean="0">
                <a:hlinkClick r:id="rId6"/>
              </a:rPr>
              <a:t>http://www.megaindex.ru</a:t>
            </a:r>
            <a:endParaRPr lang="ru" sz="1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r">
              <a:lnSpc>
                <a:spcPct val="150000"/>
              </a:lnSpc>
              <a:buClr>
                <a:srgbClr val="000000"/>
              </a:buClr>
              <a:buSzPct val="78571"/>
            </a:pP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Т</a:t>
            </a:r>
            <a:r>
              <a:rPr lang="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ел.: 8-800-555-11-91</a:t>
            </a:r>
          </a:p>
          <a:p>
            <a:pPr lvl="0" algn="r">
              <a:lnSpc>
                <a:spcPct val="150000"/>
              </a:lnSpc>
              <a:buClr>
                <a:srgbClr val="000000"/>
              </a:buClr>
              <a:buSzPct val="78571"/>
            </a:pPr>
            <a:r>
              <a:rPr lang="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partner@megaindex.ru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453" y="0"/>
            <a:ext cx="9170906" cy="6858000"/>
          </a:xfrm>
          <a:prstGeom prst="rect">
            <a:avLst/>
          </a:prstGeom>
        </p:spPr>
      </p:pic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038600" y="2743200"/>
            <a:ext cx="5867400" cy="1954351"/>
          </a:xfrm>
          <a:prstGeom prst="rect">
            <a:avLst/>
          </a:prstGeom>
        </p:spPr>
        <p:txBody>
          <a:bodyPr wrap="square"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ru" sz="2000" spc="90" dirty="0">
                <a:latin typeface="Myriad Pro" pitchFamily="34" charset="0"/>
                <a:ea typeface="Verdana"/>
                <a:cs typeface="Verdana"/>
                <a:sym typeface="Verdana"/>
              </a:rPr>
              <a:t>5000 аудитов в день</a:t>
            </a:r>
          </a:p>
          <a:p>
            <a:pPr>
              <a:spcBef>
                <a:spcPts val="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ru-RU" sz="2000" spc="90" dirty="0" smtClean="0">
                <a:solidFill>
                  <a:srgbClr val="000000"/>
                </a:solidFill>
                <a:latin typeface="Myriad Pro" pitchFamily="34" charset="0"/>
                <a:ea typeface="Verdana"/>
                <a:cs typeface="Verdana"/>
                <a:sym typeface="Verdana"/>
              </a:rPr>
              <a:t>Аудит до </a:t>
            </a:r>
            <a:r>
              <a:rPr lang="ru" sz="2000" b="1" spc="90" dirty="0" smtClean="0">
                <a:solidFill>
                  <a:srgbClr val="000000"/>
                </a:solidFill>
                <a:latin typeface="Myriad Pro" pitchFamily="34" charset="0"/>
                <a:ea typeface="Verdana"/>
                <a:cs typeface="Verdana"/>
                <a:sym typeface="Verdana"/>
              </a:rPr>
              <a:t>200</a:t>
            </a:r>
            <a:r>
              <a:rPr lang="en-US" sz="2000" b="1" spc="90" dirty="0" smtClean="0">
                <a:solidFill>
                  <a:srgbClr val="000000"/>
                </a:solidFill>
                <a:latin typeface="Myriad Pro" pitchFamily="34" charset="0"/>
                <a:ea typeface="Verdana"/>
                <a:cs typeface="Verdana"/>
                <a:sym typeface="Verdana"/>
              </a:rPr>
              <a:t>0</a:t>
            </a:r>
            <a:r>
              <a:rPr lang="ru" sz="2000" b="1" spc="90" dirty="0" smtClean="0">
                <a:solidFill>
                  <a:srgbClr val="000000"/>
                </a:solidFill>
                <a:latin typeface="Myriad Pro" pitchFamily="34" charset="0"/>
                <a:ea typeface="Verdana"/>
                <a:cs typeface="Verdana"/>
                <a:sym typeface="Verdana"/>
              </a:rPr>
              <a:t>00</a:t>
            </a:r>
            <a:r>
              <a:rPr lang="ru" sz="2000" spc="90" dirty="0" smtClean="0">
                <a:solidFill>
                  <a:srgbClr val="000000"/>
                </a:solidFill>
                <a:latin typeface="Myriad Pro" pitchFamily="34" charset="0"/>
                <a:ea typeface="Verdana"/>
                <a:cs typeface="Verdana"/>
                <a:sym typeface="Verdana"/>
              </a:rPr>
              <a:t> </a:t>
            </a:r>
            <a:r>
              <a:rPr lang="ru" sz="2000" b="1" spc="90" dirty="0">
                <a:solidFill>
                  <a:srgbClr val="000000"/>
                </a:solidFill>
                <a:latin typeface="Myriad Pro" pitchFamily="34" charset="0"/>
                <a:ea typeface="Verdana"/>
                <a:cs typeface="Verdana"/>
                <a:sym typeface="Verdana"/>
              </a:rPr>
              <a:t>страниц </a:t>
            </a:r>
            <a:r>
              <a:rPr lang="ru" sz="2000" spc="90" dirty="0">
                <a:solidFill>
                  <a:srgbClr val="000000"/>
                </a:solidFill>
                <a:latin typeface="Myriad Pro" pitchFamily="34" charset="0"/>
                <a:ea typeface="Verdana"/>
                <a:cs typeface="Verdana"/>
                <a:sym typeface="Verdana"/>
              </a:rPr>
              <a:t>сайта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ru" sz="2000" spc="90" dirty="0" smtClean="0">
                <a:latin typeface="Myriad Pro" pitchFamily="34" charset="0"/>
                <a:ea typeface="Verdana"/>
                <a:cs typeface="Verdana"/>
                <a:sym typeface="Verdana"/>
              </a:rPr>
              <a:t>Индекс из </a:t>
            </a:r>
            <a:r>
              <a:rPr lang="ru" sz="2000" b="1" spc="90" dirty="0" smtClean="0">
                <a:latin typeface="Myriad Pro" pitchFamily="34" charset="0"/>
                <a:ea typeface="Verdana"/>
                <a:cs typeface="Verdana"/>
                <a:sym typeface="Verdana"/>
              </a:rPr>
              <a:t>26 000 000</a:t>
            </a:r>
            <a:r>
              <a:rPr lang="ru" sz="2000" spc="90" dirty="0" smtClean="0">
                <a:latin typeface="Myriad Pro" pitchFamily="34" charset="0"/>
                <a:ea typeface="Verdana"/>
                <a:cs typeface="Verdana"/>
                <a:sym typeface="Verdana"/>
              </a:rPr>
              <a:t> сайтов</a:t>
            </a:r>
            <a:endParaRPr lang="ru" sz="2000" spc="90" dirty="0">
              <a:latin typeface="Myriad Pro" pitchFamily="34" charset="0"/>
              <a:ea typeface="Verdana"/>
              <a:cs typeface="Verdana"/>
              <a:sym typeface="Verdana"/>
            </a:endParaRPr>
          </a:p>
          <a:p>
            <a:pPr>
              <a:buSzPct val="100000"/>
              <a:buFont typeface="Arial" pitchFamily="34" charset="0"/>
              <a:buChar char="•"/>
            </a:pPr>
            <a:r>
              <a:rPr lang="ru-RU" sz="2000" spc="90" dirty="0" smtClean="0">
                <a:latin typeface="Myriad Pro" pitchFamily="34" charset="0"/>
                <a:ea typeface="Verdana"/>
                <a:cs typeface="Verdana"/>
                <a:sym typeface="Verdana"/>
              </a:rPr>
              <a:t>Управление </a:t>
            </a:r>
            <a:r>
              <a:rPr lang="ru-RU" sz="2000" spc="90" dirty="0" smtClean="0">
                <a:latin typeface="Myriad Pro" pitchFamily="34" charset="0"/>
                <a:ea typeface="Verdana"/>
                <a:cs typeface="Verdana"/>
                <a:sym typeface="Verdana"/>
              </a:rPr>
              <a:t>продвижением</a:t>
            </a:r>
            <a:endParaRPr lang="ru-RU" sz="2000" spc="90" dirty="0" smtClean="0">
              <a:latin typeface="Myriad Pro" pitchFamily="34" charset="0"/>
              <a:ea typeface="Verdana"/>
              <a:cs typeface="Verdana"/>
              <a:sym typeface="Verdana"/>
            </a:endParaRPr>
          </a:p>
          <a:p>
            <a:pPr>
              <a:buSzPct val="100000"/>
              <a:buFont typeface="Arial" pitchFamily="34" charset="0"/>
              <a:buChar char="•"/>
            </a:pPr>
            <a:r>
              <a:rPr lang="ru-RU" sz="2000" spc="90" dirty="0" smtClean="0">
                <a:latin typeface="Myriad Pro" pitchFamily="34" charset="0"/>
                <a:ea typeface="Verdana"/>
                <a:cs typeface="Verdana"/>
                <a:sym typeface="Verdana"/>
              </a:rPr>
              <a:t>Генерация ТЗ для исполнителей</a:t>
            </a:r>
            <a:endParaRPr lang="en-US" sz="2000" spc="90" dirty="0">
              <a:latin typeface="Myriad Pro" pitchFamily="34" charset="0"/>
              <a:ea typeface="Verdana"/>
              <a:cs typeface="Verdana"/>
              <a:sym typeface="Verdana"/>
            </a:endParaRPr>
          </a:p>
        </p:txBody>
      </p:sp>
      <p:pic>
        <p:nvPicPr>
          <p:cNvPr id="8" name="Рисунок 7" descr="1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6157" y="381000"/>
            <a:ext cx="6411686" cy="5876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1110" y="1676400"/>
            <a:ext cx="750237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800" b="1" dirty="0" err="1" smtClean="0">
                <a:latin typeface="Myriad Pro" pitchFamily="34" charset="0"/>
              </a:rPr>
              <a:t>Audit.MegaIndex.ru</a:t>
            </a:r>
            <a:r>
              <a:rPr lang="ru-RU" sz="2400" dirty="0" smtClean="0">
                <a:latin typeface="Myriad Pro" pitchFamily="34" charset="0"/>
              </a:rPr>
              <a:t> - </a:t>
            </a:r>
            <a:r>
              <a:rPr lang="ru-RU" sz="2100" dirty="0" smtClean="0">
                <a:latin typeface="Myriad Pro" pitchFamily="34" charset="0"/>
              </a:rPr>
              <a:t>лучшее решение</a:t>
            </a:r>
            <a:r>
              <a:rPr lang="en-US" sz="2100" dirty="0" smtClean="0">
                <a:latin typeface="Myriad Pro" pitchFamily="34" charset="0"/>
              </a:rPr>
              <a:t> </a:t>
            </a:r>
            <a:r>
              <a:rPr lang="ru-RU" sz="2100" dirty="0" smtClean="0">
                <a:latin typeface="Myriad Pro" pitchFamily="34" charset="0"/>
              </a:rPr>
              <a:t>для проведения</a:t>
            </a:r>
          </a:p>
          <a:p>
            <a:pPr lvl="0"/>
            <a:r>
              <a:rPr lang="ru-RU" sz="2100" dirty="0" smtClean="0">
                <a:latin typeface="Myriad Pro" pitchFamily="34" charset="0"/>
              </a:rPr>
              <a:t>комплексного </a:t>
            </a:r>
            <a:r>
              <a:rPr lang="ru-RU" sz="2400" b="1" dirty="0" smtClean="0">
                <a:latin typeface="Myriad Pro" pitchFamily="34" charset="0"/>
              </a:rPr>
              <a:t>SEO-аудита </a:t>
            </a:r>
            <a:r>
              <a:rPr lang="ru-RU" sz="2400" dirty="0" smtClean="0">
                <a:latin typeface="Myriad Pro" pitchFamily="34" charset="0"/>
              </a:rPr>
              <a:t>сайта</a:t>
            </a:r>
            <a:endParaRPr lang="ru-RU" sz="2100" dirty="0">
              <a:solidFill>
                <a:schemeClr val="tx1">
                  <a:lumMod val="50000"/>
                  <a:lumOff val="50000"/>
                </a:schemeClr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56505" y="5943600"/>
            <a:ext cx="183896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>
              <a:lnSpc>
                <a:spcPct val="150000"/>
              </a:lnSpc>
              <a:buClr>
                <a:srgbClr val="000000"/>
              </a:buClr>
              <a:buSzPct val="78571"/>
            </a:pPr>
            <a:r>
              <a:rPr lang="en-US" sz="1000" dirty="0" smtClean="0">
                <a:hlinkClick r:id="rId5"/>
              </a:rPr>
              <a:t>http://www.megaindex.ru</a:t>
            </a:r>
            <a:endParaRPr lang="ru" sz="1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r">
              <a:lnSpc>
                <a:spcPct val="150000"/>
              </a:lnSpc>
              <a:buClr>
                <a:srgbClr val="000000"/>
              </a:buClr>
              <a:buSzPct val="78571"/>
            </a:pP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Т</a:t>
            </a:r>
            <a:r>
              <a:rPr lang="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ел.: 8-800-555-11-91</a:t>
            </a:r>
          </a:p>
          <a:p>
            <a:pPr lvl="0" algn="r">
              <a:lnSpc>
                <a:spcPct val="150000"/>
              </a:lnSpc>
              <a:buClr>
                <a:srgbClr val="000000"/>
              </a:buClr>
              <a:buSzPct val="78571"/>
            </a:pPr>
            <a:r>
              <a:rPr lang="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partner@megaindex.ru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453" y="0"/>
            <a:ext cx="9170906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1110" y="1676400"/>
            <a:ext cx="824809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Myriad Pro" pitchFamily="34" charset="0"/>
              </a:rPr>
              <a:t>Express.</a:t>
            </a:r>
            <a:r>
              <a:rPr lang="ru-RU" sz="2800" b="1" dirty="0" err="1" smtClean="0">
                <a:latin typeface="Myriad Pro" pitchFamily="34" charset="0"/>
              </a:rPr>
              <a:t>MegaIndex</a:t>
            </a:r>
            <a:r>
              <a:rPr lang="ru-RU" sz="2800" b="1" dirty="0" smtClean="0">
                <a:latin typeface="Myriad Pro" pitchFamily="34" charset="0"/>
              </a:rPr>
              <a:t>  </a:t>
            </a:r>
            <a:r>
              <a:rPr lang="ru-RU" sz="2800" dirty="0" smtClean="0">
                <a:latin typeface="Myriad Pro" pitchFamily="34" charset="0"/>
              </a:rPr>
              <a:t>- </a:t>
            </a:r>
            <a:r>
              <a:rPr lang="ru-RU" sz="2100" dirty="0" smtClean="0">
                <a:latin typeface="Myriad Pro" pitchFamily="34" charset="0"/>
              </a:rPr>
              <a:t>быстрый, качественный </a:t>
            </a:r>
            <a:r>
              <a:rPr lang="ru-RU" sz="2400" b="1" dirty="0" smtClean="0">
                <a:latin typeface="Myriad Pro" pitchFamily="34" charset="0"/>
              </a:rPr>
              <a:t>SEO-анализ</a:t>
            </a:r>
            <a:r>
              <a:rPr lang="ru-RU" sz="2800" dirty="0" smtClean="0">
                <a:latin typeface="Myriad Pro" pitchFamily="34" charset="0"/>
              </a:rPr>
              <a:t> </a:t>
            </a:r>
            <a:r>
              <a:rPr lang="ru-RU" sz="2100" dirty="0" smtClean="0">
                <a:latin typeface="Myriad Pro" pitchFamily="34" charset="0"/>
              </a:rPr>
              <a:t>Вашего сайта</a:t>
            </a:r>
          </a:p>
        </p:txBody>
      </p:sp>
      <p:sp>
        <p:nvSpPr>
          <p:cNvPr id="11" name="Shape 61"/>
          <p:cNvSpPr txBox="1">
            <a:spLocks/>
          </p:cNvSpPr>
          <p:nvPr/>
        </p:nvSpPr>
        <p:spPr>
          <a:xfrm>
            <a:off x="4114800" y="2841040"/>
            <a:ext cx="4648200" cy="24929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r>
              <a:rPr lang="ru" sz="2000" b="1" dirty="0" smtClean="0">
                <a:latin typeface="Myriad Pro" pitchFamily="34" charset="0"/>
                <a:ea typeface="Verdana"/>
                <a:cs typeface="Verdana"/>
                <a:sym typeface="Verdana"/>
              </a:rPr>
              <a:t>Анализ сайта </a:t>
            </a:r>
            <a:r>
              <a:rPr lang="ru" sz="2000" dirty="0" smtClean="0">
                <a:latin typeface="Myriad Pro" pitchFamily="34" charset="0"/>
                <a:ea typeface="Verdana"/>
                <a:cs typeface="Verdana"/>
                <a:sym typeface="Verdana"/>
              </a:rPr>
              <a:t>за один клик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Myriad Pro" pitchFamily="34" charset="0"/>
                <a:sym typeface="Arial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yriad Pro" pitchFamily="34" charset="0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r>
              <a:rPr lang="ru" sz="2000" dirty="0" smtClean="0">
                <a:latin typeface="Myriad Pro" pitchFamily="34" charset="0"/>
                <a:ea typeface="Verdana"/>
                <a:cs typeface="Verdana"/>
                <a:sym typeface="Verdana"/>
              </a:rPr>
              <a:t>Разберётся даже начинающий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yriad Pro" pitchFamily="34" charset="0"/>
              <a:ea typeface="Verdana"/>
              <a:cs typeface="Verdana"/>
              <a:sym typeface="Verdan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yriad Pro" pitchFamily="34" charset="0"/>
              <a:ea typeface="Verdana"/>
              <a:cs typeface="Verdana"/>
              <a:sym typeface="Verdana"/>
            </a:endParaRPr>
          </a:p>
          <a:p>
            <a:pPr marL="342900" lvl="0" indent="-34290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" sz="2000" dirty="0" smtClean="0">
                <a:latin typeface="Myriad Pro" pitchFamily="34" charset="0"/>
                <a:ea typeface="Verdana"/>
                <a:cs typeface="Verdana"/>
                <a:sym typeface="Verdana"/>
              </a:rPr>
              <a:t>Только необходимые </a:t>
            </a:r>
            <a:r>
              <a:rPr lang="ru" sz="2000" b="1" dirty="0" smtClean="0">
                <a:latin typeface="Myriad Pro" pitchFamily="34" charset="0"/>
                <a:ea typeface="Verdana"/>
                <a:cs typeface="Verdana"/>
                <a:sym typeface="Verdana"/>
              </a:rPr>
              <a:t>аналитические данные.</a:t>
            </a:r>
            <a:endParaRPr kumimoji="0" lang="ru-RU" sz="2000" b="1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 pitchFamily="34" charset="0"/>
              <a:ea typeface="Verdana"/>
              <a:cs typeface="Verdana"/>
              <a:sym typeface="Verdan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yriad Pro" pitchFamily="34" charset="0"/>
              <a:sym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56505" y="5943600"/>
            <a:ext cx="183896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>
              <a:lnSpc>
                <a:spcPct val="150000"/>
              </a:lnSpc>
              <a:buClr>
                <a:srgbClr val="000000"/>
              </a:buClr>
              <a:buSzPct val="78571"/>
            </a:pPr>
            <a:r>
              <a:rPr lang="en-US" sz="1000" dirty="0" smtClean="0">
                <a:hlinkClick r:id="rId4"/>
              </a:rPr>
              <a:t>http://www.megaindex.ru</a:t>
            </a:r>
            <a:endParaRPr lang="ru" sz="1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r">
              <a:lnSpc>
                <a:spcPct val="150000"/>
              </a:lnSpc>
              <a:buClr>
                <a:srgbClr val="000000"/>
              </a:buClr>
              <a:buSzPct val="78571"/>
            </a:pP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Т</a:t>
            </a:r>
            <a:r>
              <a:rPr lang="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ел.: 8-800-555-11-91</a:t>
            </a:r>
          </a:p>
          <a:p>
            <a:pPr lvl="0" algn="r">
              <a:lnSpc>
                <a:spcPct val="150000"/>
              </a:lnSpc>
              <a:buClr>
                <a:srgbClr val="000000"/>
              </a:buClr>
              <a:buSzPct val="78571"/>
            </a:pPr>
            <a:r>
              <a:rPr lang="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partner@megaindex.ru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 descr="C:\Users\altweb\Desktop\Новая папка (2)\Без имени-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64817" y="381600"/>
            <a:ext cx="6614366" cy="586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42"/>
            <a:ext cx="9144000" cy="68485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1110" y="1676400"/>
            <a:ext cx="824809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Myriad Pro" pitchFamily="34" charset="0"/>
              </a:rPr>
              <a:t>Stat.MegaIndex.ru</a:t>
            </a:r>
            <a:r>
              <a:rPr lang="ru-RU" sz="2800" b="1" dirty="0" smtClean="0">
                <a:latin typeface="Myriad Pro" pitchFamily="34" charset="0"/>
              </a:rPr>
              <a:t> </a:t>
            </a:r>
            <a:r>
              <a:rPr lang="ru-RU" sz="2800" dirty="0" smtClean="0">
                <a:latin typeface="Myriad Pro" pitchFamily="34" charset="0"/>
              </a:rPr>
              <a:t>-</a:t>
            </a:r>
            <a:r>
              <a:rPr lang="ru-RU" sz="2100" dirty="0" smtClean="0">
                <a:latin typeface="Myriad Pro" pitchFamily="34" charset="0"/>
              </a:rPr>
              <a:t> </a:t>
            </a:r>
            <a:r>
              <a:rPr lang="ru-RU" sz="2100" b="1" dirty="0" smtClean="0">
                <a:latin typeface="Myriad Pro" pitchFamily="34" charset="0"/>
                <a:cs typeface="Myriad Arabic" pitchFamily="50" charset="-78"/>
              </a:rPr>
              <a:t>аналитический инструмент </a:t>
            </a:r>
            <a:r>
              <a:rPr lang="ru-RU" sz="2100" dirty="0" smtClean="0">
                <a:latin typeface="Myriad Pro" pitchFamily="34" charset="0"/>
                <a:cs typeface="Myriad Arabic" pitchFamily="50" charset="-78"/>
              </a:rPr>
              <a:t>для</a:t>
            </a:r>
            <a:r>
              <a:rPr lang="en-US" sz="2100" dirty="0" smtClean="0">
                <a:latin typeface="Myriad Pro" pitchFamily="34" charset="0"/>
                <a:cs typeface="Myriad Arabic" pitchFamily="50" charset="-78"/>
              </a:rPr>
              <a:t> </a:t>
            </a:r>
            <a:r>
              <a:rPr lang="ru-RU" sz="2100" dirty="0" smtClean="0">
                <a:latin typeface="Myriad Pro" pitchFamily="34" charset="0"/>
                <a:cs typeface="Myriad Arabic" pitchFamily="50" charset="-78"/>
              </a:rPr>
              <a:t>осуществления мониторинга </a:t>
            </a:r>
            <a:r>
              <a:rPr lang="ru-RU" sz="2100" b="1" dirty="0" smtClean="0">
                <a:latin typeface="Myriad Pro" pitchFamily="34" charset="0"/>
                <a:cs typeface="Myriad Arabic" pitchFamily="50" charset="-78"/>
              </a:rPr>
              <a:t>посещаемости сайтов</a:t>
            </a:r>
          </a:p>
        </p:txBody>
      </p:sp>
      <p:sp>
        <p:nvSpPr>
          <p:cNvPr id="11" name="Shape 61"/>
          <p:cNvSpPr txBox="1">
            <a:spLocks/>
          </p:cNvSpPr>
          <p:nvPr/>
        </p:nvSpPr>
        <p:spPr>
          <a:xfrm>
            <a:off x="4114800" y="3429000"/>
            <a:ext cx="4648200" cy="218518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spAutoFit/>
          </a:bodyPr>
          <a:lstStyle/>
          <a:p>
            <a:pPr marL="342900" lvl="0" indent="-342900">
              <a:buClr>
                <a:srgbClr val="000000"/>
              </a:buClr>
              <a:buSzPct val="100000"/>
              <a:buFont typeface="Arial"/>
              <a:buChar char="•"/>
              <a:defRPr/>
            </a:pPr>
            <a:r>
              <a:rPr lang="ru-RU" sz="2000" dirty="0" smtClean="0">
                <a:latin typeface="Myriad Pro" pitchFamily="34" charset="0"/>
              </a:rPr>
              <a:t>Детальная статистика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Myriad Pro" pitchFamily="34" charset="0"/>
                <a:sym typeface="Arial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yriad Pro" pitchFamily="34" charset="0"/>
              <a:sym typeface="Arial"/>
            </a:endParaRPr>
          </a:p>
          <a:p>
            <a:pPr marL="342900" lvl="0" indent="-342900">
              <a:buClr>
                <a:srgbClr val="000000"/>
              </a:buClr>
              <a:buSzPct val="100000"/>
              <a:buFont typeface="Arial"/>
              <a:buChar char="•"/>
              <a:defRPr/>
            </a:pPr>
            <a:r>
              <a:rPr lang="ru-RU" sz="2000" dirty="0" smtClean="0">
                <a:latin typeface="Myriad Pro" pitchFamily="34" charset="0"/>
              </a:rPr>
              <a:t>Анализ поведения посетителей.</a:t>
            </a:r>
            <a:endParaRPr lang="en-US" sz="2000" dirty="0" smtClean="0">
              <a:latin typeface="Myriad Pro" pitchFamily="34" charset="0"/>
            </a:endParaRPr>
          </a:p>
          <a:p>
            <a:pPr marL="342900" lvl="0" indent="-342900">
              <a:buClr>
                <a:srgbClr val="000000"/>
              </a:buClr>
              <a:buSzPct val="100000"/>
              <a:buFont typeface="Arial"/>
              <a:buChar char="•"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yriad Pro" pitchFamily="34" charset="0"/>
              <a:ea typeface="Verdana"/>
              <a:cs typeface="Verdana"/>
              <a:sym typeface="Verdana"/>
            </a:endParaRPr>
          </a:p>
          <a:p>
            <a:pPr marL="342900" lvl="0" indent="-34290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000" dirty="0" smtClean="0">
                <a:latin typeface="Myriad Pro" pitchFamily="34" charset="0"/>
              </a:rPr>
              <a:t>Оценка </a:t>
            </a:r>
            <a:r>
              <a:rPr lang="ru-RU" sz="2000" b="1" dirty="0" smtClean="0">
                <a:latin typeface="Myriad Pro" pitchFamily="34" charset="0"/>
              </a:rPr>
              <a:t>рекламных кампаний.</a:t>
            </a:r>
            <a:endParaRPr kumimoji="0" lang="ru-RU" sz="2000" b="1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 pitchFamily="34" charset="0"/>
              <a:ea typeface="Verdana"/>
              <a:cs typeface="Verdana"/>
              <a:sym typeface="Verdan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yriad Pro" pitchFamily="34" charset="0"/>
              <a:sym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56505" y="5943600"/>
            <a:ext cx="183896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>
              <a:lnSpc>
                <a:spcPct val="150000"/>
              </a:lnSpc>
              <a:buClr>
                <a:srgbClr val="000000"/>
              </a:buClr>
              <a:buSzPct val="78571"/>
            </a:pPr>
            <a:r>
              <a:rPr lang="en-US" sz="1000" dirty="0" smtClean="0">
                <a:hlinkClick r:id="rId4"/>
              </a:rPr>
              <a:t>http://www.megaindex.ru</a:t>
            </a:r>
            <a:endParaRPr lang="ru" sz="1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r">
              <a:lnSpc>
                <a:spcPct val="150000"/>
              </a:lnSpc>
              <a:buClr>
                <a:srgbClr val="000000"/>
              </a:buClr>
              <a:buSzPct val="78571"/>
            </a:pP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Т</a:t>
            </a:r>
            <a:r>
              <a:rPr lang="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ел.: 8-800-555-11-91</a:t>
            </a:r>
          </a:p>
          <a:p>
            <a:pPr lvl="0" algn="r">
              <a:lnSpc>
                <a:spcPct val="150000"/>
              </a:lnSpc>
              <a:buClr>
                <a:srgbClr val="000000"/>
              </a:buClr>
              <a:buSzPct val="78571"/>
            </a:pPr>
            <a:r>
              <a:rPr lang="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partner@megaindex.ru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Рисунок 6" descr="Без имени-1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1443" y="381600"/>
            <a:ext cx="6221115" cy="5868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3183</TotalTime>
  <Words>319</Words>
  <Application>Microsoft Office PowerPoint</Application>
  <PresentationFormat>Экран (4:3)</PresentationFormat>
  <Paragraphs>120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/>
      <vt:lpstr>Платформа для  Интернет-бизнеса</vt:lpstr>
      <vt:lpstr>СЕГОДНЯ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контакты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Автоматизация процессов SEO-компаний</dc:title>
  <dc:creator>user</dc:creator>
  <cp:lastModifiedBy>Konstantin</cp:lastModifiedBy>
  <cp:revision>190</cp:revision>
  <dcterms:modified xsi:type="dcterms:W3CDTF">2012-11-29T13:40:45Z</dcterms:modified>
</cp:coreProperties>
</file>