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94" r:id="rId3"/>
    <p:sldId id="318" r:id="rId4"/>
    <p:sldId id="305" r:id="rId5"/>
    <p:sldId id="306" r:id="rId6"/>
    <p:sldId id="319" r:id="rId7"/>
    <p:sldId id="302" r:id="rId8"/>
    <p:sldId id="309" r:id="rId9"/>
    <p:sldId id="320" r:id="rId10"/>
    <p:sldId id="315" r:id="rId11"/>
    <p:sldId id="316" r:id="rId12"/>
    <p:sldId id="317" r:id="rId13"/>
    <p:sldId id="321" r:id="rId14"/>
    <p:sldId id="301" r:id="rId15"/>
    <p:sldId id="312" r:id="rId16"/>
    <p:sldId id="308" r:id="rId17"/>
    <p:sldId id="304" r:id="rId18"/>
    <p:sldId id="32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79" autoAdjust="0"/>
  </p:normalViewPr>
  <p:slideViewPr>
    <p:cSldViewPr>
      <p:cViewPr varScale="1">
        <p:scale>
          <a:sx n="51" d="100"/>
          <a:sy n="51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50F956-F440-4AC3-9430-E9F78E190C2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95C5D5-19AB-4DCA-882D-B55A322B9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5D9E-0DC0-47AE-8290-9708633421E1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6963-A770-40EE-87A1-B9E3573AF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E6A7-F700-46F5-85F0-D7468E0F0E63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F9AA-9DAD-4DAE-8D73-8C849B9F3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CBF4-2CC5-4862-B395-3ABF13947473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FCA7-4196-4492-991B-A202CD68C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606F-BDE9-4CCB-8797-0EB67DD60AF2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BA11-22C3-41D2-B7A6-328D596D5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F51F8-BC5A-4B97-B3B5-E9F6F9E0F9A3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CF0F-440E-4142-A3D2-1BC8EEDC7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3EEE-6F1A-4EE6-BC86-AA9045437A43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EBB4B-FA63-4E08-85BE-B766BBB2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1343-AA6C-42ED-8E21-540C608192D4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BA26-FD10-46B0-8843-B6A029311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D3FA-CED7-4D34-BECD-0CBC9DDE59B5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9370-3620-432A-AA31-48FF517F4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2FCA-94A1-4A21-9631-99E281F32CBB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F08F-5E8E-4884-AC3B-455E8ADC3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FF0D-4E50-4A28-A861-F395AABB3ACD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C36C-B35A-4054-9448-E7BB88B5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8B21-096C-49D0-92C3-563FE0B1E11F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BCD3-6178-4E80-9D53-E817282C9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3C35C0-EDB6-4449-9E5B-AA1E84A13406}" type="datetime1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1505A8-8986-41AC-A77D-E139CCA92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yandex.ru/webmaster/?id=10745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webeffecto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313" y="3071813"/>
            <a:ext cx="8643937" cy="78581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ИСПОЛЬЗОВАНИЕ ВОЗМОЖНОСТЕЙ ЯЗЫКА ЗАПРОСОВ ЯНДЕКСА ДЛЯ ИССЛЕДОВАТЕЛЬСКИХ ЗАДАЧ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4071938"/>
            <a:ext cx="7715250" cy="42862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tx1"/>
                </a:solidFill>
              </a:rPr>
              <a:t>Сергей ЛЮДКЕВИЧ, начальник отдела аналитики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/>
              <a:t>ПОИСК АФФИЛИАТА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967C-CAC5-43C3-894C-592AE03FB6D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9220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4062"/>
            <a:ext cx="8136904" cy="515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 smtClean="0"/>
              <a:t>РЕГИОН СТРАНИЦЫ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967C-CAC5-43C3-894C-592AE03FB6D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220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Если запрос </a:t>
            </a:r>
            <a:r>
              <a:rPr lang="ru-RU" sz="2800" dirty="0" err="1" smtClean="0"/>
              <a:t>геозависимый</a:t>
            </a:r>
            <a:r>
              <a:rPr lang="ru-RU" sz="2800" dirty="0" smtClean="0"/>
              <a:t> или </a:t>
            </a:r>
            <a:r>
              <a:rPr lang="ru-RU" sz="2800" dirty="0"/>
              <a:t>в </a:t>
            </a:r>
            <a:r>
              <a:rPr lang="ru-RU" sz="2800" dirty="0" smtClean="0"/>
              <a:t>нём явно указан </a:t>
            </a:r>
            <a:r>
              <a:rPr lang="ru-RU" sz="2800" dirty="0"/>
              <a:t>регион, то Яндекс может указать в </a:t>
            </a:r>
            <a:r>
              <a:rPr lang="ru-RU" sz="2800" dirty="0" err="1"/>
              <a:t>сниппете</a:t>
            </a:r>
            <a:r>
              <a:rPr lang="ru-RU" sz="2800" dirty="0"/>
              <a:t> региональную принадлежность сайта. Причем, если сайт относится к нескольким городам, в подписи указывается:</a:t>
            </a:r>
          </a:p>
          <a:p>
            <a:pPr lvl="0"/>
            <a:r>
              <a:rPr lang="ru-RU" sz="2800" dirty="0"/>
              <a:t>город, который содержится в запросе, иначе</a:t>
            </a:r>
          </a:p>
          <a:p>
            <a:pPr lvl="0"/>
            <a:r>
              <a:rPr lang="ru-RU" sz="2800" dirty="0"/>
              <a:t>город, максимально близкий к городу пользователя или городу, указанному в запросе, иначе</a:t>
            </a:r>
          </a:p>
          <a:p>
            <a:pPr lvl="0"/>
            <a:r>
              <a:rPr lang="ru-RU" sz="2800" dirty="0"/>
              <a:t>самый крупный город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http://help.yandex.ru/webmaster/?</a:t>
            </a:r>
            <a:r>
              <a:rPr lang="en-US" sz="2400" dirty="0" smtClean="0">
                <a:hlinkClick r:id="rId2"/>
              </a:rPr>
              <a:t>id=1074582</a:t>
            </a:r>
            <a:endParaRPr lang="ru-RU" sz="24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Font typeface="Arial" charset="0"/>
              <a:buNone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/>
              <a:t>РЕГИОН СТРАНИЦЫ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967C-CAC5-43C3-894C-592AE03FB6D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9220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/>
          </a:p>
          <a:p>
            <a:pPr marL="0" indent="0" algn="just">
              <a:buNone/>
            </a:pPr>
            <a:r>
              <a:rPr lang="ru-RU" dirty="0" smtClean="0"/>
              <a:t>Идея: создать универсальный запрос, содержащий в себе название региона, с сужением поиска на заданный сайт или страницу</a:t>
            </a:r>
          </a:p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/>
              <a:t>РЕГИОН СТРАНИЦЫ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967C-CAC5-43C3-894C-592AE03FB6D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220" name="Содержимое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marL="0" indent="0">
              <a:buNone/>
            </a:pPr>
            <a:endParaRPr lang="ru-RU" sz="2800" i="1" dirty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 smtClean="0"/>
          </a:p>
          <a:p>
            <a:pPr marL="0" indent="0" algn="ctr">
              <a:buNone/>
            </a:pPr>
            <a:r>
              <a:rPr lang="ru-RU" sz="3600" b="1" dirty="0" smtClean="0"/>
              <a:t>(</a:t>
            </a:r>
            <a:r>
              <a:rPr lang="ru-RU" sz="3600" b="1" dirty="0"/>
              <a:t>сайт </a:t>
            </a:r>
            <a:r>
              <a:rPr lang="ru-RU" sz="3600" b="1" i="1" dirty="0"/>
              <a:t>регион</a:t>
            </a:r>
            <a:r>
              <a:rPr lang="ru-RU" sz="3600" b="1" dirty="0"/>
              <a:t> | </a:t>
            </a:r>
            <a:r>
              <a:rPr lang="en-US" sz="3600" b="1" dirty="0" err="1"/>
              <a:t>url</a:t>
            </a:r>
            <a:r>
              <a:rPr lang="ru-RU" sz="3600" b="1" dirty="0" smtClean="0"/>
              <a:t>:</a:t>
            </a:r>
            <a:r>
              <a:rPr lang="en-US" sz="3600" b="1" i="1" dirty="0" err="1" smtClean="0">
                <a:solidFill>
                  <a:srgbClr val="FF0000"/>
                </a:solidFill>
              </a:rPr>
              <a:t>url</a:t>
            </a:r>
            <a:r>
              <a:rPr lang="ru-RU" sz="3600" b="1" i="1" dirty="0">
                <a:solidFill>
                  <a:srgbClr val="FF0000"/>
                </a:solidFill>
              </a:rPr>
              <a:t>.</a:t>
            </a:r>
            <a:r>
              <a:rPr lang="en-US" sz="3600" b="1" i="1" dirty="0" err="1" smtClean="0">
                <a:solidFill>
                  <a:srgbClr val="FF0000"/>
                </a:solidFill>
              </a:rPr>
              <a:t>ru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| url:www.</a:t>
            </a:r>
            <a:r>
              <a:rPr lang="en-US" sz="3600" b="1" i="1" dirty="0" smtClean="0">
                <a:solidFill>
                  <a:srgbClr val="FF0000"/>
                </a:solidFill>
              </a:rPr>
              <a:t>url.ru</a:t>
            </a:r>
            <a:r>
              <a:rPr lang="en-US" sz="3600" b="1" dirty="0" smtClean="0"/>
              <a:t>)</a:t>
            </a:r>
            <a:r>
              <a:rPr lang="ru-RU" sz="3600" b="1" dirty="0" smtClean="0"/>
              <a:t> </a:t>
            </a:r>
            <a:r>
              <a:rPr lang="ru-RU" sz="3600" b="1" dirty="0"/>
              <a:t>&lt;&lt;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url</a:t>
            </a:r>
            <a:r>
              <a:rPr lang="ru-RU" sz="3600" b="1" dirty="0" smtClean="0"/>
              <a:t>:</a:t>
            </a:r>
            <a:r>
              <a:rPr lang="en-US" sz="3600" b="1" i="1" dirty="0" err="1" smtClean="0">
                <a:solidFill>
                  <a:srgbClr val="FF0000"/>
                </a:solidFill>
              </a:rPr>
              <a:t>url</a:t>
            </a:r>
            <a:r>
              <a:rPr lang="ru-RU" sz="3600" b="1" i="1" dirty="0">
                <a:solidFill>
                  <a:srgbClr val="FF0000"/>
                </a:solidFill>
              </a:rPr>
              <a:t>.</a:t>
            </a:r>
            <a:r>
              <a:rPr lang="en-US" sz="3600" b="1" i="1" dirty="0" err="1" smtClean="0">
                <a:solidFill>
                  <a:srgbClr val="FF0000"/>
                </a:solidFill>
              </a:rPr>
              <a:t>ru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| url:www.</a:t>
            </a:r>
            <a:r>
              <a:rPr lang="en-US" sz="3600" b="1" i="1" dirty="0" smtClean="0">
                <a:solidFill>
                  <a:srgbClr val="FF0000"/>
                </a:solidFill>
              </a:rPr>
              <a:t>url.ru</a:t>
            </a:r>
            <a:r>
              <a:rPr lang="en-US" sz="3600" b="1" dirty="0" smtClean="0"/>
              <a:t>)</a:t>
            </a:r>
            <a:endParaRPr lang="ru-RU" sz="3600" b="1" dirty="0"/>
          </a:p>
          <a:p>
            <a:pPr marL="0" indent="0">
              <a:buFont typeface="Arial" charset="0"/>
              <a:buNone/>
            </a:pPr>
            <a:endParaRPr lang="ru-RU" sz="2800" dirty="0" smtClean="0"/>
          </a:p>
          <a:p>
            <a:pPr marL="0" indent="0">
              <a:buFont typeface="Arial" charset="0"/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7291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5672658" cy="1066130"/>
          </a:xfrm>
        </p:spPr>
        <p:txBody>
          <a:bodyPr/>
          <a:lstStyle/>
          <a:p>
            <a:r>
              <a:rPr lang="ru-RU" sz="3200" dirty="0"/>
              <a:t>РЕГИОН СТРАНИЦЫ</a:t>
            </a:r>
            <a:endParaRPr lang="ru-RU" sz="3200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marL="0" lvl="1" indent="365125">
              <a:buFont typeface="Arial" charset="0"/>
              <a:buNone/>
              <a:defRPr/>
            </a:pPr>
            <a:endParaRPr lang="ru-RU" sz="3200" dirty="0" smtClean="0"/>
          </a:p>
          <a:p>
            <a:pPr marL="0" lvl="1" indent="0">
              <a:buFont typeface="Arial" charset="0"/>
              <a:buNone/>
              <a:defRPr/>
            </a:pPr>
            <a:endParaRPr lang="ru-RU" sz="32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9019-909F-4085-B549-86B2A8281E4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32440" cy="471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6286500" cy="1143000"/>
          </a:xfrm>
        </p:spPr>
        <p:txBody>
          <a:bodyPr/>
          <a:lstStyle/>
          <a:p>
            <a:r>
              <a:rPr lang="ru-RU" sz="3200" dirty="0" smtClean="0">
                <a:cs typeface="Arial" charset="0"/>
              </a:rPr>
              <a:t>ПАРАМЕТРЫ </a:t>
            </a:r>
            <a:r>
              <a:rPr lang="en-US" sz="3200" dirty="0" smtClean="0">
                <a:cs typeface="Arial" charset="0"/>
              </a:rPr>
              <a:t>URL </a:t>
            </a: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>СТРАНИЦЫ ВЫДАЧИ</a:t>
            </a:r>
            <a:endParaRPr lang="ru-RU" sz="3200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&amp;</a:t>
            </a:r>
            <a:r>
              <a:rPr lang="en-US" b="1" dirty="0" err="1"/>
              <a:t>noreask</a:t>
            </a:r>
            <a:r>
              <a:rPr lang="ru-RU" b="1" dirty="0"/>
              <a:t>=1 </a:t>
            </a:r>
            <a:r>
              <a:rPr lang="ru-RU" sz="2800" dirty="0"/>
              <a:t>– отключение </a:t>
            </a:r>
            <a:r>
              <a:rPr lang="ru-RU" sz="2800" dirty="0" err="1"/>
              <a:t>автоисправления</a:t>
            </a:r>
            <a:r>
              <a:rPr lang="ru-RU" sz="2800" dirty="0"/>
              <a:t> запроса;</a:t>
            </a:r>
          </a:p>
          <a:p>
            <a:pPr marL="0" indent="0">
              <a:buNone/>
            </a:pPr>
            <a:r>
              <a:rPr lang="ru-RU" b="1" dirty="0"/>
              <a:t>&amp;</a:t>
            </a:r>
            <a:r>
              <a:rPr lang="en-US" b="1" dirty="0" err="1"/>
              <a:t>nomisspell</a:t>
            </a:r>
            <a:r>
              <a:rPr lang="ru-RU" b="1" dirty="0"/>
              <a:t>=1</a:t>
            </a:r>
            <a:r>
              <a:rPr lang="ru-RU" dirty="0"/>
              <a:t> </a:t>
            </a:r>
            <a:r>
              <a:rPr lang="ru-RU" sz="2800" dirty="0"/>
              <a:t>– отключение подмешивания в выдачу результатов по </a:t>
            </a:r>
            <a:r>
              <a:rPr lang="ru-RU" sz="2800" dirty="0" err="1"/>
              <a:t>опечаточным</a:t>
            </a:r>
            <a:r>
              <a:rPr lang="ru-RU" sz="2800" dirty="0"/>
              <a:t> подсказкам;</a:t>
            </a:r>
          </a:p>
          <a:p>
            <a:pPr marL="0" indent="0">
              <a:buNone/>
            </a:pPr>
            <a:r>
              <a:rPr lang="ru-RU" b="1" dirty="0"/>
              <a:t>&amp;</a:t>
            </a:r>
            <a:r>
              <a:rPr lang="en-US" b="1" dirty="0"/>
              <a:t>how</a:t>
            </a:r>
            <a:r>
              <a:rPr lang="ru-RU" b="1" dirty="0"/>
              <a:t>=</a:t>
            </a:r>
            <a:r>
              <a:rPr lang="en-US" b="1" dirty="0"/>
              <a:t>tm</a:t>
            </a:r>
            <a:r>
              <a:rPr lang="ru-RU" dirty="0"/>
              <a:t> </a:t>
            </a:r>
            <a:r>
              <a:rPr lang="ru-RU" sz="2800" dirty="0"/>
              <a:t>– сортировка результатов по дате </a:t>
            </a:r>
            <a:r>
              <a:rPr lang="ru-RU" sz="2800" dirty="0" smtClean="0"/>
              <a:t>документа</a:t>
            </a:r>
          </a:p>
          <a:p>
            <a:pPr marL="0" indent="0">
              <a:buNone/>
            </a:pPr>
            <a:r>
              <a:rPr lang="ru-RU" b="1" dirty="0"/>
              <a:t>&amp;</a:t>
            </a:r>
            <a:r>
              <a:rPr lang="en-US" b="1" dirty="0" err="1"/>
              <a:t>rd</a:t>
            </a:r>
            <a:r>
              <a:rPr lang="ru-RU" b="1" dirty="0"/>
              <a:t>=0 </a:t>
            </a:r>
            <a:r>
              <a:rPr lang="ru-RU" sz="2800" dirty="0"/>
              <a:t>– отключение фильтра на одинаковые </a:t>
            </a:r>
            <a:r>
              <a:rPr lang="ru-RU" sz="2800" dirty="0" err="1"/>
              <a:t>сниппеты</a:t>
            </a:r>
            <a:endParaRPr lang="ru-RU" sz="2800" dirty="0" smtClean="0"/>
          </a:p>
          <a:p>
            <a:pPr marL="0" lvl="1" indent="0">
              <a:buFont typeface="Arial" charset="0"/>
              <a:buNone/>
              <a:defRPr/>
            </a:pPr>
            <a:endParaRPr lang="ru-RU" sz="32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9019-909F-4085-B549-86B2A8281E4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6286500" cy="1143000"/>
          </a:xfrm>
        </p:spPr>
        <p:txBody>
          <a:bodyPr/>
          <a:lstStyle/>
          <a:p>
            <a:r>
              <a:rPr lang="ru-RU" sz="3200" dirty="0" smtClean="0">
                <a:cs typeface="Arial" charset="0"/>
              </a:rPr>
              <a:t>ОПРЕДЕЛЕНИЕ ВОЗРАСТА ДОКУМЕНТА</a:t>
            </a:r>
            <a:endParaRPr lang="ru-RU" sz="3200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lvl="1" indent="0">
              <a:buFont typeface="Arial" charset="0"/>
              <a:buNone/>
              <a:defRPr/>
            </a:pPr>
            <a:endParaRPr lang="ru-RU" sz="3200" dirty="0" smtClean="0"/>
          </a:p>
          <a:p>
            <a:pPr marL="0" lvl="1" indent="266700">
              <a:buFont typeface="Arial" charset="0"/>
              <a:buNone/>
              <a:defRPr/>
            </a:pPr>
            <a:endParaRPr lang="ru-RU" sz="3200" dirty="0" smtClean="0"/>
          </a:p>
          <a:p>
            <a:pPr marL="0" lvl="1" indent="365125">
              <a:buFont typeface="Arial" charset="0"/>
              <a:buNone/>
              <a:defRPr/>
            </a:pPr>
            <a:endParaRPr lang="ru-RU" sz="3200" dirty="0" smtClean="0"/>
          </a:p>
          <a:p>
            <a:pPr marL="0" lvl="1" indent="0">
              <a:buFont typeface="Arial" charset="0"/>
              <a:buNone/>
              <a:defRPr/>
            </a:pPr>
            <a:endParaRPr lang="ru-RU" sz="32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9019-909F-4085-B549-86B2A8281E4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74160" cy="506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 smtClean="0"/>
              <a:t>ОТКЛЮЧЕНИЕ ФИЛЬТРА НА ОДИНАКОВЫЕ СНИППЕТЫ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3967C-CAC5-43C3-894C-592AE03FB6D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220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02025"/>
            <a:ext cx="7560840" cy="505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75" cy="778098"/>
          </a:xfrm>
        </p:spPr>
        <p:txBody>
          <a:bodyPr/>
          <a:lstStyle/>
          <a:p>
            <a:pPr eaLnBrk="1" hangingPunct="1"/>
            <a:r>
              <a:rPr lang="ru-RU" dirty="0" smtClean="0"/>
              <a:t>   </a:t>
            </a:r>
            <a:r>
              <a:rPr lang="ru-RU" sz="3600" dirty="0" smtClean="0"/>
              <a:t>СПАСИБО ЗА ВНИМАНИЕ!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dirty="0" smtClean="0">
                <a:cs typeface="Arial" charset="0"/>
              </a:rPr>
              <a:t>Для продолжения темы посетите</a:t>
            </a:r>
            <a:br>
              <a:rPr lang="ru-RU" dirty="0" smtClean="0">
                <a:cs typeface="Arial" charset="0"/>
              </a:rPr>
            </a:br>
            <a:r>
              <a:rPr lang="en-US" b="1" dirty="0" smtClean="0">
                <a:cs typeface="Arial" charset="0"/>
                <a:hlinkClick r:id="rId2"/>
              </a:rPr>
              <a:t>www.webeffector.ru</a:t>
            </a:r>
            <a:endParaRPr lang="en-US" b="1" dirty="0" smtClean="0"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8BE45-281F-4A7E-8054-6C1268EC0B9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5047"/>
            <a:ext cx="6696744" cy="42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6286500" cy="1143000"/>
          </a:xfrm>
        </p:spPr>
        <p:txBody>
          <a:bodyPr/>
          <a:lstStyle/>
          <a:p>
            <a:r>
              <a:rPr lang="ru-RU" sz="3200" dirty="0" smtClean="0">
                <a:cs typeface="Arial" charset="0"/>
              </a:rPr>
              <a:t>ОТКЛЮЧЕНИЕ СПЕКТРАЛЬНОЙ ПРИМЕСИ</a:t>
            </a:r>
            <a:endParaRPr lang="ru-RU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lvl="1" indent="0">
              <a:buNone/>
            </a:pPr>
            <a:endParaRPr lang="ru-RU" sz="3200" dirty="0" smtClean="0"/>
          </a:p>
          <a:p>
            <a:pPr marL="0" lvl="1" indent="0">
              <a:buNone/>
            </a:pPr>
            <a:r>
              <a:rPr lang="ru-RU" sz="3200" b="1" dirty="0" smtClean="0"/>
              <a:t>Идея</a:t>
            </a:r>
            <a:r>
              <a:rPr lang="ru-RU" sz="3200" dirty="0" smtClean="0"/>
              <a:t>: Модификация </a:t>
            </a:r>
            <a:r>
              <a:rPr lang="ru-RU" sz="3200" dirty="0"/>
              <a:t>исходного запроса, которая бы не влияла на органическую выдачу, но запрос формально считался бы другим</a:t>
            </a:r>
          </a:p>
          <a:p>
            <a:pPr>
              <a:buFont typeface="Arial" charset="0"/>
              <a:buNone/>
            </a:pPr>
            <a:endParaRPr lang="ru-RU" dirty="0"/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B999-E8BF-4CCC-BF62-4A2BA8015B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6286500" cy="1143000"/>
          </a:xfrm>
        </p:spPr>
        <p:txBody>
          <a:bodyPr/>
          <a:lstStyle/>
          <a:p>
            <a:r>
              <a:rPr lang="ru-RU" sz="3200" dirty="0" smtClean="0">
                <a:cs typeface="Arial" charset="0"/>
              </a:rPr>
              <a:t>ОТКЛЮЧЕНИЕ СПЕКТРАЛЬНОЙ ПРИМЕСИ</a:t>
            </a:r>
            <a:endParaRPr lang="ru-RU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lvl="1" indent="0">
              <a:buNone/>
            </a:pPr>
            <a:endParaRPr lang="ru-RU" sz="3200" dirty="0" smtClean="0"/>
          </a:p>
          <a:p>
            <a:pPr marL="0" lvl="1" indent="0">
              <a:buNone/>
            </a:pPr>
            <a:endParaRPr lang="ru-RU" sz="3200" dirty="0"/>
          </a:p>
          <a:p>
            <a:pPr marL="0" lvl="1" indent="0" algn="ctr">
              <a:buNone/>
            </a:pPr>
            <a:r>
              <a:rPr lang="ru-RU" sz="5400" b="1" i="1" dirty="0" smtClean="0"/>
              <a:t>базовый запрос</a:t>
            </a:r>
            <a:r>
              <a:rPr lang="en-US" sz="5400" b="1" dirty="0" smtClean="0">
                <a:solidFill>
                  <a:srgbClr val="FF0000"/>
                </a:solidFill>
              </a:rPr>
              <a:t>@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FB999-E8BF-4CCC-BF62-4A2BA8015B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sz="3600" dirty="0">
                <a:cs typeface="Arial" charset="0"/>
              </a:rPr>
              <a:t>ОТКЛЮЧЕНИЕ СПЕКТРАЛЬНОЙ ПРИМЕСИ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BA11-22C3-41D2-B7A6-328D596D505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488832" cy="5154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sz="3600" dirty="0" smtClean="0"/>
              <a:t>ОТКЛЮЧЕНИЕ ФИЛЬТРА АФФИЛИАТОВ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BA11-22C3-41D2-B7A6-328D596D505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r>
              <a:rPr lang="ru-RU" b="1" dirty="0" smtClean="0"/>
              <a:t>Идея:</a:t>
            </a:r>
            <a:r>
              <a:rPr lang="ru-RU" dirty="0" smtClean="0"/>
              <a:t> </a:t>
            </a:r>
            <a:r>
              <a:rPr lang="ru-RU" dirty="0" err="1" smtClean="0"/>
              <a:t>Разгруппировка</a:t>
            </a:r>
            <a:r>
              <a:rPr lang="ru-RU" dirty="0" smtClean="0"/>
              <a:t> результатов поиска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sz="3600" dirty="0" smtClean="0"/>
              <a:t>ОТКЛЮЧЕНИЕ ФИЛЬТРА АФФИЛИАТОВ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BA11-22C3-41D2-B7A6-328D596D505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sz="2800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 algn="ctr">
              <a:buNone/>
            </a:pPr>
            <a:r>
              <a:rPr lang="ru-RU" b="1" i="1" dirty="0" smtClean="0"/>
              <a:t>базовый </a:t>
            </a:r>
            <a:r>
              <a:rPr lang="ru-RU" b="1" i="1" dirty="0"/>
              <a:t>запрос </a:t>
            </a:r>
            <a:r>
              <a:rPr lang="ru-RU" b="1" dirty="0">
                <a:solidFill>
                  <a:srgbClr val="FF0000"/>
                </a:solidFill>
              </a:rPr>
              <a:t>&lt;&lt; (</a:t>
            </a:r>
            <a:r>
              <a:rPr lang="en-US" b="1" dirty="0" err="1">
                <a:solidFill>
                  <a:srgbClr val="FF0000"/>
                </a:solidFill>
              </a:rPr>
              <a:t>lang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en-US" b="1" dirty="0" err="1">
                <a:solidFill>
                  <a:srgbClr val="FF0000"/>
                </a:solidFill>
              </a:rPr>
              <a:t>ru</a:t>
            </a:r>
            <a:r>
              <a:rPr lang="ru-RU" b="1" dirty="0">
                <a:solidFill>
                  <a:srgbClr val="FF0000"/>
                </a:solidFill>
              </a:rPr>
              <a:t> | </a:t>
            </a:r>
            <a:r>
              <a:rPr lang="en-US" b="1" dirty="0">
                <a:solidFill>
                  <a:srgbClr val="FF0000"/>
                </a:solidFill>
              </a:rPr>
              <a:t>site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en-US" b="1" dirty="0" err="1">
                <a:solidFill>
                  <a:srgbClr val="FF0000"/>
                </a:solidFill>
              </a:rPr>
              <a:t>hfgshjfgs</a:t>
            </a:r>
            <a:r>
              <a:rPr lang="ru-RU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3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994122"/>
          </a:xfrm>
        </p:spPr>
        <p:txBody>
          <a:bodyPr/>
          <a:lstStyle/>
          <a:p>
            <a:r>
              <a:rPr lang="ru-RU" sz="3200" dirty="0"/>
              <a:t>ОТКЛЮЧЕНИЕ ФИЛЬТРА АФФИЛИАТОВ</a:t>
            </a:r>
            <a:endParaRPr lang="ru-RU" sz="3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81799-316B-48FE-A2DF-A50B1CC6283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5085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 smtClean="0"/>
              <a:t>ПОИСК АФФИЛИАТА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81799-316B-48FE-A2DF-A50B1CC6283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sz="2800" dirty="0" smtClean="0"/>
          </a:p>
          <a:p>
            <a:pPr indent="0">
              <a:buNone/>
            </a:pPr>
            <a:endParaRPr lang="ru-RU" sz="2800" dirty="0" smtClean="0"/>
          </a:p>
          <a:p>
            <a:pPr indent="0">
              <a:buNone/>
            </a:pPr>
            <a:r>
              <a:rPr lang="ru-RU" b="1" dirty="0" smtClean="0"/>
              <a:t>Идея: </a:t>
            </a:r>
            <a:r>
              <a:rPr lang="ru-RU" dirty="0" smtClean="0"/>
              <a:t>Исключение из выдачи лучше ранжируемого </a:t>
            </a:r>
            <a:r>
              <a:rPr lang="ru-RU" dirty="0" err="1" smtClean="0"/>
              <a:t>аффилиата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5786438" cy="1143000"/>
          </a:xfrm>
        </p:spPr>
        <p:txBody>
          <a:bodyPr/>
          <a:lstStyle/>
          <a:p>
            <a:r>
              <a:rPr lang="ru-RU" sz="3200" dirty="0" smtClean="0"/>
              <a:t>ПОИСК АФФИЛИАТА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81799-316B-48FE-A2DF-A50B1CC6283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sz="2800" dirty="0" smtClean="0"/>
          </a:p>
          <a:p>
            <a:pPr indent="0">
              <a:buNone/>
            </a:pPr>
            <a:endParaRPr lang="ru-RU" sz="2800" dirty="0" smtClean="0"/>
          </a:p>
          <a:p>
            <a:pPr indent="0">
              <a:buNone/>
            </a:pPr>
            <a:endParaRPr lang="ru-RU" sz="2800" dirty="0"/>
          </a:p>
          <a:p>
            <a:pPr indent="0">
              <a:buNone/>
            </a:pPr>
            <a:r>
              <a:rPr lang="ru-RU" b="1" i="1" dirty="0"/>
              <a:t>базовый запрос </a:t>
            </a:r>
            <a:r>
              <a:rPr lang="ru-RU" b="1" dirty="0">
                <a:solidFill>
                  <a:srgbClr val="FF0000"/>
                </a:solidFill>
              </a:rPr>
              <a:t>&lt;&lt; (</a:t>
            </a:r>
            <a:r>
              <a:rPr lang="en-US" b="1" dirty="0" err="1">
                <a:solidFill>
                  <a:srgbClr val="FF0000"/>
                </a:solidFill>
              </a:rPr>
              <a:t>lang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en-US" b="1" dirty="0" err="1">
                <a:solidFill>
                  <a:srgbClr val="FF0000"/>
                </a:solidFill>
              </a:rPr>
              <a:t>ru</a:t>
            </a:r>
            <a:r>
              <a:rPr lang="ru-RU" b="1" dirty="0">
                <a:solidFill>
                  <a:srgbClr val="FF0000"/>
                </a:solidFill>
              </a:rPr>
              <a:t> ~~ </a:t>
            </a:r>
            <a:r>
              <a:rPr lang="en-US" b="1" dirty="0">
                <a:solidFill>
                  <a:srgbClr val="FF0000"/>
                </a:solidFill>
              </a:rPr>
              <a:t>site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r>
              <a:rPr lang="en-US" b="1" i="1" dirty="0">
                <a:solidFill>
                  <a:srgbClr val="FF0000"/>
                </a:solidFill>
              </a:rPr>
              <a:t>site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r>
              <a:rPr lang="en-US" b="1" i="1" dirty="0" err="1">
                <a:solidFill>
                  <a:srgbClr val="FF0000"/>
                </a:solidFill>
              </a:rPr>
              <a:t>ru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ИСПОЛЬЗОВАНИЕ ВОЗМОЖНОСТЕЙ ЯЗЫКА ЗАПРОСОВ ЯНДЕКСА ДЛЯ ИССЛЕДОВАТЕЛЬСКИХ ЗАДАЧ</vt:lpstr>
      <vt:lpstr>ОТКЛЮЧЕНИЕ СПЕКТРАЛЬНОЙ ПРИМЕСИ</vt:lpstr>
      <vt:lpstr>ОТКЛЮЧЕНИЕ СПЕКТРАЛЬНОЙ ПРИМЕСИ</vt:lpstr>
      <vt:lpstr>ОТКЛЮЧЕНИЕ СПЕКТРАЛЬНОЙ ПРИМЕСИ</vt:lpstr>
      <vt:lpstr>ОТКЛЮЧЕНИЕ ФИЛЬТРА АФФИЛИАТОВ</vt:lpstr>
      <vt:lpstr>ОТКЛЮЧЕНИЕ ФИЛЬТРА АФФИЛИАТОВ</vt:lpstr>
      <vt:lpstr>ОТКЛЮЧЕНИЕ ФИЛЬТРА АФФИЛИАТОВ</vt:lpstr>
      <vt:lpstr>ПОИСК АФФИЛИАТА</vt:lpstr>
      <vt:lpstr>ПОИСК АФФИЛИАТА</vt:lpstr>
      <vt:lpstr>ПОИСК АФФИЛИАТА</vt:lpstr>
      <vt:lpstr>РЕГИОН СТРАНИЦЫ</vt:lpstr>
      <vt:lpstr>РЕГИОН СТРАНИЦЫ</vt:lpstr>
      <vt:lpstr>РЕГИОН СТРАНИЦЫ</vt:lpstr>
      <vt:lpstr>РЕГИОН СТРАНИЦЫ</vt:lpstr>
      <vt:lpstr>ПАРАМЕТРЫ URL  СТРАНИЦЫ ВЫДАЧИ</vt:lpstr>
      <vt:lpstr>ОПРЕДЕЛЕНИЕ ВОЗРАСТА ДОКУМЕНТА</vt:lpstr>
      <vt:lpstr>ОТКЛЮЧЕНИЕ ФИЛЬТРА НА ОДИНАКОВЫЕ СНИППЕТЫ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2012-11-18T15:24:17Z</dcterms:created>
  <dcterms:modified xsi:type="dcterms:W3CDTF">2012-11-20T21:39:53Z</dcterms:modified>
</cp:coreProperties>
</file>