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55" r:id="rId2"/>
    <p:sldId id="629" r:id="rId3"/>
    <p:sldId id="632" r:id="rId4"/>
    <p:sldId id="631" r:id="rId5"/>
    <p:sldId id="633" r:id="rId6"/>
    <p:sldId id="636" r:id="rId7"/>
    <p:sldId id="637" r:id="rId8"/>
    <p:sldId id="634" r:id="rId9"/>
    <p:sldId id="655" r:id="rId10"/>
    <p:sldId id="635" r:id="rId11"/>
    <p:sldId id="638" r:id="rId12"/>
    <p:sldId id="658" r:id="rId13"/>
    <p:sldId id="639" r:id="rId14"/>
    <p:sldId id="659" r:id="rId15"/>
    <p:sldId id="640" r:id="rId16"/>
    <p:sldId id="663" r:id="rId17"/>
    <p:sldId id="641" r:id="rId18"/>
    <p:sldId id="642" r:id="rId19"/>
    <p:sldId id="660" r:id="rId20"/>
    <p:sldId id="643" r:id="rId21"/>
    <p:sldId id="644" r:id="rId22"/>
    <p:sldId id="645" r:id="rId23"/>
    <p:sldId id="661" r:id="rId24"/>
    <p:sldId id="646" r:id="rId25"/>
    <p:sldId id="647" r:id="rId26"/>
    <p:sldId id="649" r:id="rId27"/>
    <p:sldId id="648" r:id="rId28"/>
    <p:sldId id="662" r:id="rId29"/>
    <p:sldId id="650" r:id="rId30"/>
    <p:sldId id="651" r:id="rId31"/>
    <p:sldId id="652" r:id="rId32"/>
    <p:sldId id="657" r:id="rId33"/>
    <p:sldId id="653" r:id="rId34"/>
    <p:sldId id="654" r:id="rId35"/>
    <p:sldId id="656" r:id="rId36"/>
    <p:sldId id="413" r:id="rId37"/>
    <p:sldId id="365" r:id="rId38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FF"/>
    <a:srgbClr val="0E0A56"/>
    <a:srgbClr val="004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2" autoAdjust="0"/>
    <p:restoredTop sz="95412" autoAdjust="0"/>
  </p:normalViewPr>
  <p:slideViewPr>
    <p:cSldViewPr>
      <p:cViewPr varScale="1">
        <p:scale>
          <a:sx n="70" d="100"/>
          <a:sy n="70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435" y="-11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SSD:private:var:folders:7g:jgqz6k953_9bvqpch72f017c0000gn:T:com.apple.mail:com.apple.mail.drag-T0x7fef69410ad0.tmp.SWq6dt:&#1072;&#1074;&#1090;&#1086;&#1092;&#1086;&#1082;&#1091;&#1089;&#1080;&#1088;&#1086;&#1074;&#1082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SSD:private:var:folders:7g:jgqz6k953_9bvqpch72f017c0000gn:T:com.apple.mail:com.apple.mail.drag-T0x7fef69410ad0.tmp.SWq6dt:&#1072;&#1074;&#1090;&#1086;&#1092;&#1086;&#1082;&#1091;&#1089;&#1080;&#1088;&#1086;&#1074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v>количество активных точек таргетинга</c:v>
          </c:tx>
          <c:spPr>
            <a:ln w="19050" cmpd="sng">
              <a:solidFill>
                <a:srgbClr val="376092"/>
              </a:solidFill>
            </a:ln>
          </c:spPr>
          <c:marker>
            <c:symbol val="none"/>
          </c:marker>
          <c:cat>
            <c:numRef>
              <c:f>[2]Лист2!$A$2:$A$35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numCache>
            </c:numRef>
          </c:cat>
          <c:val>
            <c:numRef>
              <c:f>[2]Лист2!$D$2:$D$35</c:f>
              <c:numCache>
                <c:formatCode>General</c:formatCode>
                <c:ptCount val="34"/>
                <c:pt idx="0">
                  <c:v>1810</c:v>
                </c:pt>
                <c:pt idx="1">
                  <c:v>2249</c:v>
                </c:pt>
                <c:pt idx="2">
                  <c:v>2249</c:v>
                </c:pt>
                <c:pt idx="3">
                  <c:v>2139</c:v>
                </c:pt>
                <c:pt idx="4">
                  <c:v>2564</c:v>
                </c:pt>
                <c:pt idx="5">
                  <c:v>2433</c:v>
                </c:pt>
                <c:pt idx="6">
                  <c:v>2433</c:v>
                </c:pt>
                <c:pt idx="7">
                  <c:v>2267</c:v>
                </c:pt>
                <c:pt idx="8">
                  <c:v>2259</c:v>
                </c:pt>
                <c:pt idx="9">
                  <c:v>2233</c:v>
                </c:pt>
                <c:pt idx="10">
                  <c:v>2189</c:v>
                </c:pt>
                <c:pt idx="11">
                  <c:v>1996</c:v>
                </c:pt>
                <c:pt idx="12">
                  <c:v>863</c:v>
                </c:pt>
                <c:pt idx="13">
                  <c:v>867</c:v>
                </c:pt>
                <c:pt idx="14">
                  <c:v>545</c:v>
                </c:pt>
                <c:pt idx="15">
                  <c:v>492</c:v>
                </c:pt>
                <c:pt idx="16">
                  <c:v>499</c:v>
                </c:pt>
                <c:pt idx="17">
                  <c:v>575</c:v>
                </c:pt>
                <c:pt idx="18">
                  <c:v>648</c:v>
                </c:pt>
                <c:pt idx="19">
                  <c:v>743</c:v>
                </c:pt>
                <c:pt idx="20">
                  <c:v>792</c:v>
                </c:pt>
                <c:pt idx="21">
                  <c:v>752</c:v>
                </c:pt>
                <c:pt idx="22">
                  <c:v>987</c:v>
                </c:pt>
                <c:pt idx="23">
                  <c:v>1022</c:v>
                </c:pt>
                <c:pt idx="24">
                  <c:v>1017</c:v>
                </c:pt>
                <c:pt idx="25">
                  <c:v>1218</c:v>
                </c:pt>
                <c:pt idx="26">
                  <c:v>1190</c:v>
                </c:pt>
                <c:pt idx="27">
                  <c:v>1099</c:v>
                </c:pt>
                <c:pt idx="28">
                  <c:v>1119</c:v>
                </c:pt>
                <c:pt idx="29">
                  <c:v>1181</c:v>
                </c:pt>
                <c:pt idx="30">
                  <c:v>1007</c:v>
                </c:pt>
                <c:pt idx="31">
                  <c:v>492</c:v>
                </c:pt>
                <c:pt idx="32">
                  <c:v>334</c:v>
                </c:pt>
                <c:pt idx="33">
                  <c:v>271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082112"/>
        <c:axId val="49537024"/>
      </c:lineChart>
      <c:lineChart>
        <c:grouping val="standard"/>
        <c:varyColors val="0"/>
        <c:ser>
          <c:idx val="0"/>
          <c:order val="0"/>
          <c:tx>
            <c:v>ctr</c:v>
          </c:tx>
          <c:spPr>
            <a:ln w="38100" cmpd="sng">
              <a:solidFill>
                <a:srgbClr val="9C0911"/>
              </a:solidFill>
            </a:ln>
          </c:spPr>
          <c:marker>
            <c:symbol val="none"/>
          </c:marker>
          <c:cat>
            <c:numRef>
              <c:f>[2]Лист2!$A$2:$A$35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numCache>
            </c:numRef>
          </c:cat>
          <c:val>
            <c:numRef>
              <c:f>[2]Лист2!$E$2:$E$35</c:f>
              <c:numCache>
                <c:formatCode>General</c:formatCode>
                <c:ptCount val="34"/>
                <c:pt idx="0">
                  <c:v>2.5760581158710898E-4</c:v>
                </c:pt>
                <c:pt idx="1">
                  <c:v>3.2967418370567807E-4</c:v>
                </c:pt>
                <c:pt idx="2">
                  <c:v>3.5882957291247312E-4</c:v>
                </c:pt>
                <c:pt idx="3">
                  <c:v>3.8978509244252002E-4</c:v>
                </c:pt>
                <c:pt idx="4">
                  <c:v>3.923288018209561E-4</c:v>
                </c:pt>
                <c:pt idx="5">
                  <c:v>4.1215793892219506E-4</c:v>
                </c:pt>
                <c:pt idx="6">
                  <c:v>3.2213133568432709E-4</c:v>
                </c:pt>
                <c:pt idx="7">
                  <c:v>3.3048794464758706E-4</c:v>
                </c:pt>
                <c:pt idx="8">
                  <c:v>3.6156518519325212E-4</c:v>
                </c:pt>
                <c:pt idx="9">
                  <c:v>3.4820607124541012E-4</c:v>
                </c:pt>
                <c:pt idx="10">
                  <c:v>4.8308859050631622E-4</c:v>
                </c:pt>
                <c:pt idx="11">
                  <c:v>4.1479710623266102E-4</c:v>
                </c:pt>
                <c:pt idx="12">
                  <c:v>5.832248263888892E-4</c:v>
                </c:pt>
                <c:pt idx="13">
                  <c:v>3.7086985839514513E-4</c:v>
                </c:pt>
                <c:pt idx="14">
                  <c:v>4.1514830019834909E-4</c:v>
                </c:pt>
                <c:pt idx="15">
                  <c:v>5.4136355946540326E-4</c:v>
                </c:pt>
                <c:pt idx="16">
                  <c:v>7.2032270457164822E-4</c:v>
                </c:pt>
                <c:pt idx="17">
                  <c:v>6.4956154595647913E-4</c:v>
                </c:pt>
                <c:pt idx="18">
                  <c:v>6.132147784761613E-4</c:v>
                </c:pt>
                <c:pt idx="19">
                  <c:v>5.7644043596633606E-4</c:v>
                </c:pt>
                <c:pt idx="20">
                  <c:v>6.4212328767123317E-4</c:v>
                </c:pt>
                <c:pt idx="21">
                  <c:v>9.2826808382260857E-4</c:v>
                </c:pt>
                <c:pt idx="22">
                  <c:v>7.0416031768019618E-4</c:v>
                </c:pt>
                <c:pt idx="23">
                  <c:v>8.6845314219433133E-4</c:v>
                </c:pt>
                <c:pt idx="24">
                  <c:v>7.8844322150492118E-4</c:v>
                </c:pt>
                <c:pt idx="25">
                  <c:v>9.3329005031650739E-4</c:v>
                </c:pt>
                <c:pt idx="26">
                  <c:v>7.2521744826392327E-4</c:v>
                </c:pt>
                <c:pt idx="27">
                  <c:v>7.641125714151363E-4</c:v>
                </c:pt>
                <c:pt idx="28">
                  <c:v>7.8983910213129124E-4</c:v>
                </c:pt>
                <c:pt idx="29">
                  <c:v>7.3284667946760121E-4</c:v>
                </c:pt>
                <c:pt idx="30">
                  <c:v>8.9096473218485534E-4</c:v>
                </c:pt>
                <c:pt idx="31">
                  <c:v>1.3135545238364805E-3</c:v>
                </c:pt>
                <c:pt idx="32">
                  <c:v>1.1103244078269801E-3</c:v>
                </c:pt>
                <c:pt idx="33">
                  <c:v>1.2829650748396302E-3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083136"/>
        <c:axId val="49537600"/>
      </c:lineChart>
      <c:catAx>
        <c:axId val="85082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ru-RU" sz="1200" b="0"/>
                  <a:t>Часы с момента старта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9537024"/>
        <c:crosses val="autoZero"/>
        <c:auto val="1"/>
        <c:lblAlgn val="ctr"/>
        <c:lblOffset val="100"/>
        <c:tickLblSkip val="1"/>
        <c:noMultiLvlLbl val="0"/>
      </c:catAx>
      <c:valAx>
        <c:axId val="49537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ru-RU" sz="1200" b="0"/>
                  <a:t>Активные точки таргетинга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2225">
            <a:solidFill>
              <a:srgbClr val="376092"/>
            </a:solidFill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85082112"/>
        <c:crosses val="autoZero"/>
        <c:crossBetween val="between"/>
      </c:valAx>
      <c:valAx>
        <c:axId val="4953760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ctr</a:t>
                </a:r>
                <a:endParaRPr lang="ru-RU" sz="1200" b="0"/>
              </a:p>
            </c:rich>
          </c:tx>
          <c:overlay val="0"/>
        </c:title>
        <c:numFmt formatCode="0.00%" sourceLinked="0"/>
        <c:majorTickMark val="out"/>
        <c:minorTickMark val="none"/>
        <c:tickLblPos val="nextTo"/>
        <c:spPr>
          <a:ln w="22225">
            <a:solidFill>
              <a:srgbClr val="9C0911"/>
            </a:solidFill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85083136"/>
        <c:crosses val="max"/>
        <c:crossBetween val="between"/>
      </c:valAx>
      <c:catAx>
        <c:axId val="85083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953760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5584338562777692"/>
          <c:y val="6.4101424628032797E-2"/>
          <c:w val="0.48523975159521399"/>
          <c:h val="7.3916417478038732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v>количество активных точек таргетинга</c:v>
          </c:tx>
          <c:spPr>
            <a:ln w="19050" cmpd="sng">
              <a:solidFill>
                <a:srgbClr val="376092"/>
              </a:solidFill>
            </a:ln>
          </c:spPr>
          <c:marker>
            <c:symbol val="none"/>
          </c:marker>
          <c:cat>
            <c:numRef>
              <c:f>[2]Лист2!$A$2:$A$35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numCache>
            </c:numRef>
          </c:cat>
          <c:val>
            <c:numRef>
              <c:f>[2]Лист2!$D$2:$D$35</c:f>
              <c:numCache>
                <c:formatCode>General</c:formatCode>
                <c:ptCount val="34"/>
                <c:pt idx="0">
                  <c:v>1810</c:v>
                </c:pt>
                <c:pt idx="1">
                  <c:v>2249</c:v>
                </c:pt>
                <c:pt idx="2">
                  <c:v>2249</c:v>
                </c:pt>
                <c:pt idx="3">
                  <c:v>2139</c:v>
                </c:pt>
                <c:pt idx="4">
                  <c:v>2564</c:v>
                </c:pt>
                <c:pt idx="5">
                  <c:v>2433</c:v>
                </c:pt>
                <c:pt idx="6">
                  <c:v>2433</c:v>
                </c:pt>
                <c:pt idx="7">
                  <c:v>2267</c:v>
                </c:pt>
                <c:pt idx="8">
                  <c:v>2259</c:v>
                </c:pt>
                <c:pt idx="9">
                  <c:v>2233</c:v>
                </c:pt>
                <c:pt idx="10">
                  <c:v>2189</c:v>
                </c:pt>
                <c:pt idx="11">
                  <c:v>1996</c:v>
                </c:pt>
                <c:pt idx="12">
                  <c:v>863</c:v>
                </c:pt>
                <c:pt idx="13">
                  <c:v>867</c:v>
                </c:pt>
                <c:pt idx="14">
                  <c:v>545</c:v>
                </c:pt>
                <c:pt idx="15">
                  <c:v>492</c:v>
                </c:pt>
                <c:pt idx="16">
                  <c:v>499</c:v>
                </c:pt>
                <c:pt idx="17">
                  <c:v>575</c:v>
                </c:pt>
                <c:pt idx="18">
                  <c:v>648</c:v>
                </c:pt>
                <c:pt idx="19">
                  <c:v>743</c:v>
                </c:pt>
                <c:pt idx="20">
                  <c:v>792</c:v>
                </c:pt>
                <c:pt idx="21">
                  <c:v>752</c:v>
                </c:pt>
                <c:pt idx="22">
                  <c:v>987</c:v>
                </c:pt>
                <c:pt idx="23">
                  <c:v>1022</c:v>
                </c:pt>
                <c:pt idx="24">
                  <c:v>1017</c:v>
                </c:pt>
                <c:pt idx="25">
                  <c:v>1218</c:v>
                </c:pt>
                <c:pt idx="26">
                  <c:v>1190</c:v>
                </c:pt>
                <c:pt idx="27">
                  <c:v>1099</c:v>
                </c:pt>
                <c:pt idx="28">
                  <c:v>1119</c:v>
                </c:pt>
                <c:pt idx="29">
                  <c:v>1181</c:v>
                </c:pt>
                <c:pt idx="30">
                  <c:v>1007</c:v>
                </c:pt>
                <c:pt idx="31">
                  <c:v>492</c:v>
                </c:pt>
                <c:pt idx="32">
                  <c:v>334</c:v>
                </c:pt>
                <c:pt idx="33">
                  <c:v>271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91072"/>
        <c:axId val="49539904"/>
      </c:lineChart>
      <c:lineChart>
        <c:grouping val="standard"/>
        <c:varyColors val="0"/>
        <c:ser>
          <c:idx val="0"/>
          <c:order val="0"/>
          <c:tx>
            <c:v>ctr</c:v>
          </c:tx>
          <c:spPr>
            <a:ln w="38100" cmpd="sng">
              <a:solidFill>
                <a:srgbClr val="9C0911"/>
              </a:solidFill>
            </a:ln>
          </c:spPr>
          <c:marker>
            <c:symbol val="none"/>
          </c:marker>
          <c:cat>
            <c:numRef>
              <c:f>[2]Лист2!$A$2:$A$35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numCache>
            </c:numRef>
          </c:cat>
          <c:val>
            <c:numRef>
              <c:f>[2]Лист2!$E$2:$E$35</c:f>
              <c:numCache>
                <c:formatCode>General</c:formatCode>
                <c:ptCount val="34"/>
                <c:pt idx="0">
                  <c:v>2.5760581158710893E-4</c:v>
                </c:pt>
                <c:pt idx="1">
                  <c:v>3.2967418370567807E-4</c:v>
                </c:pt>
                <c:pt idx="2">
                  <c:v>3.5882957291247307E-4</c:v>
                </c:pt>
                <c:pt idx="3">
                  <c:v>3.8978509244251997E-4</c:v>
                </c:pt>
                <c:pt idx="4">
                  <c:v>3.923288018209561E-4</c:v>
                </c:pt>
                <c:pt idx="5">
                  <c:v>4.1215793892219506E-4</c:v>
                </c:pt>
                <c:pt idx="6">
                  <c:v>3.2213133568432704E-4</c:v>
                </c:pt>
                <c:pt idx="7">
                  <c:v>3.3048794464758706E-4</c:v>
                </c:pt>
                <c:pt idx="8">
                  <c:v>3.6156518519325212E-4</c:v>
                </c:pt>
                <c:pt idx="9">
                  <c:v>3.4820607124541006E-4</c:v>
                </c:pt>
                <c:pt idx="10">
                  <c:v>4.8308859050631616E-4</c:v>
                </c:pt>
                <c:pt idx="11">
                  <c:v>4.1479710623266097E-4</c:v>
                </c:pt>
                <c:pt idx="12">
                  <c:v>5.8322482638888909E-4</c:v>
                </c:pt>
                <c:pt idx="13">
                  <c:v>3.7086985839514513E-4</c:v>
                </c:pt>
                <c:pt idx="14">
                  <c:v>4.1514830019834904E-4</c:v>
                </c:pt>
                <c:pt idx="15">
                  <c:v>5.4136355946540326E-4</c:v>
                </c:pt>
                <c:pt idx="16">
                  <c:v>7.2032270457164822E-4</c:v>
                </c:pt>
                <c:pt idx="17">
                  <c:v>6.4956154595647913E-4</c:v>
                </c:pt>
                <c:pt idx="18">
                  <c:v>6.1321477847616119E-4</c:v>
                </c:pt>
                <c:pt idx="19">
                  <c:v>5.7644043596633595E-4</c:v>
                </c:pt>
                <c:pt idx="20">
                  <c:v>6.4212328767123317E-4</c:v>
                </c:pt>
                <c:pt idx="21">
                  <c:v>9.2826808382260857E-4</c:v>
                </c:pt>
                <c:pt idx="22">
                  <c:v>7.0416031768019618E-4</c:v>
                </c:pt>
                <c:pt idx="23">
                  <c:v>8.6845314219433122E-4</c:v>
                </c:pt>
                <c:pt idx="24">
                  <c:v>7.8844322150492107E-4</c:v>
                </c:pt>
                <c:pt idx="25">
                  <c:v>9.3329005031650729E-4</c:v>
                </c:pt>
                <c:pt idx="26">
                  <c:v>7.2521744826392317E-4</c:v>
                </c:pt>
                <c:pt idx="27">
                  <c:v>7.6411257141513619E-4</c:v>
                </c:pt>
                <c:pt idx="28">
                  <c:v>7.8983910213129113E-4</c:v>
                </c:pt>
                <c:pt idx="29">
                  <c:v>7.3284667946760121E-4</c:v>
                </c:pt>
                <c:pt idx="30">
                  <c:v>8.9096473218485534E-4</c:v>
                </c:pt>
                <c:pt idx="31">
                  <c:v>1.3135545238364802E-3</c:v>
                </c:pt>
                <c:pt idx="32">
                  <c:v>1.1103244078269801E-3</c:v>
                </c:pt>
                <c:pt idx="33">
                  <c:v>1.2829650748396302E-3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92608"/>
        <c:axId val="49540480"/>
      </c:lineChart>
      <c:catAx>
        <c:axId val="87491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ru-RU" sz="1200" b="0"/>
                  <a:t>Часы с момента старта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9539904"/>
        <c:crosses val="autoZero"/>
        <c:auto val="1"/>
        <c:lblAlgn val="ctr"/>
        <c:lblOffset val="100"/>
        <c:tickLblSkip val="1"/>
        <c:noMultiLvlLbl val="0"/>
      </c:catAx>
      <c:valAx>
        <c:axId val="49539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ru-RU" sz="1200" b="0"/>
                  <a:t>Активные точки таргетинга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2225">
            <a:solidFill>
              <a:srgbClr val="376092"/>
            </a:solidFill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87491072"/>
        <c:crosses val="autoZero"/>
        <c:crossBetween val="between"/>
      </c:valAx>
      <c:valAx>
        <c:axId val="495404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ctr</a:t>
                </a:r>
                <a:endParaRPr lang="ru-RU" sz="1200" b="0"/>
              </a:p>
            </c:rich>
          </c:tx>
          <c:overlay val="0"/>
        </c:title>
        <c:numFmt formatCode="0.00%" sourceLinked="0"/>
        <c:majorTickMark val="out"/>
        <c:minorTickMark val="none"/>
        <c:tickLblPos val="nextTo"/>
        <c:spPr>
          <a:ln w="22225">
            <a:solidFill>
              <a:srgbClr val="9C0911"/>
            </a:solidFill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87492608"/>
        <c:crosses val="max"/>
        <c:crossBetween val="between"/>
      </c:valAx>
      <c:catAx>
        <c:axId val="87492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954048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5584338562777692"/>
          <c:y val="6.4101424628032797E-2"/>
          <c:w val="0.48523975159521399"/>
          <c:h val="7.3916417478038718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662D3-5447-4C18-B5F6-C1483EEAE2D1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2DA45-9F9F-4A90-A804-B0BCF621B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6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A28285-C262-4CA9-B887-15774ADCEEA4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6C7F50-164F-4F72-AD3D-47286C79A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44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C61DE-EE22-4A58-A391-D3FC71E6A959}" type="datetime1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F74B-4411-44C7-98D1-5435DA8BD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" name="Рисунок 3" descr="cov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##Mail.Ru\Логотипы\Group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23373"/>
            <a:ext cx="1656184" cy="4577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54"/>
            <a:ext cx="8229600" cy="857248"/>
          </a:xfrm>
        </p:spPr>
        <p:txBody>
          <a:bodyPr/>
          <a:lstStyle>
            <a:lvl1pPr algn="l">
              <a:defRPr sz="29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1B23-A42B-4AA7-A566-074DD382ECBC}" type="datetime1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45BE-6BC8-4F45-8352-131DE3DD9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CBDC4-F56B-4699-88A2-BE4CF36EFB33}" type="datetime1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42FB-2324-4970-BB78-CBEC2C6B4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1979712" y="0"/>
            <a:ext cx="716428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67544" y="908720"/>
            <a:ext cx="8229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0ADBB-7708-481C-A4CD-A319964677AE}" type="datetime1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0A4DF-5065-4279-B164-08B17460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5" name="Picture 3" descr="D:\##Mail.Ru\Логотипы\mail.ru_group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0"/>
            <a:ext cx="1296144" cy="4484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80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&#1058;&#1072;&#1088;&#1075;&#1077;&#1090;@Mail.R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mailto:&#1055;&#1091;&#1090;&#1077;&#1096;&#1077;&#1089;&#1090;&#1074;&#1080;&#1103;@Mail.Ru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&#1055;&#1091;&#1090;&#1077;&#1096;&#1077;&#1089;&#1090;&#1074;&#1080;&#1103;@Mail.Ru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target.agency@corp.mail.ru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target.finance@corp.mail.ru" TargetMode="External"/><Relationship Id="rId4" Type="http://schemas.openxmlformats.org/officeDocument/2006/relationships/hyperlink" Target="mailto:target.help@corp.mail.ru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931988" y="4929188"/>
            <a:ext cx="33385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</a:t>
            </a: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2009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—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 2010</a:t>
            </a:r>
          </a:p>
        </p:txBody>
      </p:sp>
      <p:pic>
        <p:nvPicPr>
          <p:cNvPr id="5123" name="Рисунок 3" descr="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##Mail.Ru\Логотипы\Gro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23373"/>
            <a:ext cx="1656184" cy="457755"/>
          </a:xfrm>
          <a:prstGeom prst="rect">
            <a:avLst/>
          </a:prstGeom>
          <a:noFill/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43608" y="716503"/>
            <a:ext cx="70851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+mn-lt"/>
              </a:rPr>
              <a:t>Оптимизация для </a:t>
            </a:r>
            <a:r>
              <a:rPr lang="ru-RU" sz="2800" dirty="0" err="1">
                <a:solidFill>
                  <a:schemeClr val="bg1"/>
                </a:solidFill>
                <a:latin typeface="+mn-lt"/>
              </a:rPr>
              <a:t>таргетированной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 рекламы? Назовём это "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SEO" SMTO (social media targeting optimization)!</a:t>
            </a:r>
            <a:endParaRPr lang="ru-RU" sz="2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37623" y="6269250"/>
            <a:ext cx="7085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+mn-lt"/>
              </a:rPr>
              <a:t>Кохановский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 Р.Е., Москва,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xkavator.ru/pics/image/10(5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6" y="1916832"/>
            <a:ext cx="572463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anadagooseru.ru/images/Canada-Goose---------/Canada-Goose-Chateau-Parka-----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74671"/>
            <a:ext cx="3639414" cy="5631588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Что рекламировать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292080" y="764704"/>
            <a:ext cx="32403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07504" y="705449"/>
            <a:ext cx="8823990" cy="601476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1475656" y="1268760"/>
            <a:ext cx="68534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Аудитория социальных сетей это </a:t>
            </a:r>
            <a:r>
              <a:rPr lang="ru-RU" sz="2800" dirty="0">
                <a:solidFill>
                  <a:srgbClr val="595959"/>
                </a:solidFill>
                <a:latin typeface="Calibri" pitchFamily="34" charset="0"/>
              </a:rPr>
              <a:t>д</a:t>
            </a: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есятки миллионов пользователей. Предлагая им популярный продукт/услугу вы найдёте гораздо больше последователей, чем продвигая узкие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B2B </a:t>
            </a: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решения.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Действительно, аудиторию интересующуюся в соц. </a:t>
            </a:r>
            <a:r>
              <a:rPr lang="ru-RU" sz="2800" dirty="0">
                <a:solidFill>
                  <a:srgbClr val="595959"/>
                </a:solidFill>
                <a:latin typeface="Calibri" pitchFamily="34" charset="0"/>
              </a:rPr>
              <a:t>с</a:t>
            </a: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етях «шагающими экскаваторами» выделить гораздо сложнее, чем тех кому нужна «зимняя куртка».</a:t>
            </a:r>
          </a:p>
        </p:txBody>
      </p:sp>
    </p:spTree>
    <p:extLst>
      <p:ext uri="{BB962C8B-B14F-4D97-AF65-F5344CB8AC3E}">
        <p14:creationId xmlns:p14="http://schemas.microsoft.com/office/powerpoint/2010/main" val="2962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anadagooseru.ru/images/Canada-Goose---------/Canada-Goose-Chateau-Parka---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74671"/>
            <a:ext cx="3639414" cy="5631588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Что рекламировать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292080" y="764704"/>
            <a:ext cx="32403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539006" y="705449"/>
            <a:ext cx="4392488" cy="601476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1475656" y="1196752"/>
            <a:ext cx="68534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Для старта кампании нужно найти ответы на следующие вопросы: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Когда </a:t>
            </a:r>
            <a:r>
              <a:rPr lang="ru-RU" sz="2800" dirty="0">
                <a:solidFill>
                  <a:srgbClr val="595959"/>
                </a:solidFill>
                <a:latin typeface="Calibri" pitchFamily="34" charset="0"/>
              </a:rPr>
              <a:t>покупают «зимнюю куртку» – зимой, весной, осенью или летом?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Где женщины носят пуховики, а где шубы?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Ищут там же или нет?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Чем конкретно эта куртка отличается от других?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Почему пользователь должен её купить (рассмотреть как вариант покупки)?</a:t>
            </a:r>
          </a:p>
        </p:txBody>
      </p:sp>
    </p:spTree>
    <p:extLst>
      <p:ext uri="{BB962C8B-B14F-4D97-AF65-F5344CB8AC3E}">
        <p14:creationId xmlns:p14="http://schemas.microsoft.com/office/powerpoint/2010/main" val="8883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Когда рекламировать?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292080" y="764704"/>
            <a:ext cx="32403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pic>
        <p:nvPicPr>
          <p:cNvPr id="1026" name="Picture 2" descr="282291_origin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7322" r="7044" b="24212"/>
          <a:stretch/>
        </p:blipFill>
        <p:spPr bwMode="auto">
          <a:xfrm>
            <a:off x="1979712" y="908720"/>
            <a:ext cx="5292376" cy="55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anadagooseru.ru/images/Canada-Goose---------/Canada-Goose-Chateau-Parka---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74671"/>
            <a:ext cx="3639414" cy="5631588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Что рекламировать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292080" y="764704"/>
            <a:ext cx="32403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539006" y="705449"/>
            <a:ext cx="4392488" cy="601476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0" y="2492896"/>
            <a:ext cx="6351587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одержимое 30"/>
          <p:cNvSpPr>
            <a:spLocks/>
          </p:cNvSpPr>
          <p:nvPr/>
        </p:nvSpPr>
        <p:spPr bwMode="auto">
          <a:xfrm>
            <a:off x="748958" y="836711"/>
            <a:ext cx="7855490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Пик популярности запросов «зимняя куртка» приходится на октябрь-ноябрь. Рекламная кампания должна проводиться в периоды максимизации информационного спроса.</a:t>
            </a: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4568657" y="6560512"/>
            <a:ext cx="475252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Данные: </a:t>
            </a:r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Яндекс статистика ключевых слов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, октябрь 2010 – сентябрь 2012 </a:t>
            </a: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991445" y="3124033"/>
            <a:ext cx="1526811" cy="28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Ноябрь 2011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288556" y="3051002"/>
            <a:ext cx="907763" cy="23398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4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Где рекламировать?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292080" y="764704"/>
            <a:ext cx="32403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pic>
        <p:nvPicPr>
          <p:cNvPr id="1028" name="Picture 4" descr="http://pics.livejournal.com/priroda_su/pic/000pw9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" y="1484784"/>
            <a:ext cx="9103837" cy="42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anadagooseru.ru/images/Canada-Goose---------/Canada-Goose-Chateau-Parka---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74671"/>
            <a:ext cx="3639414" cy="5631588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>
                <a:latin typeface="Calibri" pitchFamily="34" charset="0"/>
              </a:rPr>
              <a:t>Нужен ли пуховик на юге?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292080" y="764704"/>
            <a:ext cx="32403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539006" y="705449"/>
            <a:ext cx="4392488" cy="601476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748958" y="764704"/>
            <a:ext cx="7855490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Статистика запросов слова «пуховик» по географическим регионам.</a:t>
            </a: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5576769" y="6560512"/>
            <a:ext cx="367575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Данные: </a:t>
            </a:r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Яндекс статистика ключевых слов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, ноябрь 2012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73733"/>
              </p:ext>
            </p:extLst>
          </p:nvPr>
        </p:nvGraphicFramePr>
        <p:xfrm>
          <a:off x="755576" y="1711845"/>
          <a:ext cx="6204623" cy="4885507"/>
        </p:xfrm>
        <a:graphic>
          <a:graphicData uri="http://schemas.openxmlformats.org/drawingml/2006/table">
            <a:tbl>
              <a:tblPr/>
              <a:tblGrid>
                <a:gridCol w="3160779"/>
                <a:gridCol w="1584176"/>
                <a:gridCol w="1459668"/>
              </a:tblGrid>
              <a:tr h="524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Страна/Город/Регион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Количество запросов "Пуховик"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Региональная популярность,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Якутск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2 151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2 734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Ямало-Ненецкий автономный округ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2 927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Екатеринбург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37 034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Свердловская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43 660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11 028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11 034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Урал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84 497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Челябинск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13 956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Ханты-Мансийский АО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9 098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Сургут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3 253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Челябинская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18 523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Томская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4 460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215 097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 и Московская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234 596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Томск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3 907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Коми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5 151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Ханты-Мансийск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2 109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21 926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21 530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Тюмень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6 772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4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Где </a:t>
            </a:r>
            <a:r>
              <a:rPr lang="ru-RU" sz="3600" dirty="0">
                <a:latin typeface="Calibri" pitchFamily="34" charset="0"/>
              </a:rPr>
              <a:t>ищут шубы?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292080" y="764704"/>
            <a:ext cx="32403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pic>
        <p:nvPicPr>
          <p:cNvPr id="1026" name="Picture 2" descr="http://vpleny.ru/wp-content/uploads/2012/11/%D0%A8%D1%83%D0%B1%D0%B0-%D0%B8%D0%B7-%D0%9A%D0%B8%D1%82%D0%B0%D1%8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70" y="980728"/>
            <a:ext cx="7532567" cy="56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ediazgalaxy.com/uploads/posts/2008-03/1206459397_shub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17257" r="28925" b="17618"/>
          <a:stretch/>
        </p:blipFill>
        <p:spPr bwMode="auto">
          <a:xfrm>
            <a:off x="6027758" y="876785"/>
            <a:ext cx="2504682" cy="57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4539006" y="705449"/>
            <a:ext cx="4392488" cy="601476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2123728" y="11088"/>
            <a:ext cx="699747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Где курткам предпочитают шубы?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292080" y="764704"/>
            <a:ext cx="32403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748958" y="836711"/>
            <a:ext cx="8182536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>
                <a:solidFill>
                  <a:srgbClr val="595959"/>
                </a:solidFill>
                <a:latin typeface="Calibri" pitchFamily="34" charset="0"/>
              </a:rPr>
              <a:t>Где женщины носят пуховики, а где </a:t>
            </a: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шубы? Сравнение популярности «зимних курток» и «шуб».</a:t>
            </a: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5576769" y="6560512"/>
            <a:ext cx="367575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Данные: </a:t>
            </a:r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Яндекс статистика ключевых слов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, ноябрь 2012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263552"/>
              </p:ext>
            </p:extLst>
          </p:nvPr>
        </p:nvGraphicFramePr>
        <p:xfrm>
          <a:off x="611560" y="1772816"/>
          <a:ext cx="8319934" cy="4644390"/>
        </p:xfrm>
        <a:graphic>
          <a:graphicData uri="http://schemas.openxmlformats.org/drawingml/2006/table">
            <a:tbl>
              <a:tblPr/>
              <a:tblGrid>
                <a:gridCol w="2880320"/>
                <a:gridCol w="841756"/>
                <a:gridCol w="1313674"/>
                <a:gridCol w="948764"/>
                <a:gridCol w="1144278"/>
                <a:gridCol w="1191142"/>
              </a:tblGrid>
              <a:tr h="152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Страна/Город/Регион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Зимняя куртка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Региональная популярность "зимних курток",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Шуба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Региональная популярность "шуб",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Разница в региональных популярностях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Греция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Объединенные Арабские Эмираты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Кипр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Провинция Анталья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Северск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Бердск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Анталья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Бельгия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Италия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Ишим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Первоуральск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Каменск-Уральский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Болгария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Ангарский район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 bwMode="auto">
          <a:xfrm>
            <a:off x="467544" y="3284983"/>
            <a:ext cx="2880320" cy="93610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67545" y="4663600"/>
            <a:ext cx="2880319" cy="216024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67544" y="5984448"/>
            <a:ext cx="2880319" cy="216024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67543" y="5103534"/>
            <a:ext cx="2880319" cy="216024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8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mediazgalaxy.com/uploads/posts/2008-03/1206459397_shub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17257" r="28925" b="17618"/>
          <a:stretch/>
        </p:blipFill>
        <p:spPr bwMode="auto">
          <a:xfrm>
            <a:off x="6027758" y="876785"/>
            <a:ext cx="2504682" cy="57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4539006" y="705449"/>
            <a:ext cx="4392488" cy="601476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292080" y="764704"/>
            <a:ext cx="32403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748958" y="836711"/>
            <a:ext cx="8182536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Сравнение популярности «зимних курток» и «шуб» в регионах с количеством запросов более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10’000.</a:t>
            </a:r>
            <a:endParaRPr lang="ru-RU" sz="28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5576769" y="6560512"/>
            <a:ext cx="367575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Данные: </a:t>
            </a:r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Яндекс статистика ключевых слов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, ноябрь 2012 </a:t>
            </a:r>
          </a:p>
        </p:txBody>
      </p:sp>
      <p:sp>
        <p:nvSpPr>
          <p:cNvPr id="16" name="Заголовок 1"/>
          <p:cNvSpPr>
            <a:spLocks/>
          </p:cNvSpPr>
          <p:nvPr/>
        </p:nvSpPr>
        <p:spPr bwMode="auto">
          <a:xfrm>
            <a:off x="2123728" y="11088"/>
            <a:ext cx="699747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Где курткам предпочитают шубы?</a:t>
            </a:r>
            <a:endParaRPr lang="ru-RU" sz="3600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41102"/>
              </p:ext>
            </p:extLst>
          </p:nvPr>
        </p:nvGraphicFramePr>
        <p:xfrm>
          <a:off x="323528" y="1730077"/>
          <a:ext cx="8607966" cy="4867275"/>
        </p:xfrm>
        <a:graphic>
          <a:graphicData uri="http://schemas.openxmlformats.org/drawingml/2006/table">
            <a:tbl>
              <a:tblPr/>
              <a:tblGrid>
                <a:gridCol w="2354515"/>
                <a:gridCol w="1245885"/>
                <a:gridCol w="1296144"/>
                <a:gridCol w="1152128"/>
                <a:gridCol w="1296144"/>
                <a:gridCol w="1263150"/>
              </a:tblGrid>
              <a:tr h="15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Страна/Город/Регион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Зимняя куртка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Региональная популярность "зимних курток",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Шуба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Региональная популярность "шуб",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Разница в региональных популярностях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Красноярск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Красноярский край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Тюменская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Сибирь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134663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Тюмень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Иркутская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Иркутск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Алтайский край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Барнаул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Кемеровская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Краснодар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9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Как рекламировать?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292080" y="764704"/>
            <a:ext cx="32403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5" name="Содержимое 30"/>
          <p:cNvSpPr>
            <a:spLocks/>
          </p:cNvSpPr>
          <p:nvPr/>
        </p:nvSpPr>
        <p:spPr bwMode="auto">
          <a:xfrm>
            <a:off x="2267744" y="1628800"/>
            <a:ext cx="55446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0" dirty="0" smtClean="0">
                <a:solidFill>
                  <a:srgbClr val="595959"/>
                </a:solidFill>
                <a:latin typeface="Calibri" pitchFamily="34" charset="0"/>
              </a:rPr>
              <a:t>Как?</a:t>
            </a:r>
          </a:p>
        </p:txBody>
      </p:sp>
    </p:spTree>
    <p:extLst>
      <p:ext uri="{BB962C8B-B14F-4D97-AF65-F5344CB8AC3E}">
        <p14:creationId xmlns:p14="http://schemas.microsoft.com/office/powerpoint/2010/main" val="4027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kertising.it/wp-content/uploads/2010/11/antoni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8052" r="23292" b="3254"/>
          <a:stretch/>
        </p:blipFill>
        <p:spPr bwMode="auto">
          <a:xfrm>
            <a:off x="5687442" y="692696"/>
            <a:ext cx="3056498" cy="588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Психология </a:t>
            </a:r>
            <a:r>
              <a:rPr lang="ru-RU" sz="3600" dirty="0">
                <a:latin typeface="Calibri" pitchFamily="34" charset="0"/>
              </a:rPr>
              <a:t>м</a:t>
            </a:r>
            <a:r>
              <a:rPr lang="ru-RU" sz="3600" dirty="0" smtClean="0">
                <a:latin typeface="Calibri" pitchFamily="34" charset="0"/>
              </a:rPr>
              <a:t>енеджера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814884" y="1628800"/>
            <a:ext cx="47652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Представьте, что Вы – менеджер по продажам услуг по оптимизации сайтов. В текущем месяце вы перевыполнили план на 50%!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Вас вызывает босс и просит пояснить с чем связан такой успех. Что Вы ответите?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0"/>
          <p:cNvSpPr>
            <a:spLocks/>
          </p:cNvSpPr>
          <p:nvPr/>
        </p:nvSpPr>
        <p:spPr bwMode="auto">
          <a:xfrm>
            <a:off x="814884" y="1268760"/>
            <a:ext cx="81496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Многим рекламодателям кажется довольно простым этап составления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тизерных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объявлений. Казалось бы, что тут сложного, берём изображение продукта, рассказываем про «широкий выбор», «привлекательные цены» и готово!</a:t>
            </a:r>
          </a:p>
          <a:p>
            <a:pPr>
              <a:spcBef>
                <a:spcPts val="100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Рассмотрим пример объявления, рекламирующего муфты для молодых мам, гуляющих с детьми. Вот объявление составленное самим рекламодателем:</a:t>
            </a: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Составление объявления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66" y="4437112"/>
            <a:ext cx="484332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8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4" y="1124744"/>
            <a:ext cx="409819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одержимое 30"/>
          <p:cNvSpPr>
            <a:spLocks/>
          </p:cNvSpPr>
          <p:nvPr/>
        </p:nvSpPr>
        <p:spPr bwMode="auto">
          <a:xfrm>
            <a:off x="4425425" y="1037819"/>
            <a:ext cx="4464496" cy="195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Рассмотрим типичные ошибки, допущенные в данном объявлении. 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Кампания стартовала 16 ноября 2012г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. и была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таргетирована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на Москву.</a:t>
            </a: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Составление объявления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5" name="Содержимое 30"/>
          <p:cNvSpPr>
            <a:spLocks/>
          </p:cNvSpPr>
          <p:nvPr/>
        </p:nvSpPr>
        <p:spPr bwMode="auto">
          <a:xfrm>
            <a:off x="706682" y="2996952"/>
            <a:ext cx="8185798" cy="97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Первая ошибка заключается в том, что в этот период снега в Москве ещё не было и гулять на санках пока было рано.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6" name="Содержимое 30"/>
          <p:cNvSpPr>
            <a:spLocks/>
          </p:cNvSpPr>
          <p:nvPr/>
        </p:nvSpPr>
        <p:spPr bwMode="auto">
          <a:xfrm>
            <a:off x="706682" y="3819201"/>
            <a:ext cx="8185798" cy="97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Вторая ошибка – это картинка. Кто-нибудь понял что на ней изображено?</a:t>
            </a:r>
          </a:p>
        </p:txBody>
      </p:sp>
      <p:sp>
        <p:nvSpPr>
          <p:cNvPr id="7" name="Содержимое 30"/>
          <p:cNvSpPr>
            <a:spLocks/>
          </p:cNvSpPr>
          <p:nvPr/>
        </p:nvSpPr>
        <p:spPr bwMode="auto">
          <a:xfrm>
            <a:off x="706682" y="4653136"/>
            <a:ext cx="81857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Третья – использование общих фраз не дающих представление о продукте и его цене. Если у вас действительно привлекательная цене – не стесняйтесь её писать. </a:t>
            </a: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704123" y="6165304"/>
            <a:ext cx="818579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Четвёртая – отсутствие призыва к действию</a:t>
            </a:r>
          </a:p>
        </p:txBody>
      </p:sp>
    </p:spTree>
    <p:extLst>
      <p:ext uri="{BB962C8B-B14F-4D97-AF65-F5344CB8AC3E}">
        <p14:creationId xmlns:p14="http://schemas.microsoft.com/office/powerpoint/2010/main" val="245561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0"/>
          <p:cNvSpPr>
            <a:spLocks/>
          </p:cNvSpPr>
          <p:nvPr/>
        </p:nvSpPr>
        <p:spPr bwMode="auto">
          <a:xfrm>
            <a:off x="4425425" y="1037819"/>
            <a:ext cx="4464496" cy="203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Переделываем объявление, меняем основной посыл. Клиент шёл от продукта не поясняя в каких случаях и среди кого он может быть востребован.</a:t>
            </a: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Составление объявления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5" name="Содержимое 30"/>
          <p:cNvSpPr>
            <a:spLocks/>
          </p:cNvSpPr>
          <p:nvPr/>
        </p:nvSpPr>
        <p:spPr bwMode="auto">
          <a:xfrm>
            <a:off x="671514" y="2996952"/>
            <a:ext cx="8185798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Меняем этот подход, создаём объявление в стиле «есть проблема – у нас 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е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сть решение!»</a:t>
            </a:r>
          </a:p>
        </p:txBody>
      </p:sp>
      <p:sp>
        <p:nvSpPr>
          <p:cNvPr id="6" name="Содержимое 30"/>
          <p:cNvSpPr>
            <a:spLocks/>
          </p:cNvSpPr>
          <p:nvPr/>
        </p:nvSpPr>
        <p:spPr bwMode="auto">
          <a:xfrm>
            <a:off x="671514" y="3799837"/>
            <a:ext cx="8185798" cy="4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Санки заменяем на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коляску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7" name="Содержимое 30"/>
          <p:cNvSpPr>
            <a:spLocks/>
          </p:cNvSpPr>
          <p:nvPr/>
        </p:nvSpPr>
        <p:spPr bwMode="auto">
          <a:xfrm>
            <a:off x="674776" y="4697932"/>
            <a:ext cx="8185798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Добавляем в текст эмоций («морозным днём»)</a:t>
            </a: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674776" y="5157192"/>
            <a:ext cx="818579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Призываем поторопиться с покупкой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2973"/>
            <a:ext cx="3853046" cy="176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одержимое 30"/>
          <p:cNvSpPr>
            <a:spLocks/>
          </p:cNvSpPr>
          <p:nvPr/>
        </p:nvSpPr>
        <p:spPr bwMode="auto">
          <a:xfrm>
            <a:off x="668955" y="4251249"/>
            <a:ext cx="8185798" cy="4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Подбираем ассоциативную картинку</a:t>
            </a:r>
          </a:p>
        </p:txBody>
      </p:sp>
      <p:sp>
        <p:nvSpPr>
          <p:cNvPr id="12" name="Содержимое 30"/>
          <p:cNvSpPr>
            <a:spLocks/>
          </p:cNvSpPr>
          <p:nvPr/>
        </p:nvSpPr>
        <p:spPr bwMode="auto">
          <a:xfrm>
            <a:off x="701152" y="5598032"/>
            <a:ext cx="818579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Заканчиваем призывом к действию</a:t>
            </a:r>
          </a:p>
        </p:txBody>
      </p:sp>
      <p:sp>
        <p:nvSpPr>
          <p:cNvPr id="13" name="Содержимое 30"/>
          <p:cNvSpPr>
            <a:spLocks/>
          </p:cNvSpPr>
          <p:nvPr/>
        </p:nvSpPr>
        <p:spPr bwMode="auto">
          <a:xfrm>
            <a:off x="729200" y="6165304"/>
            <a:ext cx="818579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Результат – </a:t>
            </a:r>
            <a:r>
              <a:rPr lang="ru-RU" sz="2400" b="1" dirty="0" err="1" smtClean="0">
                <a:solidFill>
                  <a:srgbClr val="FF0000"/>
                </a:solidFill>
                <a:latin typeface="Calibri" pitchFamily="34" charset="0"/>
              </a:rPr>
              <a:t>двухкр</a:t>
            </a:r>
            <a:r>
              <a:rPr lang="ru-RU" sz="2400" b="1" dirty="0" err="1">
                <a:solidFill>
                  <a:srgbClr val="FF0000"/>
                </a:solidFill>
                <a:latin typeface="Calibri" pitchFamily="34" charset="0"/>
              </a:rPr>
              <a:t>а</a:t>
            </a:r>
            <a:r>
              <a:rPr lang="ru-RU" sz="2400" b="1" dirty="0" err="1" smtClean="0">
                <a:solidFill>
                  <a:srgbClr val="FF0000"/>
                </a:solidFill>
                <a:latin typeface="Calibri" pitchFamily="34" charset="0"/>
              </a:rPr>
              <a:t>тный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 рост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CTR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80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Кому рекламировать?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292080" y="764704"/>
            <a:ext cx="32403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pic>
        <p:nvPicPr>
          <p:cNvPr id="3074" name="Picture 2" descr="http://fishermarketing.ru/wp-content/uploads/2012/09/1248786902_contactsheet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26001"/>
            <a:ext cx="5184576" cy="55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0"/>
          <p:cNvSpPr>
            <a:spLocks/>
          </p:cNvSpPr>
          <p:nvPr/>
        </p:nvSpPr>
        <p:spPr bwMode="auto">
          <a:xfrm>
            <a:off x="814884" y="1052736"/>
            <a:ext cx="81496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Сервис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  <a:hlinkClick r:id="rId3"/>
              </a:rPr>
              <a:t>Таргет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  <a:hlinkClick r:id="rId3"/>
              </a:rPr>
              <a:t>@</a:t>
            </a:r>
            <a:r>
              <a:rPr lang="en-US" sz="2400" dirty="0" err="1" smtClean="0">
                <a:solidFill>
                  <a:srgbClr val="595959"/>
                </a:solidFill>
                <a:latin typeface="Calibri" pitchFamily="34" charset="0"/>
                <a:hlinkClick r:id="rId3"/>
              </a:rPr>
              <a:t>Mail.Ru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автоматически подстраивает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таргетинги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в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CPC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кампаниях, выключая трансляцию объявлений среди той аудитории, которая не интересуется ими. При этом «робот» намного точнее человека.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err="1" smtClean="0">
                <a:latin typeface="Calibri" pitchFamily="34" charset="0"/>
              </a:rPr>
              <a:t>Автотаргетинги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1026" name="Picture 2" descr="http://slurmed.com/wall/169/169_bender-fry-hehe_0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18" y="2660376"/>
            <a:ext cx="5303912" cy="39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0"/>
          <p:cNvSpPr>
            <a:spLocks/>
          </p:cNvSpPr>
          <p:nvPr/>
        </p:nvSpPr>
        <p:spPr bwMode="auto">
          <a:xfrm>
            <a:off x="814884" y="1052736"/>
            <a:ext cx="81496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Автоматический подбор аудитории для объявлений с широким </a:t>
            </a:r>
            <a:r>
              <a:rPr lang="ru-RU" sz="2400" dirty="0" err="1">
                <a:solidFill>
                  <a:srgbClr val="595959"/>
                </a:solidFill>
                <a:latin typeface="Calibri" pitchFamily="34" charset="0"/>
              </a:rPr>
              <a:t>таргетингом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err="1" smtClean="0">
                <a:latin typeface="Calibri" pitchFamily="34" charset="0"/>
              </a:rPr>
              <a:t>Автотаргетинги</a:t>
            </a:r>
            <a:endParaRPr lang="ru-RU" sz="3600" dirty="0">
              <a:latin typeface="Calibri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489754"/>
              </p:ext>
            </p:extLst>
          </p:nvPr>
        </p:nvGraphicFramePr>
        <p:xfrm>
          <a:off x="517550" y="2060848"/>
          <a:ext cx="839534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9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0"/>
          <p:cNvSpPr>
            <a:spLocks/>
          </p:cNvSpPr>
          <p:nvPr/>
        </p:nvSpPr>
        <p:spPr bwMode="auto">
          <a:xfrm>
            <a:off x="814884" y="1052736"/>
            <a:ext cx="81496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Автоматический подбор аудитории для объявлений с широким </a:t>
            </a:r>
            <a:r>
              <a:rPr lang="ru-RU" sz="2400" dirty="0" err="1">
                <a:solidFill>
                  <a:srgbClr val="595959"/>
                </a:solidFill>
                <a:latin typeface="Calibri" pitchFamily="34" charset="0"/>
              </a:rPr>
              <a:t>таргетингом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err="1" smtClean="0">
                <a:latin typeface="Calibri" pitchFamily="34" charset="0"/>
              </a:rPr>
              <a:t>Автотаргетинги</a:t>
            </a:r>
            <a:endParaRPr lang="ru-RU" sz="3600" dirty="0">
              <a:latin typeface="Calibri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531041"/>
              </p:ext>
            </p:extLst>
          </p:nvPr>
        </p:nvGraphicFramePr>
        <p:xfrm>
          <a:off x="517550" y="2060848"/>
          <a:ext cx="839534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67944" y="2996952"/>
            <a:ext cx="4081152" cy="2092881"/>
          </a:xfrm>
          <a:prstGeom prst="rect">
            <a:avLst/>
          </a:prstGeom>
          <a:solidFill>
            <a:schemeClr val="accent3">
              <a:lumMod val="40000"/>
              <a:lumOff val="6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Рост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CTR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в 5 раз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Уменьшение количества точек в 5 раз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Результат уже к 16 часу трансляции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err="1" smtClean="0">
                <a:latin typeface="Calibri" pitchFamily="34" charset="0"/>
              </a:rPr>
              <a:t>Автотаргетинги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2050" name="Picture 2" descr="http://slurmed.com/fanart/javier/041_bender-applaus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75" y="931865"/>
            <a:ext cx="5400600" cy="559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2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Как оптимизировать?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292080" y="764704"/>
            <a:ext cx="32403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pic>
        <p:nvPicPr>
          <p:cNvPr id="4098" name="Picture 2" descr="http://1nes.ru/img/prodvizhenie-saiy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9674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0"/>
          <p:cNvSpPr>
            <a:spLocks/>
          </p:cNvSpPr>
          <p:nvPr/>
        </p:nvSpPr>
        <p:spPr bwMode="auto">
          <a:xfrm>
            <a:off x="4644007" y="980728"/>
            <a:ext cx="424591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Проведём социальный эксперимент. Как вы думаете, кто чаще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кликает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на Сергея – мужчины или женщины? А на Ольгу?</a:t>
            </a: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dirty="0" smtClean="0">
                <a:latin typeface="Calibri" pitchFamily="34" charset="0"/>
              </a:rPr>
              <a:t>A/B </a:t>
            </a:r>
            <a:r>
              <a:rPr lang="ru-RU" sz="3600" dirty="0" smtClean="0">
                <a:latin typeface="Calibri" pitchFamily="34" charset="0"/>
              </a:rPr>
              <a:t>тестирование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5" name="Содержимое 30"/>
          <p:cNvSpPr>
            <a:spLocks/>
          </p:cNvSpPr>
          <p:nvPr/>
        </p:nvSpPr>
        <p:spPr bwMode="auto">
          <a:xfrm>
            <a:off x="467544" y="5013176"/>
            <a:ext cx="81857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Женщины больше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кликают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на мужчин, мужчины на женщин.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Самое большое количество переходов собрала кампания с мужчиной,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таргетированная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на женскую аудиторию (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~40%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всех переходов).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3950276" cy="183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852936"/>
            <a:ext cx="3915818" cy="177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F:\##Mail.Ru\Конференции\23.11.2012 Оптимизация\wom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066696"/>
            <a:ext cx="1008112" cy="1946480"/>
          </a:xfrm>
          <a:prstGeom prst="rect">
            <a:avLst/>
          </a:prstGeom>
          <a:noFill/>
        </p:spPr>
      </p:pic>
      <p:pic>
        <p:nvPicPr>
          <p:cNvPr id="2058" name="Picture 10" descr="F:\##Mail.Ru\Конференции\23.11.2012 Оптимизация\m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5825" y="2996952"/>
            <a:ext cx="992359" cy="1916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0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iles-cdn.formspring.me/photos/20120905/n5047849fb5e0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415" y="980728"/>
            <a:ext cx="3411683" cy="50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Психология </a:t>
            </a:r>
            <a:r>
              <a:rPr lang="ru-RU" sz="3600" dirty="0">
                <a:latin typeface="Calibri" pitchFamily="34" charset="0"/>
              </a:rPr>
              <a:t>м</a:t>
            </a:r>
            <a:r>
              <a:rPr lang="ru-RU" sz="3600" dirty="0" smtClean="0">
                <a:latin typeface="Calibri" pitchFamily="34" charset="0"/>
              </a:rPr>
              <a:t>енеджера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814884" y="1628800"/>
            <a:ext cx="47652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Теперь обратная ситуация – Вы недовыполнили план на 50%!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Босс негодует!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Что вы скажете в своё оправдание?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05607"/>
            <a:ext cx="2952328" cy="130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30"/>
          <p:cNvSpPr>
            <a:spLocks/>
          </p:cNvSpPr>
          <p:nvPr/>
        </p:nvSpPr>
        <p:spPr bwMode="auto">
          <a:xfrm>
            <a:off x="539552" y="908720"/>
            <a:ext cx="77768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Рекламируемый продукт: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  <a:hlinkClick r:id="rId4"/>
              </a:rPr>
              <a:t>Путешествия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  <a:hlinkClick r:id="rId4"/>
              </a:rPr>
              <a:t>@</a:t>
            </a:r>
            <a:r>
              <a:rPr lang="en-US" sz="2400" dirty="0" err="1" smtClean="0">
                <a:solidFill>
                  <a:srgbClr val="595959"/>
                </a:solidFill>
                <a:latin typeface="Calibri" pitchFamily="34" charset="0"/>
                <a:hlinkClick r:id="rId4"/>
              </a:rPr>
              <a:t>Mail.Ru</a:t>
            </a:r>
            <a:endParaRPr lang="en-US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Этап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#1: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определение наиболее популярной тематики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Создаём несколько объявлений:</a:t>
            </a: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dirty="0" smtClean="0">
                <a:latin typeface="Calibri" pitchFamily="34" charset="0"/>
              </a:rPr>
              <a:t>A/B </a:t>
            </a:r>
            <a:r>
              <a:rPr lang="ru-RU" sz="3600" dirty="0" smtClean="0">
                <a:latin typeface="Calibri" pitchFamily="34" charset="0"/>
              </a:rPr>
              <a:t>тестирование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276872"/>
            <a:ext cx="267496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229200"/>
            <a:ext cx="261607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2348880"/>
            <a:ext cx="27702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4005064"/>
            <a:ext cx="27644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30"/>
          <p:cNvSpPr>
            <a:spLocks/>
          </p:cNvSpPr>
          <p:nvPr/>
        </p:nvSpPr>
        <p:spPr bwMode="auto">
          <a:xfrm>
            <a:off x="4139952" y="5517232"/>
            <a:ext cx="4752528" cy="12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Лидер – объявление с новогодними турами.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CTR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по нему почти в 2-а раза выше остальных.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971600" y="3645024"/>
            <a:ext cx="3024336" cy="136815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0"/>
          <p:cNvSpPr>
            <a:spLocks/>
          </p:cNvSpPr>
          <p:nvPr/>
        </p:nvSpPr>
        <p:spPr bwMode="auto">
          <a:xfrm>
            <a:off x="539552" y="908720"/>
            <a:ext cx="77768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Рекламируемый продукт: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  <a:hlinkClick r:id="rId3"/>
              </a:rPr>
              <a:t>Путешествия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  <a:hlinkClick r:id="rId3"/>
              </a:rPr>
              <a:t>@</a:t>
            </a:r>
            <a:r>
              <a:rPr lang="en-US" sz="2400" dirty="0" err="1" smtClean="0">
                <a:solidFill>
                  <a:srgbClr val="595959"/>
                </a:solidFill>
                <a:latin typeface="Calibri" pitchFamily="34" charset="0"/>
                <a:hlinkClick r:id="rId3"/>
              </a:rPr>
              <a:t>Mail.Ru</a:t>
            </a:r>
            <a:endParaRPr lang="en-US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Этап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#2: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определяем мотивацию, направления,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креативы</a:t>
            </a: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dirty="0" smtClean="0">
                <a:latin typeface="Calibri" pitchFamily="34" charset="0"/>
              </a:rPr>
              <a:t>A/B </a:t>
            </a:r>
            <a:r>
              <a:rPr lang="ru-RU" sz="3600" dirty="0" smtClean="0">
                <a:latin typeface="Calibri" pitchFamily="34" charset="0"/>
              </a:rPr>
              <a:t>тестирование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132855"/>
            <a:ext cx="3223898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6921"/>
            <a:ext cx="3096344" cy="157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040128"/>
            <a:ext cx="2880320" cy="137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 bwMode="auto">
          <a:xfrm>
            <a:off x="827584" y="4005064"/>
            <a:ext cx="3024336" cy="136815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076971"/>
            <a:ext cx="3303289" cy="149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30"/>
          <p:cNvSpPr>
            <a:spLocks/>
          </p:cNvSpPr>
          <p:nvPr/>
        </p:nvSpPr>
        <p:spPr bwMode="auto">
          <a:xfrm>
            <a:off x="4644008" y="5445224"/>
            <a:ext cx="403244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Лидер – баннер с ёлочкой, и спец.предложением, рекламирующим туры в ОАЭ.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3160831"/>
            <a:ext cx="85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0,03%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4980" y="4973106"/>
            <a:ext cx="85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0,05%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1925" y="3102915"/>
            <a:ext cx="85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0,02%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516" y="4941168"/>
            <a:ext cx="85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0,07%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Содержимое 30"/>
          <p:cNvSpPr>
            <a:spLocks/>
          </p:cNvSpPr>
          <p:nvPr/>
        </p:nvSpPr>
        <p:spPr bwMode="auto">
          <a:xfrm>
            <a:off x="611560" y="5517232"/>
            <a:ext cx="403244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Увеличение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CTR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в 3.5 раза от прошлого лидера и в 7 раз от первоначального варианта!</a:t>
            </a:r>
          </a:p>
        </p:txBody>
      </p:sp>
    </p:spTree>
    <p:extLst>
      <p:ext uri="{BB962C8B-B14F-4D97-AF65-F5344CB8AC3E}">
        <p14:creationId xmlns:p14="http://schemas.microsoft.com/office/powerpoint/2010/main" val="9580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0" grpId="0"/>
      <p:bldP spid="11" grpId="0"/>
      <p:bldP spid="12" grpId="0"/>
      <p:bldP spid="13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0"/>
          <p:cNvSpPr>
            <a:spLocks/>
          </p:cNvSpPr>
          <p:nvPr/>
        </p:nvSpPr>
        <p:spPr bwMode="auto">
          <a:xfrm>
            <a:off x="539552" y="908720"/>
            <a:ext cx="77768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Отличаются ли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CTR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этих баннеров?</a:t>
            </a:r>
          </a:p>
          <a:p>
            <a:pPr>
              <a:spcBef>
                <a:spcPts val="0"/>
              </a:spcBef>
            </a:pPr>
            <a:endParaRPr lang="en-US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Выбор цветового решения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4" name="Содержимое 30"/>
          <p:cNvSpPr>
            <a:spLocks/>
          </p:cNvSpPr>
          <p:nvPr/>
        </p:nvSpPr>
        <p:spPr bwMode="auto">
          <a:xfrm>
            <a:off x="4644008" y="4725144"/>
            <a:ext cx="40324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Разница в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CTR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– </a:t>
            </a:r>
            <a:r>
              <a:rPr lang="ru-RU" sz="2400" b="1" dirty="0" smtClean="0">
                <a:solidFill>
                  <a:srgbClr val="595959"/>
                </a:solidFill>
                <a:latin typeface="Calibri" pitchFamily="34" charset="0"/>
              </a:rPr>
              <a:t>2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-а раза! Только из-за цвета!</a:t>
            </a:r>
          </a:p>
          <a:p>
            <a:pPr>
              <a:spcBef>
                <a:spcPts val="100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Можно ли улучшить этот результат?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203" y="1484784"/>
            <a:ext cx="2893709" cy="145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97152"/>
            <a:ext cx="3240360" cy="153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121239"/>
            <a:ext cx="3178881" cy="145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140968"/>
            <a:ext cx="3007262" cy="145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582266"/>
            <a:ext cx="3150287" cy="14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75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90649"/>
            <a:ext cx="6480720" cy="477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30"/>
          <p:cNvSpPr>
            <a:spLocks/>
          </p:cNvSpPr>
          <p:nvPr/>
        </p:nvSpPr>
        <p:spPr bwMode="auto">
          <a:xfrm>
            <a:off x="683568" y="908720"/>
            <a:ext cx="81369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Улучшаем эффект – подключаем ремаркетинг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Этап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#1: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регистрация, установка и авторизация счётчика </a:t>
            </a:r>
            <a:r>
              <a:rPr lang="en-US" sz="2400" dirty="0" err="1" smtClean="0">
                <a:solidFill>
                  <a:srgbClr val="595959"/>
                </a:solidFill>
                <a:latin typeface="Calibri" pitchFamily="34" charset="0"/>
              </a:rPr>
              <a:t>TOP.Mail.Ru</a:t>
            </a:r>
            <a:endParaRPr lang="en-US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Ремаркетинг</a:t>
            </a:r>
            <a:endParaRPr lang="ru-RU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0"/>
          <p:cNvSpPr>
            <a:spLocks/>
          </p:cNvSpPr>
          <p:nvPr/>
        </p:nvSpPr>
        <p:spPr bwMode="auto">
          <a:xfrm>
            <a:off x="539552" y="908720"/>
            <a:ext cx="77768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Этап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#2: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настройка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ремаркетинговых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кампаний</a:t>
            </a:r>
          </a:p>
          <a:p>
            <a:pPr>
              <a:spcBef>
                <a:spcPts val="0"/>
              </a:spcBef>
            </a:pPr>
            <a:endParaRPr lang="en-US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Ремаркетинг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4" name="Содержимое 30"/>
          <p:cNvSpPr>
            <a:spLocks/>
          </p:cNvSpPr>
          <p:nvPr/>
        </p:nvSpPr>
        <p:spPr bwMode="auto">
          <a:xfrm>
            <a:off x="4644008" y="4725144"/>
            <a:ext cx="41764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Разница в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CTR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кампаний с ремаркетингом и без – в </a:t>
            </a:r>
            <a:r>
              <a:rPr lang="ru-RU" sz="2400" b="1" dirty="0" smtClean="0">
                <a:solidFill>
                  <a:srgbClr val="595959"/>
                </a:solidFill>
                <a:latin typeface="Calibri" pitchFamily="34" charset="0"/>
              </a:rPr>
              <a:t>20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раз!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Разница между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CTR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между цветами – </a:t>
            </a:r>
            <a:r>
              <a:rPr lang="ru-RU" sz="2400" b="1" dirty="0" smtClean="0">
                <a:solidFill>
                  <a:srgbClr val="595959"/>
                </a:solidFill>
                <a:latin typeface="Calibri" pitchFamily="34" charset="0"/>
              </a:rPr>
              <a:t>1.5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раза.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203" y="1484784"/>
            <a:ext cx="2893709" cy="145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97152"/>
            <a:ext cx="3240360" cy="153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121239"/>
            <a:ext cx="3178881" cy="145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140968"/>
            <a:ext cx="3007262" cy="145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582266"/>
            <a:ext cx="3150287" cy="14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80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Рецепт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1475656" y="1412776"/>
            <a:ext cx="7200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3600" dirty="0" smtClean="0">
                <a:solidFill>
                  <a:srgbClr val="595959"/>
                </a:solidFill>
                <a:latin typeface="Calibri" pitchFamily="34" charset="0"/>
              </a:rPr>
              <a:t>Рецепт успеха – ответы на вопросы: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595959"/>
                </a:solidFill>
                <a:latin typeface="Calibri" pitchFamily="34" charset="0"/>
              </a:rPr>
              <a:t>Что мы рекламируем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3600" dirty="0">
                <a:solidFill>
                  <a:srgbClr val="595959"/>
                </a:solidFill>
                <a:latin typeface="Calibri" pitchFamily="34" charset="0"/>
              </a:rPr>
              <a:t>Когда мы </a:t>
            </a:r>
            <a:r>
              <a:rPr lang="ru-RU" sz="3600" dirty="0" smtClean="0">
                <a:solidFill>
                  <a:srgbClr val="595959"/>
                </a:solidFill>
                <a:latin typeface="Calibri" pitchFamily="34" charset="0"/>
              </a:rPr>
              <a:t>рекламируем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3600" dirty="0">
                <a:solidFill>
                  <a:srgbClr val="595959"/>
                </a:solidFill>
                <a:latin typeface="Calibri" pitchFamily="34" charset="0"/>
              </a:rPr>
              <a:t>Кому мы рекламируем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595959"/>
                </a:solidFill>
                <a:latin typeface="Calibri" pitchFamily="34" charset="0"/>
              </a:rPr>
              <a:t>Как мы рекламируем</a:t>
            </a:r>
          </a:p>
        </p:txBody>
      </p:sp>
    </p:spTree>
    <p:extLst>
      <p:ext uri="{BB962C8B-B14F-4D97-AF65-F5344CB8AC3E}">
        <p14:creationId xmlns:p14="http://schemas.microsoft.com/office/powerpoint/2010/main" val="20060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Контактная информация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8" name="Содержимое 30"/>
          <p:cNvSpPr>
            <a:spLocks/>
          </p:cNvSpPr>
          <p:nvPr/>
        </p:nvSpPr>
        <p:spPr bwMode="auto">
          <a:xfrm>
            <a:off x="899592" y="1464982"/>
            <a:ext cx="7704856" cy="479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2913" indent="-442913">
              <a:spcBef>
                <a:spcPts val="6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Горячая линия для агентств: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  <a:hlinkClick r:id="rId3"/>
              </a:rPr>
              <a:t>target.agency@corp.mail.ru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endParaRPr lang="ru-RU" sz="28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442913" indent="-442913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Служба поддержки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и </a:t>
            </a:r>
            <a:r>
              <a:rPr lang="ru-RU" sz="2800" dirty="0" err="1" smtClean="0">
                <a:solidFill>
                  <a:srgbClr val="595959"/>
                </a:solidFill>
                <a:latin typeface="Calibri" pitchFamily="34" charset="0"/>
              </a:rPr>
              <a:t>модерации</a:t>
            </a: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: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  <a:hlinkClick r:id="rId4"/>
              </a:rPr>
              <a:t>target.help@corp.mail.ru</a:t>
            </a:r>
            <a:endParaRPr lang="en-US" sz="28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442913" indent="-442913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Финансовые вопросы (заключение договоров, оплата счетов и т.п.):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  <a:hlinkClick r:id="rId5"/>
              </a:rPr>
              <a:t>target.finance@corp.mail.ru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endParaRPr lang="ru-RU" sz="28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931988" y="4929188"/>
            <a:ext cx="33385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</a:t>
            </a: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2009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—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 2010</a:t>
            </a:r>
          </a:p>
        </p:txBody>
      </p:sp>
      <p:pic>
        <p:nvPicPr>
          <p:cNvPr id="5123" name="Рисунок 3" descr="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##Mail.Ru\Логотипы\Gro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23373"/>
            <a:ext cx="1656184" cy="457755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4149080"/>
            <a:ext cx="696218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596" y="915568"/>
            <a:ext cx="8229600" cy="85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Вопросы?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iles-cdn.formspring.me/photos/20120905/n5047849fb5e0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4" y="4293096"/>
            <a:ext cx="1096503" cy="161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arkertising.it/wp-content/uploads/2010/11/antoni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8052" r="23292" b="3254"/>
          <a:stretch/>
        </p:blipFill>
        <p:spPr bwMode="auto">
          <a:xfrm>
            <a:off x="814884" y="1841840"/>
            <a:ext cx="936104" cy="18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Психология </a:t>
            </a:r>
            <a:r>
              <a:rPr lang="ru-RU" sz="3600" dirty="0">
                <a:latin typeface="Calibri" pitchFamily="34" charset="0"/>
              </a:rPr>
              <a:t>м</a:t>
            </a:r>
            <a:r>
              <a:rPr lang="ru-RU" sz="3600" dirty="0" smtClean="0">
                <a:latin typeface="Calibri" pitchFamily="34" charset="0"/>
              </a:rPr>
              <a:t>енеджера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814884" y="908720"/>
            <a:ext cx="8149604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Рассмотрим типичные ответы менеджера:</a:t>
            </a:r>
          </a:p>
        </p:txBody>
      </p:sp>
      <p:sp>
        <p:nvSpPr>
          <p:cNvPr id="6" name="Содержимое 30"/>
          <p:cNvSpPr>
            <a:spLocks/>
          </p:cNvSpPr>
          <p:nvPr/>
        </p:nvSpPr>
        <p:spPr bwMode="auto">
          <a:xfrm>
            <a:off x="1979712" y="1944669"/>
            <a:ext cx="6808609" cy="155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Когда всё хорошо менеджер приписывает заслуги себе. Например, я 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р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аботал сверхурочно, я ввёл новую систему мотивации, начал искать клиентов среди знакомых и друзей и так далее.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7" name="Содержимое 30"/>
          <p:cNvSpPr>
            <a:spLocks/>
          </p:cNvSpPr>
          <p:nvPr/>
        </p:nvSpPr>
        <p:spPr bwMode="auto">
          <a:xfrm>
            <a:off x="2132112" y="4293096"/>
            <a:ext cx="680860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Когда всё плохо менеджер списывает неудачи на влияние внешних факторов. Например, вы же знаете на дворе кризис, клиенты стали экономить деньги, или наши тарифы гораздо дороже тарифов конкурентов и все клиенты перешли к ним и так далее.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9552" y="952267"/>
            <a:ext cx="8581652" cy="4780989"/>
            <a:chOff x="539552" y="952267"/>
            <a:chExt cx="8581652" cy="4780989"/>
          </a:xfrm>
        </p:grpSpPr>
        <p:sp>
          <p:nvSpPr>
            <p:cNvPr id="2" name="TextBox 1"/>
            <p:cNvSpPr txBox="1"/>
            <p:nvPr/>
          </p:nvSpPr>
          <p:spPr>
            <a:xfrm>
              <a:off x="539552" y="952267"/>
              <a:ext cx="8581652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0" b="1" dirty="0" smtClean="0">
                  <a:solidFill>
                    <a:schemeClr val="bg1">
                      <a:lumMod val="95000"/>
                    </a:schemeClr>
                  </a:solidFill>
                </a:rPr>
                <a:t>CTR</a:t>
              </a:r>
              <a:endParaRPr lang="ru-RU" sz="30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" name="Содержимое 30"/>
            <p:cNvSpPr>
              <a:spLocks/>
            </p:cNvSpPr>
            <p:nvPr/>
          </p:nvSpPr>
          <p:spPr bwMode="auto">
            <a:xfrm>
              <a:off x="814884" y="1268760"/>
              <a:ext cx="8149604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</a:pPr>
              <a:r>
                <a:rPr lang="ru-RU" sz="2400" dirty="0" smtClean="0">
                  <a:solidFill>
                    <a:srgbClr val="595959"/>
                  </a:solidFill>
                  <a:latin typeface="Calibri" pitchFamily="34" charset="0"/>
                </a:rPr>
                <a:t>На своих обучающих семинарах мы даём очень простое тестовое задание. Вот его суть – необходимо создать рекламную кампанию развлекательной программы «Спокойной ночи, мужики» и добиться </a:t>
              </a:r>
              <a:r>
                <a:rPr lang="ru-RU" sz="2400" b="1" dirty="0" smtClean="0">
                  <a:solidFill>
                    <a:srgbClr val="595959"/>
                  </a:solidFill>
                  <a:latin typeface="Calibri" pitchFamily="34" charset="0"/>
                </a:rPr>
                <a:t>максимального</a:t>
              </a:r>
              <a:r>
                <a:rPr lang="ru-RU" sz="2400" dirty="0" smtClean="0">
                  <a:solidFill>
                    <a:srgbClr val="595959"/>
                  </a:solidFill>
                  <a:latin typeface="Calibri" pitchFamily="34" charset="0"/>
                </a:rPr>
                <a:t> количества переходов в рамках выделенного бюджета.</a:t>
              </a:r>
            </a:p>
            <a:p>
              <a:pPr>
                <a:spcBef>
                  <a:spcPts val="1000"/>
                </a:spcBef>
              </a:pPr>
              <a:r>
                <a:rPr lang="ru-RU" sz="2400" dirty="0" smtClean="0">
                  <a:solidFill>
                    <a:srgbClr val="595959"/>
                  </a:solidFill>
                  <a:latin typeface="Calibri" pitchFamily="34" charset="0"/>
                </a:rPr>
                <a:t>Довольно легко получить </a:t>
              </a:r>
              <a:r>
                <a:rPr lang="en-US" sz="2400" dirty="0" smtClean="0">
                  <a:solidFill>
                    <a:srgbClr val="595959"/>
                  </a:solidFill>
                  <a:latin typeface="Calibri" pitchFamily="34" charset="0"/>
                </a:rPr>
                <a:t>CTR </a:t>
              </a:r>
              <a:r>
                <a:rPr lang="ru-RU" sz="2400" dirty="0" smtClean="0">
                  <a:solidFill>
                    <a:srgbClr val="595959"/>
                  </a:solidFill>
                  <a:latin typeface="Calibri" pitchFamily="34" charset="0"/>
                </a:rPr>
                <a:t>равный 0.30%, и у нас обязательно есть 1-2 победителя из коллектива в 20-30 человек. </a:t>
              </a:r>
              <a:r>
                <a:rPr lang="en-US" sz="2400" dirty="0" smtClean="0">
                  <a:solidFill>
                    <a:srgbClr val="595959"/>
                  </a:solidFill>
                  <a:latin typeface="Calibri" pitchFamily="34" charset="0"/>
                </a:rPr>
                <a:t>CTR </a:t>
              </a:r>
              <a:r>
                <a:rPr lang="ru-RU" sz="2400" dirty="0" smtClean="0">
                  <a:solidFill>
                    <a:srgbClr val="595959"/>
                  </a:solidFill>
                  <a:latin typeface="Calibri" pitchFamily="34" charset="0"/>
                </a:rPr>
                <a:t>лидера = 0.69%.</a:t>
              </a:r>
            </a:p>
            <a:p>
              <a:pPr>
                <a:spcBef>
                  <a:spcPts val="1000"/>
                </a:spcBef>
              </a:pPr>
              <a:r>
                <a:rPr lang="ru-RU" sz="2400" dirty="0" smtClean="0">
                  <a:solidFill>
                    <a:srgbClr val="595959"/>
                  </a:solidFill>
                  <a:latin typeface="Calibri" pitchFamily="34" charset="0"/>
                </a:rPr>
                <a:t>Однако, Вы удивитесь, но большинство людей добивается только </a:t>
              </a:r>
              <a:r>
                <a:rPr lang="en-US" sz="2400" dirty="0" smtClean="0">
                  <a:solidFill>
                    <a:srgbClr val="595959"/>
                  </a:solidFill>
                  <a:latin typeface="Calibri" pitchFamily="34" charset="0"/>
                </a:rPr>
                <a:t>CTR=0.04%</a:t>
              </a:r>
              <a:r>
                <a:rPr lang="ru-RU" sz="2400" dirty="0" smtClean="0">
                  <a:solidFill>
                    <a:srgbClr val="595959"/>
                  </a:solidFill>
                  <a:latin typeface="Calibri" pitchFamily="34" charset="0"/>
                </a:rPr>
                <a:t>, есть и те кто умудряется опуститься до 0.01%.</a:t>
              </a:r>
            </a:p>
            <a:p>
              <a:pPr>
                <a:spcBef>
                  <a:spcPts val="0"/>
                </a:spcBef>
              </a:pPr>
              <a:r>
                <a:rPr lang="ru-RU" sz="2400" dirty="0" smtClean="0">
                  <a:solidFill>
                    <a:srgbClr val="595959"/>
                  </a:solidFill>
                  <a:latin typeface="Calibri" pitchFamily="34" charset="0"/>
                </a:rPr>
                <a:t> </a:t>
              </a:r>
            </a:p>
          </p:txBody>
        </p:sp>
      </p:grpSp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Тестовое задание</a:t>
            </a:r>
            <a:endParaRPr lang="ru-RU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0"/>
          <p:cNvSpPr>
            <a:spLocks/>
          </p:cNvSpPr>
          <p:nvPr/>
        </p:nvSpPr>
        <p:spPr bwMode="auto">
          <a:xfrm>
            <a:off x="814884" y="908720"/>
            <a:ext cx="31810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Кому показывать рекламу мужчинам или женщинам?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Тестовое задание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2050" name="Picture 2" descr="http://hobbies.metroland.ru/gallery/data/media/1843/anfisa_chehova_playboy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416291" cy="588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30"/>
          <p:cNvSpPr>
            <a:spLocks/>
          </p:cNvSpPr>
          <p:nvPr/>
        </p:nvSpPr>
        <p:spPr bwMode="auto">
          <a:xfrm>
            <a:off x="814884" y="2431027"/>
            <a:ext cx="3181052" cy="157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В каких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георегионах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мужчины активнее в северных или в южных?</a:t>
            </a: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827584" y="4447251"/>
            <a:ext cx="3181052" cy="157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Молодые, среднего возраста или пожилые?</a:t>
            </a:r>
          </a:p>
        </p:txBody>
      </p:sp>
    </p:spTree>
    <p:extLst>
      <p:ext uri="{BB962C8B-B14F-4D97-AF65-F5344CB8AC3E}">
        <p14:creationId xmlns:p14="http://schemas.microsoft.com/office/powerpoint/2010/main" val="24952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0"/>
          <p:cNvSpPr>
            <a:spLocks/>
          </p:cNvSpPr>
          <p:nvPr/>
        </p:nvSpPr>
        <p:spPr bwMode="auto">
          <a:xfrm>
            <a:off x="755576" y="836712"/>
            <a:ext cx="33843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Кампания, рекламирующая программу Анфисы Чеховой оказалась особенно популярной в южных республиках среди молодых мужчин.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Соответственно, не получили должного отклика кампании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таргетированные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на женщин в северных регионах.</a:t>
            </a: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Тестовое задание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5" name="Picture 4" descr="http://hq-photo.net/uploads/posts/2010-08/1282267398_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2"/>
            <a:ext cx="3888432" cy="58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Оптимизируем результат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1475656" y="1268760"/>
            <a:ext cx="68534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Что же влияет на конечный результат? Ответ довольно прост – это совокупность факторов: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Что мы рекламируем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rgbClr val="595959"/>
                </a:solidFill>
                <a:latin typeface="Calibri" pitchFamily="34" charset="0"/>
              </a:rPr>
              <a:t>Когда мы </a:t>
            </a: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рекламируем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rgbClr val="595959"/>
                </a:solidFill>
                <a:latin typeface="Calibri" pitchFamily="34" charset="0"/>
              </a:rPr>
              <a:t>Кому мы рекламируем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Как мы рекламируем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Рассмотрим подробнее каждый из этих пунктов.</a:t>
            </a:r>
          </a:p>
        </p:txBody>
      </p:sp>
    </p:spTree>
    <p:extLst>
      <p:ext uri="{BB962C8B-B14F-4D97-AF65-F5344CB8AC3E}">
        <p14:creationId xmlns:p14="http://schemas.microsoft.com/office/powerpoint/2010/main" val="3987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xkavator.ru/pics/image/10(5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572463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anadagooseru.ru/images/Canada-Goose---------/Canada-Goose-Chateau-Parka-----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74671"/>
            <a:ext cx="3639414" cy="5631588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Что рекламировать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292080" y="764704"/>
            <a:ext cx="32403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/>
      <a:lstStyle>
        <a:defPPr algn="ctr">
          <a:defRPr sz="4400" dirty="0" smtClean="0">
            <a:latin typeface="Calibri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12117</TotalTime>
  <Words>1703</Words>
  <Application>Microsoft Office PowerPoint</Application>
  <PresentationFormat>Экран (4:3)</PresentationFormat>
  <Paragraphs>443</Paragraphs>
  <Slides>37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gavrilova</dc:creator>
  <cp:lastModifiedBy>asus</cp:lastModifiedBy>
  <cp:revision>1132</cp:revision>
  <cp:lastPrinted>2012-06-21T19:55:45Z</cp:lastPrinted>
  <dcterms:created xsi:type="dcterms:W3CDTF">2010-02-26T08:05:49Z</dcterms:created>
  <dcterms:modified xsi:type="dcterms:W3CDTF">2012-11-22T22:29:26Z</dcterms:modified>
</cp:coreProperties>
</file>