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73" r:id="rId10"/>
    <p:sldId id="263" r:id="rId11"/>
    <p:sldId id="264" r:id="rId12"/>
    <p:sldId id="265" r:id="rId13"/>
    <p:sldId id="274" r:id="rId14"/>
    <p:sldId id="266" r:id="rId15"/>
    <p:sldId id="267" r:id="rId16"/>
    <p:sldId id="268" r:id="rId17"/>
    <p:sldId id="269" r:id="rId18"/>
    <p:sldId id="270" r:id="rId19"/>
    <p:sldId id="276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4A803-5126-EB4C-B368-32269AED8919}" type="datetimeFigureOut">
              <a:rPr lang="en-US" smtClean="0"/>
              <a:t>22.11.12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06DF0-6C8C-3244-B278-8724F78E9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80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6DF0-6C8C-3244-B278-8724F78E9C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4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6DF0-6C8C-3244-B278-8724F78E9C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E343-D1FE-9246-8ADB-135803C71C59}" type="datetimeFigureOut">
              <a:rPr lang="en-US" smtClean="0"/>
              <a:t>22.11.12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8FD9-E3E1-6541-B97A-FA25C254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6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E343-D1FE-9246-8ADB-135803C71C59}" type="datetimeFigureOut">
              <a:rPr lang="en-US" smtClean="0"/>
              <a:t>22.11.12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8FD9-E3E1-6541-B97A-FA25C254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7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E343-D1FE-9246-8ADB-135803C71C59}" type="datetimeFigureOut">
              <a:rPr lang="en-US" smtClean="0"/>
              <a:t>22.11.12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8FD9-E3E1-6541-B97A-FA25C254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3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E343-D1FE-9246-8ADB-135803C71C59}" type="datetimeFigureOut">
              <a:rPr lang="en-US" smtClean="0"/>
              <a:t>22.11.12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8FD9-E3E1-6541-B97A-FA25C254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1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E343-D1FE-9246-8ADB-135803C71C59}" type="datetimeFigureOut">
              <a:rPr lang="en-US" smtClean="0"/>
              <a:t>22.11.12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8FD9-E3E1-6541-B97A-FA25C254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E343-D1FE-9246-8ADB-135803C71C59}" type="datetimeFigureOut">
              <a:rPr lang="en-US" smtClean="0"/>
              <a:t>22.11.12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8FD9-E3E1-6541-B97A-FA25C254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5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E343-D1FE-9246-8ADB-135803C71C59}" type="datetimeFigureOut">
              <a:rPr lang="en-US" smtClean="0"/>
              <a:t>22.11.12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8FD9-E3E1-6541-B97A-FA25C254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1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E343-D1FE-9246-8ADB-135803C71C59}" type="datetimeFigureOut">
              <a:rPr lang="en-US" smtClean="0"/>
              <a:t>22.11.12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8FD9-E3E1-6541-B97A-FA25C254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0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E343-D1FE-9246-8ADB-135803C71C59}" type="datetimeFigureOut">
              <a:rPr lang="en-US" smtClean="0"/>
              <a:t>22.11.12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8FD9-E3E1-6541-B97A-FA25C254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5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E343-D1FE-9246-8ADB-135803C71C59}" type="datetimeFigureOut">
              <a:rPr lang="en-US" smtClean="0"/>
              <a:t>22.11.12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8FD9-E3E1-6541-B97A-FA25C254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2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E343-D1FE-9246-8ADB-135803C71C59}" type="datetimeFigureOut">
              <a:rPr lang="en-US" smtClean="0"/>
              <a:t>22.11.12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8FD9-E3E1-6541-B97A-FA25C254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6E343-D1FE-9246-8ADB-135803C71C59}" type="datetimeFigureOut">
              <a:rPr lang="en-US" smtClean="0"/>
              <a:t>22.11.12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D8FD9-E3E1-6541-B97A-FA25C254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9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png"/><Relationship Id="rId14" Type="http://schemas.openxmlformats.org/officeDocument/2006/relationships/image" Target="../media/image53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5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7363" y="392452"/>
            <a:ext cx="708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Управление репутацией в Интернет: Автоматизированный и ручной мониторинг.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8136" y="1520521"/>
            <a:ext cx="4310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Сидорин Дмитрий, «Оптимизация 2012»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515" y="2784752"/>
            <a:ext cx="2580590" cy="505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5985152"/>
            <a:ext cx="1863419" cy="428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4080152"/>
            <a:ext cx="2237301" cy="463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6210" y="5299352"/>
            <a:ext cx="1609600" cy="4649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71800" y="3337616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79764"/>
            <a:r>
              <a:rPr lang="en-US" b="1" dirty="0">
                <a:solidFill>
                  <a:srgbClr val="FFFFFF"/>
                </a:solidFill>
              </a:rPr>
              <a:t>http://vk.com/sidorindmitry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74" y="6213752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9764"/>
            <a:endParaRPr lang="ru-RU" b="1" dirty="0"/>
          </a:p>
          <a:p>
            <a:pPr defTabSz="779764"/>
            <a:r>
              <a:rPr lang="en-US" b="1" dirty="0">
                <a:solidFill>
                  <a:srgbClr val="FFFFFF"/>
                </a:solidFill>
              </a:rPr>
              <a:t>http://www.facebook.com/sidorindmitriy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4115676"/>
            <a:ext cx="2538275" cy="53595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765952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79764"/>
            <a:r>
              <a:rPr lang="en-US" b="1" dirty="0">
                <a:solidFill>
                  <a:srgbClr val="FFFFFF"/>
                </a:solidFill>
              </a:rPr>
              <a:t>http://twitter.com/SidorinDmitry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71800" y="5832752"/>
            <a:ext cx="2764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79764"/>
            <a:r>
              <a:rPr lang="en-US" b="1" dirty="0" err="1">
                <a:solidFill>
                  <a:schemeClr val="bg1"/>
                </a:solidFill>
              </a:rPr>
              <a:t>Sidorin.dmitry@gmail.com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19600" y="4765952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9764"/>
            <a:r>
              <a:rPr lang="en-US" b="1" dirty="0">
                <a:solidFill>
                  <a:srgbClr val="FFFFFF"/>
                </a:solidFill>
              </a:rPr>
              <a:t>http://www.linkedin.com/in/sidorindmitry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31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347"/>
    </mc:Choice>
    <mc:Fallback>
      <p:transition xmlns:p14="http://schemas.microsoft.com/office/powerpoint/2010/main" spd="slow" advTm="8934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8342505" cy="168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667000"/>
            <a:ext cx="8382000" cy="39997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0972" y="1946611"/>
            <a:ext cx="260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FF"/>
                </a:solidFill>
              </a:rPr>
              <a:t>Кто популярнее?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5823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112"/>
    </mc:Choice>
    <mc:Fallback>
      <p:transition xmlns:p14="http://schemas.microsoft.com/office/powerpoint/2010/main" spd="slow" advTm="9711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57200"/>
            <a:ext cx="7971190" cy="823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653443"/>
            <a:ext cx="8001000" cy="39759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0608" y="1636927"/>
            <a:ext cx="6373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FF"/>
                </a:solidFill>
              </a:rPr>
              <a:t>Генерация сайтов на </a:t>
            </a:r>
            <a:r>
              <a:rPr lang="en-US" sz="2400" dirty="0" err="1" smtClean="0">
                <a:solidFill>
                  <a:srgbClr val="FFFFFF"/>
                </a:solidFill>
              </a:rPr>
              <a:t>Blogspot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367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847"/>
    </mc:Choice>
    <mc:Fallback>
      <p:transition xmlns:p14="http://schemas.microsoft.com/office/powerpoint/2010/main" spd="slow" advTm="4984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8077200" cy="3343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419600"/>
            <a:ext cx="8031776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3810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FF"/>
                </a:solidFill>
              </a:rPr>
              <a:t>Диалог с владельцами площадки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0639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700"/>
    </mc:Choice>
    <mc:Fallback>
      <p:transition xmlns:p14="http://schemas.microsoft.com/office/powerpoint/2010/main" spd="slow" advTm="357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1468"/>
            <a:ext cx="4191000" cy="568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85800"/>
            <a:ext cx="8111392" cy="876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1600200"/>
            <a:ext cx="3378200" cy="15625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9399" y="3348335"/>
            <a:ext cx="470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FFFFFF"/>
                </a:solidFill>
              </a:rPr>
              <a:t>Немножжко</a:t>
            </a:r>
            <a:r>
              <a:rPr lang="ru-RU" sz="2400" dirty="0" smtClean="0">
                <a:solidFill>
                  <a:srgbClr val="FFFFFF"/>
                </a:solidFill>
              </a:rPr>
              <a:t> про </a:t>
            </a:r>
            <a:r>
              <a:rPr lang="ru-RU" sz="2400" dirty="0" err="1" smtClean="0">
                <a:solidFill>
                  <a:srgbClr val="FFFFFF"/>
                </a:solidFill>
              </a:rPr>
              <a:t>Твиттер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4" y="4126824"/>
            <a:ext cx="7489092" cy="154157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122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004"/>
    </mc:Choice>
    <mc:Fallback>
      <p:transition xmlns:p14="http://schemas.microsoft.com/office/powerpoint/2010/main" spd="slow" advTm="10700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50" y="2483673"/>
            <a:ext cx="5721586" cy="3041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857" y="135663"/>
            <a:ext cx="2578100" cy="302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857" y="4751625"/>
            <a:ext cx="2590800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67244" y="1402189"/>
            <a:ext cx="5099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FF"/>
                </a:solidFill>
              </a:rPr>
              <a:t>Ве</a:t>
            </a:r>
            <a:r>
              <a:rPr lang="ru-RU" sz="3600" dirty="0" smtClean="0">
                <a:solidFill>
                  <a:srgbClr val="FFFFFF"/>
                </a:solidFill>
              </a:rPr>
              <a:t>с высказывания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4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824"/>
    </mc:Choice>
    <mc:Fallback>
      <p:transition xmlns:p14="http://schemas.microsoft.com/office/powerpoint/2010/main" spd="slow" advTm="3482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5" y="233023"/>
            <a:ext cx="5041277" cy="3065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355" y="233015"/>
            <a:ext cx="2954805" cy="3065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895" y="3355538"/>
            <a:ext cx="2882629" cy="3409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037" y="4722733"/>
            <a:ext cx="5062123" cy="521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149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017"/>
    </mc:Choice>
    <mc:Fallback>
      <p:transition xmlns:p14="http://schemas.microsoft.com/office/powerpoint/2010/main" spd="slow" advTm="6301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15" y="230460"/>
            <a:ext cx="393700" cy="40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15" y="1108595"/>
            <a:ext cx="7734132" cy="50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15" y="1914751"/>
            <a:ext cx="6705600" cy="4229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67065" y="0"/>
            <a:ext cx="44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FF"/>
                </a:solidFill>
              </a:rPr>
              <a:t>Вес сайта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176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804"/>
    </mc:Choice>
    <mc:Fallback>
      <p:transition xmlns:p14="http://schemas.microsoft.com/office/powerpoint/2010/main" spd="slow" advTm="2780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1847" y="341241"/>
            <a:ext cx="2691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FF"/>
                </a:solidFill>
              </a:rPr>
              <a:t>Сайт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1911" y="341241"/>
            <a:ext cx="2047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400 посетителей в сутки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751" y="1086451"/>
            <a:ext cx="1186119" cy="635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70" y="512691"/>
            <a:ext cx="1636987" cy="409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0635" y="407588"/>
            <a:ext cx="1524000" cy="342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7111" y="1098039"/>
            <a:ext cx="1166568" cy="4929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7427" y="1440471"/>
            <a:ext cx="1346200" cy="393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2164" y="1478571"/>
            <a:ext cx="1612900" cy="355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84311" y="1896533"/>
            <a:ext cx="2047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1185 пользователей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7040" y="1879060"/>
            <a:ext cx="2047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279 </a:t>
            </a:r>
          </a:p>
          <a:p>
            <a:r>
              <a:rPr lang="ru-RU" dirty="0" smtClean="0">
                <a:solidFill>
                  <a:srgbClr val="FFFFFF"/>
                </a:solidFill>
              </a:rPr>
              <a:t>пользователей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7135" y="2753863"/>
            <a:ext cx="2857500" cy="1866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6127" y="4947646"/>
            <a:ext cx="3175000" cy="1765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8728" y="4241256"/>
            <a:ext cx="2140393" cy="15258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764" y="4241256"/>
            <a:ext cx="2028314" cy="23138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6464" y="2753863"/>
            <a:ext cx="774700" cy="914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18367" y="2664963"/>
            <a:ext cx="787400" cy="1003300"/>
          </a:xfrm>
          <a:prstGeom prst="rect">
            <a:avLst/>
          </a:prstGeom>
        </p:spPr>
      </p:pic>
      <p:sp>
        <p:nvSpPr>
          <p:cNvPr id="21" name="Down Arrow 20"/>
          <p:cNvSpPr/>
          <p:nvPr/>
        </p:nvSpPr>
        <p:spPr>
          <a:xfrm>
            <a:off x="1819120" y="1896533"/>
            <a:ext cx="299247" cy="6463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1156329" y="3668263"/>
            <a:ext cx="398079" cy="57299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2351309" y="3650041"/>
            <a:ext cx="398079" cy="57299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5119637" y="2646003"/>
            <a:ext cx="567225" cy="19747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4391149" y="987572"/>
            <a:ext cx="375943" cy="4528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>
            <a:off x="2463152" y="579038"/>
            <a:ext cx="1143995" cy="3429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469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869"/>
    </mc:Choice>
    <mc:Fallback>
      <p:transition xmlns:p14="http://schemas.microsoft.com/office/powerpoint/2010/main" spd="slow" advTm="5486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482" y="134180"/>
            <a:ext cx="3275672" cy="268550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482" y="2966924"/>
            <a:ext cx="3275672" cy="360758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7036" y="134180"/>
            <a:ext cx="3383965" cy="268550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7036" y="2966924"/>
            <a:ext cx="3383965" cy="360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311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972"/>
    </mc:Choice>
    <mc:Fallback>
      <p:transition xmlns:p14="http://schemas.microsoft.com/office/powerpoint/2010/main" spd="slow" advTm="419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381845"/>
              </p:ext>
            </p:extLst>
          </p:nvPr>
        </p:nvGraphicFramePr>
        <p:xfrm>
          <a:off x="403152" y="1612461"/>
          <a:ext cx="8191850" cy="3507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4" imgW="5651500" imgH="2374900" progId="Word.Document.12">
                  <p:embed/>
                </p:oleObj>
              </mc:Choice>
              <mc:Fallback>
                <p:oleObj name="Document" r:id="rId4" imgW="5651500" imgH="237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152" y="1612461"/>
                        <a:ext cx="8191850" cy="3507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3623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10"/>
    </mc:Choice>
    <mc:Fallback>
      <p:transition xmlns:p14="http://schemas.microsoft.com/office/powerpoint/2010/main" spd="slow" advTm="2181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7092" y="2931994"/>
            <a:ext cx="3058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FF"/>
                </a:solidFill>
              </a:rPr>
              <a:t>Почему?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567" y="1320313"/>
            <a:ext cx="3487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Сотрудников принимают на работу на основе </a:t>
            </a:r>
            <a:r>
              <a:rPr lang="ru-RU" sz="2000" dirty="0" err="1" smtClean="0">
                <a:solidFill>
                  <a:srgbClr val="FFFFFF"/>
                </a:solidFill>
              </a:rPr>
              <a:t>профайла</a:t>
            </a:r>
            <a:r>
              <a:rPr lang="ru-RU" sz="2000" dirty="0" smtClean="0">
                <a:solidFill>
                  <a:srgbClr val="FFFFFF"/>
                </a:solidFill>
              </a:rPr>
              <a:t> в соц. сетях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8844" y="1531539"/>
            <a:ext cx="3487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Микрокредитование после авторизации аккаунтом в соц. сети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567" y="4285790"/>
            <a:ext cx="3487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Интернет – канал </a:t>
            </a:r>
            <a:r>
              <a:rPr lang="en-US" sz="2000" dirty="0" smtClean="0">
                <a:solidFill>
                  <a:srgbClr val="FFFFFF"/>
                </a:solidFill>
              </a:rPr>
              <a:t>#2 </a:t>
            </a:r>
            <a:r>
              <a:rPr lang="ru-RU" sz="2000" dirty="0" smtClean="0">
                <a:solidFill>
                  <a:srgbClr val="FFFFFF"/>
                </a:solidFill>
              </a:rPr>
              <a:t>после телевидения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8844" y="4285790"/>
            <a:ext cx="304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Выборы 2018 года будут выиграны в сети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28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848"/>
    </mc:Choice>
    <mc:Fallback>
      <p:transition xmlns:p14="http://schemas.microsoft.com/office/powerpoint/2010/main" spd="slow" advTm="11184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019800" y="152400"/>
            <a:ext cx="28505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Изменить тональность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49836" y="5473551"/>
            <a:ext cx="2850564" cy="1143000"/>
          </a:xfrm>
          <a:prstGeom prst="rect">
            <a:avLst/>
          </a:prstGeom>
        </p:spPr>
        <p:txBody>
          <a:bodyPr vert="horz" rtlCol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dirty="0" smtClean="0">
                <a:solidFill>
                  <a:srgbClr val="FFFFFF"/>
                </a:solidFill>
              </a:rPr>
              <a:t>Понизить вес площадки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49836" y="3771900"/>
            <a:ext cx="2850564" cy="1143000"/>
          </a:xfrm>
          <a:prstGeom prst="rect">
            <a:avLst/>
          </a:prstGeom>
        </p:spPr>
        <p:txBody>
          <a:bodyPr vert="horz" rtlCol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sz="2800" dirty="0" smtClean="0">
                <a:solidFill>
                  <a:srgbClr val="FFFFFF"/>
                </a:solidFill>
              </a:rPr>
              <a:t>Вытеснение из </a:t>
            </a:r>
            <a:r>
              <a:rPr lang="en-US" sz="2800" dirty="0" smtClean="0">
                <a:solidFill>
                  <a:srgbClr val="FFFFFF"/>
                </a:solidFill>
              </a:rPr>
              <a:t>SERP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048000" y="4134337"/>
            <a:ext cx="3200400" cy="1143000"/>
          </a:xfrm>
          <a:prstGeom prst="rect">
            <a:avLst/>
          </a:prstGeom>
        </p:spPr>
        <p:txBody>
          <a:bodyPr vert="horz" rtlCol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sz="2800" dirty="0" smtClean="0">
                <a:solidFill>
                  <a:srgbClr val="FFFFFF"/>
                </a:solidFill>
              </a:rPr>
              <a:t>Выдавливание из </a:t>
            </a:r>
            <a:r>
              <a:rPr lang="ru-RU" sz="2800" dirty="0" err="1" smtClean="0">
                <a:solidFill>
                  <a:srgbClr val="FFFFFF"/>
                </a:solidFill>
              </a:rPr>
              <a:t>директа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733800" y="5486400"/>
            <a:ext cx="3200400" cy="1143000"/>
          </a:xfrm>
          <a:prstGeom prst="rect">
            <a:avLst/>
          </a:prstGeom>
        </p:spPr>
        <p:txBody>
          <a:bodyPr vert="horz" rtlCol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sz="2800" dirty="0" smtClean="0">
                <a:solidFill>
                  <a:srgbClr val="FFFFFF"/>
                </a:solidFill>
              </a:rPr>
              <a:t>Юридическое давление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2286000" y="228600"/>
            <a:ext cx="2819400" cy="609600"/>
          </a:xfrm>
          <a:prstGeom prst="rect">
            <a:avLst/>
          </a:prstGeom>
        </p:spPr>
        <p:txBody>
          <a:bodyPr vert="horz" rtlCol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sz="2800" dirty="0" smtClean="0">
                <a:solidFill>
                  <a:srgbClr val="FFFFFF"/>
                </a:solidFill>
              </a:rPr>
              <a:t>Ответный пост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200400" y="1295400"/>
            <a:ext cx="3200400" cy="609600"/>
          </a:xfrm>
          <a:prstGeom prst="rect">
            <a:avLst/>
          </a:prstGeom>
        </p:spPr>
        <p:txBody>
          <a:bodyPr vert="horz" rtlCol="0" anchor="b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dirty="0" smtClean="0">
                <a:solidFill>
                  <a:srgbClr val="FFFFFF"/>
                </a:solidFill>
              </a:rPr>
              <a:t>Новое обсуждение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5902291" y="1905000"/>
            <a:ext cx="3429000" cy="609600"/>
          </a:xfrm>
          <a:prstGeom prst="rect">
            <a:avLst/>
          </a:prstGeom>
        </p:spPr>
        <p:txBody>
          <a:bodyPr vert="horz" rtlCol="0" anchor="b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dirty="0" smtClean="0">
                <a:solidFill>
                  <a:srgbClr val="FFFFFF"/>
                </a:solidFill>
              </a:rPr>
              <a:t>«Замаслить» автора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0" y="1905000"/>
            <a:ext cx="3886200" cy="609600"/>
          </a:xfrm>
          <a:prstGeom prst="rect">
            <a:avLst/>
          </a:prstGeom>
        </p:spPr>
        <p:txBody>
          <a:bodyPr vert="horz" rtlCol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dirty="0" smtClean="0">
                <a:solidFill>
                  <a:srgbClr val="FFFFFF"/>
                </a:solidFill>
              </a:rPr>
              <a:t>Стать лучше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2464307" y="3062174"/>
            <a:ext cx="5118175" cy="609600"/>
          </a:xfrm>
          <a:prstGeom prst="rect">
            <a:avLst/>
          </a:prstGeom>
        </p:spPr>
        <p:txBody>
          <a:bodyPr vert="horz" rtlCol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dirty="0" smtClean="0">
                <a:solidFill>
                  <a:srgbClr val="FFFFFF"/>
                </a:solidFill>
              </a:rPr>
              <a:t>Как улучшить репутацию?</a:t>
            </a:r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65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062"/>
    </mc:Choice>
    <mc:Fallback>
      <p:transition xmlns:p14="http://schemas.microsoft.com/office/powerpoint/2010/main" spd="slow" advTm="7906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5572" y="2891050"/>
            <a:ext cx="1588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Спасибо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2843" y="193472"/>
            <a:ext cx="213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Сидорин Дмитрий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016" y="1231145"/>
            <a:ext cx="2580590" cy="505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897" y="2913576"/>
            <a:ext cx="1863419" cy="428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118" y="875102"/>
            <a:ext cx="2237301" cy="4634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1410" y="4616869"/>
            <a:ext cx="1609600" cy="4649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23715" y="1853003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79764"/>
            <a:r>
              <a:rPr lang="en-US" b="1" dirty="0">
                <a:solidFill>
                  <a:srgbClr val="FFFFFF"/>
                </a:solidFill>
              </a:rPr>
              <a:t>http://vk.com/sidorindmitry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339791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9764"/>
            <a:endParaRPr lang="ru-RU" b="1" dirty="0"/>
          </a:p>
          <a:p>
            <a:pPr defTabSz="779764"/>
            <a:r>
              <a:rPr lang="en-US" b="1" dirty="0">
                <a:solidFill>
                  <a:srgbClr val="FFFFFF"/>
                </a:solidFill>
              </a:rPr>
              <a:t>http://www.facebook.com/sidorindmitriy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3055012"/>
            <a:ext cx="2538275" cy="5359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474" y="1483671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79764"/>
            <a:r>
              <a:rPr lang="en-US" b="1" dirty="0">
                <a:solidFill>
                  <a:srgbClr val="FFFFFF"/>
                </a:solidFill>
              </a:rPr>
              <a:t>http://twitter.com/SidorinDmitry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43316" y="5113480"/>
            <a:ext cx="2764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79764"/>
            <a:r>
              <a:rPr lang="en-US" b="1" dirty="0" err="1">
                <a:solidFill>
                  <a:schemeClr val="bg1"/>
                </a:solidFill>
              </a:rPr>
              <a:t>Sidorin.dmitry@gmail.com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23715" y="3737435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9764"/>
            <a:r>
              <a:rPr lang="en-US" b="1" dirty="0">
                <a:solidFill>
                  <a:srgbClr val="FFFFFF"/>
                </a:solidFill>
              </a:rPr>
              <a:t>http://www.linkedin.com/in/sidorindmitry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869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97"/>
    </mc:Choice>
    <mc:Fallback>
      <p:transition xmlns:p14="http://schemas.microsoft.com/office/powerpoint/2010/main" spd="slow" advTm="1169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7336" y="2949419"/>
            <a:ext cx="654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FF"/>
                </a:solidFill>
              </a:rPr>
              <a:t>Чему доверяют пользователи?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109615"/>
            <a:ext cx="301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Баннеры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ru-RU" dirty="0" smtClean="0">
                <a:solidFill>
                  <a:srgbClr val="FFFFFF"/>
                </a:solidFill>
              </a:rPr>
              <a:t>– 33%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8248" y="3754455"/>
            <a:ext cx="301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Мобильная реклама – 24%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4106" y="2345264"/>
            <a:ext cx="301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Видео в Интернет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ru-RU" dirty="0" smtClean="0">
                <a:solidFill>
                  <a:srgbClr val="FFFFFF"/>
                </a:solidFill>
              </a:rPr>
              <a:t>– 37%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615" y="2358548"/>
            <a:ext cx="301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Контекстная реклама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ru-RU" dirty="0" smtClean="0">
                <a:solidFill>
                  <a:srgbClr val="FFFFFF"/>
                </a:solidFill>
              </a:rPr>
              <a:t>– 41%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4817" y="3754455"/>
            <a:ext cx="345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Реклама перед фильмами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ru-RU" dirty="0" smtClean="0">
                <a:solidFill>
                  <a:srgbClr val="FFFFFF"/>
                </a:solidFill>
              </a:rPr>
              <a:t>– 52%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61124" y="3109615"/>
            <a:ext cx="2562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E-mail </a:t>
            </a:r>
            <a:r>
              <a:rPr lang="ru-RU" dirty="0" smtClean="0">
                <a:solidFill>
                  <a:srgbClr val="FFFFFF"/>
                </a:solidFill>
              </a:rPr>
              <a:t>– 5</a:t>
            </a:r>
            <a:r>
              <a:rPr lang="en-US" dirty="0" smtClean="0">
                <a:solidFill>
                  <a:srgbClr val="FFFFFF"/>
                </a:solidFill>
              </a:rPr>
              <a:t>4</a:t>
            </a:r>
            <a:r>
              <a:rPr lang="ru-RU" dirty="0" smtClean="0">
                <a:solidFill>
                  <a:srgbClr val="FFFFFF"/>
                </a:solidFill>
              </a:rPr>
              <a:t>%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334" y="4299184"/>
            <a:ext cx="180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FF"/>
                </a:solidFill>
              </a:rPr>
              <a:t>Радио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ru-RU" sz="2000" dirty="0" smtClean="0">
                <a:solidFill>
                  <a:srgbClr val="FFFFFF"/>
                </a:solidFill>
              </a:rPr>
              <a:t>– 55%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90572" y="4499239"/>
            <a:ext cx="2144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FF"/>
                </a:solidFill>
              </a:rPr>
              <a:t>Журналы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ru-RU" sz="2000" dirty="0" smtClean="0">
                <a:solidFill>
                  <a:srgbClr val="FFFFFF"/>
                </a:solidFill>
              </a:rPr>
              <a:t>– 59%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1774" y="4499239"/>
            <a:ext cx="1749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FF"/>
                </a:solidFill>
              </a:rPr>
              <a:t>Газеты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ru-RU" sz="2000" dirty="0" smtClean="0">
                <a:solidFill>
                  <a:srgbClr val="FFFFFF"/>
                </a:solidFill>
              </a:rPr>
              <a:t>– 61%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691" y="4299184"/>
            <a:ext cx="2503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FF"/>
                </a:solidFill>
              </a:rPr>
              <a:t>Телевидение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ru-RU" sz="2000" dirty="0" smtClean="0">
                <a:solidFill>
                  <a:srgbClr val="FFFFFF"/>
                </a:solidFill>
              </a:rPr>
              <a:t>– 62%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691" y="1701745"/>
            <a:ext cx="2237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FF"/>
                </a:solidFill>
              </a:rPr>
              <a:t>Спонсорство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ru-RU" sz="2000" dirty="0" smtClean="0">
                <a:solidFill>
                  <a:srgbClr val="FFFFFF"/>
                </a:solidFill>
              </a:rPr>
              <a:t>– 6</a:t>
            </a:r>
            <a:r>
              <a:rPr lang="en-US" sz="2000" dirty="0" smtClean="0">
                <a:solidFill>
                  <a:srgbClr val="FFFFFF"/>
                </a:solidFill>
              </a:rPr>
              <a:t>4</a:t>
            </a:r>
            <a:r>
              <a:rPr lang="ru-RU" sz="2000" dirty="0" smtClean="0">
                <a:solidFill>
                  <a:srgbClr val="FFFFFF"/>
                </a:solidFill>
              </a:rPr>
              <a:t>%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97161" y="1701745"/>
            <a:ext cx="268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FF"/>
                </a:solidFill>
              </a:rPr>
              <a:t>Платная статья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ru-RU" sz="2000" dirty="0" smtClean="0">
                <a:solidFill>
                  <a:srgbClr val="FFFFFF"/>
                </a:solidFill>
              </a:rPr>
              <a:t>– 6</a:t>
            </a:r>
            <a:r>
              <a:rPr lang="en-US" sz="2000" dirty="0" smtClean="0">
                <a:solidFill>
                  <a:srgbClr val="FFFFFF"/>
                </a:solidFill>
              </a:rPr>
              <a:t>9</a:t>
            </a:r>
            <a:r>
              <a:rPr lang="ru-RU" sz="2000" dirty="0" smtClean="0">
                <a:solidFill>
                  <a:srgbClr val="FFFFFF"/>
                </a:solidFill>
              </a:rPr>
              <a:t>%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9444" y="5407636"/>
            <a:ext cx="319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FF"/>
                </a:solidFill>
              </a:rPr>
              <a:t>Сайт компании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smtClean="0">
                <a:solidFill>
                  <a:srgbClr val="FFFFFF"/>
                </a:solidFill>
              </a:rPr>
              <a:t>– </a:t>
            </a:r>
            <a:r>
              <a:rPr lang="en-US" sz="2400" dirty="0" smtClean="0">
                <a:solidFill>
                  <a:srgbClr val="FFFFFF"/>
                </a:solidFill>
              </a:rPr>
              <a:t>70</a:t>
            </a:r>
            <a:r>
              <a:rPr lang="ru-RU" sz="2400" dirty="0" smtClean="0">
                <a:solidFill>
                  <a:srgbClr val="FFFFFF"/>
                </a:solidFill>
              </a:rPr>
              <a:t>%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980" y="5425443"/>
            <a:ext cx="3469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FF"/>
                </a:solidFill>
              </a:rPr>
              <a:t>Отзыв в Интернет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 smtClean="0">
                <a:solidFill>
                  <a:srgbClr val="FFFFFF"/>
                </a:solidFill>
              </a:rPr>
              <a:t>– </a:t>
            </a:r>
            <a:r>
              <a:rPr lang="en-US" sz="2400" dirty="0" smtClean="0">
                <a:solidFill>
                  <a:srgbClr val="FFFFFF"/>
                </a:solidFill>
              </a:rPr>
              <a:t>70</a:t>
            </a:r>
            <a:r>
              <a:rPr lang="ru-RU" sz="2400" dirty="0" smtClean="0">
                <a:solidFill>
                  <a:srgbClr val="FFFFFF"/>
                </a:solidFill>
              </a:rPr>
              <a:t>%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6723" y="790751"/>
            <a:ext cx="6107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FF"/>
                </a:solidFill>
              </a:rPr>
              <a:t>Рекомендация знакомого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ru-RU" sz="3200" dirty="0" smtClean="0">
                <a:solidFill>
                  <a:srgbClr val="FFFFFF"/>
                </a:solidFill>
              </a:rPr>
              <a:t>– </a:t>
            </a:r>
            <a:r>
              <a:rPr lang="en-US" sz="3200" dirty="0" smtClean="0">
                <a:solidFill>
                  <a:srgbClr val="FFFFFF"/>
                </a:solidFill>
              </a:rPr>
              <a:t>90</a:t>
            </a:r>
            <a:r>
              <a:rPr lang="ru-RU" sz="3200" dirty="0" smtClean="0">
                <a:solidFill>
                  <a:srgbClr val="FFFFFF"/>
                </a:solidFill>
              </a:rPr>
              <a:t>%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3949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197"/>
    </mc:Choice>
    <mc:Fallback>
      <p:transition xmlns:p14="http://schemas.microsoft.com/office/powerpoint/2010/main" spd="slow" advTm="4919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438400" y="2667000"/>
            <a:ext cx="4267200" cy="457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</a:rPr>
              <a:t>Выбор объекта мониторинга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85800" y="1524000"/>
            <a:ext cx="4267200" cy="4572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sz="2400" dirty="0" smtClean="0">
                <a:solidFill>
                  <a:srgbClr val="FFFFFF"/>
                </a:solidFill>
              </a:rPr>
              <a:t>Семантика объекта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892731" y="1524000"/>
            <a:ext cx="4267200" cy="4572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sz="2400" dirty="0" smtClean="0">
                <a:solidFill>
                  <a:srgbClr val="FFFFFF"/>
                </a:solidFill>
              </a:rPr>
              <a:t>Первичный аудит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52400" y="4267200"/>
            <a:ext cx="2438400" cy="5334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sz="2400" dirty="0" smtClean="0">
                <a:solidFill>
                  <a:srgbClr val="FFFFFF"/>
                </a:solidFill>
              </a:rPr>
              <a:t>Полный аудит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362200" y="5257800"/>
            <a:ext cx="3733800" cy="5334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sz="2400" dirty="0" smtClean="0">
                <a:solidFill>
                  <a:srgbClr val="FFFFFF"/>
                </a:solidFill>
              </a:rPr>
              <a:t>Исправление репутации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629400" y="4343400"/>
            <a:ext cx="2438400" cy="5334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sz="2400" dirty="0" smtClean="0">
                <a:solidFill>
                  <a:srgbClr val="FFFFFF"/>
                </a:solidFill>
              </a:rPr>
              <a:t>Мониторинг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447800" y="3124200"/>
            <a:ext cx="1143000" cy="5334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sz="2400" dirty="0" smtClean="0">
                <a:solidFill>
                  <a:srgbClr val="FFFFFF"/>
                </a:solidFill>
              </a:rPr>
              <a:t>Бренд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657600" y="3200400"/>
            <a:ext cx="1524000" cy="5334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sz="2400" dirty="0" smtClean="0">
                <a:solidFill>
                  <a:srgbClr val="FFFFFF"/>
                </a:solidFill>
              </a:rPr>
              <a:t>Персона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5791200" y="3124200"/>
            <a:ext cx="1524000" cy="5334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sz="2400" dirty="0" smtClean="0">
                <a:solidFill>
                  <a:srgbClr val="FFFFFF"/>
                </a:solidFill>
              </a:rPr>
              <a:t>Продукт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657600" y="2057400"/>
            <a:ext cx="1524000" cy="5334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sz="2400" dirty="0" smtClean="0">
                <a:solidFill>
                  <a:srgbClr val="FFFFFF"/>
                </a:solidFill>
              </a:rPr>
              <a:t>Услуга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152400" y="990600"/>
            <a:ext cx="1524000" cy="5334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sz="2400" dirty="0" smtClean="0">
                <a:solidFill>
                  <a:srgbClr val="FFFFFF"/>
                </a:solidFill>
              </a:rPr>
              <a:t>Качества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2133600" y="990600"/>
            <a:ext cx="2209800" cy="5334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sz="2400" dirty="0" smtClean="0">
                <a:solidFill>
                  <a:srgbClr val="FFFFFF"/>
                </a:solidFill>
              </a:rPr>
              <a:t>Составляющие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5410200" y="990600"/>
            <a:ext cx="3124200" cy="533400"/>
          </a:xfrm>
          <a:prstGeom prst="rect">
            <a:avLst/>
          </a:prstGeom>
        </p:spPr>
        <p:txBody>
          <a:bodyPr vert="horz" rtlCol="0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sz="2400" dirty="0" smtClean="0">
                <a:solidFill>
                  <a:srgbClr val="FFFFFF"/>
                </a:solidFill>
              </a:rPr>
              <a:t>Количество упоминаний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4495800" y="381000"/>
            <a:ext cx="1447800" cy="5334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sz="2400" dirty="0" smtClean="0">
                <a:solidFill>
                  <a:srgbClr val="FFFFFF"/>
                </a:solidFill>
              </a:rPr>
              <a:t>Автомат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7010400" y="381000"/>
            <a:ext cx="1447800" cy="5334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sz="2400" dirty="0" smtClean="0">
                <a:solidFill>
                  <a:srgbClr val="FFFFFF"/>
                </a:solidFill>
              </a:rPr>
              <a:t>Человек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52400" y="4724400"/>
            <a:ext cx="1524000" cy="5334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sz="2400" dirty="0" smtClean="0">
                <a:solidFill>
                  <a:srgbClr val="FFFFFF"/>
                </a:solidFill>
              </a:rPr>
              <a:t>Позитив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2362200" y="3810000"/>
            <a:ext cx="1524000" cy="5334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sz="2400" dirty="0" smtClean="0">
                <a:solidFill>
                  <a:srgbClr val="FFFFFF"/>
                </a:solidFill>
              </a:rPr>
              <a:t>Негатив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2514600" y="4572000"/>
            <a:ext cx="1905000" cy="5334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sz="2400" dirty="0" smtClean="0">
                <a:solidFill>
                  <a:srgbClr val="FFFFFF"/>
                </a:solidFill>
              </a:rPr>
              <a:t>Нейтрально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1447800" y="5715000"/>
            <a:ext cx="3048000" cy="5334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sz="2400" dirty="0" smtClean="0">
                <a:solidFill>
                  <a:srgbClr val="FFFFFF"/>
                </a:solidFill>
              </a:rPr>
              <a:t>Скрытый маркетинг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3" name="Title 2"/>
          <p:cNvSpPr txBox="1">
            <a:spLocks/>
          </p:cNvSpPr>
          <p:nvPr/>
        </p:nvSpPr>
        <p:spPr>
          <a:xfrm>
            <a:off x="5029200" y="5715000"/>
            <a:ext cx="3048000" cy="5334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sz="2400" dirty="0" smtClean="0">
                <a:solidFill>
                  <a:srgbClr val="FFFFFF"/>
                </a:solidFill>
              </a:rPr>
              <a:t>Вытеснение из </a:t>
            </a:r>
            <a:r>
              <a:rPr lang="en-US" sz="2400" dirty="0" smtClean="0">
                <a:solidFill>
                  <a:srgbClr val="FFFFFF"/>
                </a:solidFill>
              </a:rPr>
              <a:t>SERP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6705600" y="3810000"/>
            <a:ext cx="1371600" cy="5334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sz="2400" dirty="0" smtClean="0">
                <a:solidFill>
                  <a:srgbClr val="FFFFFF"/>
                </a:solidFill>
              </a:rPr>
              <a:t>Частота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4953000" y="4343400"/>
            <a:ext cx="1371600" cy="5334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sz="2400" dirty="0" smtClean="0">
                <a:solidFill>
                  <a:srgbClr val="FFFFFF"/>
                </a:solidFill>
              </a:rPr>
              <a:t>Полнота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6" name="Title 2"/>
          <p:cNvSpPr txBox="1">
            <a:spLocks/>
          </p:cNvSpPr>
          <p:nvPr/>
        </p:nvSpPr>
        <p:spPr>
          <a:xfrm>
            <a:off x="6324600" y="4876800"/>
            <a:ext cx="2514600" cy="5334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ru-RU" sz="2400" dirty="0" smtClean="0">
                <a:solidFill>
                  <a:srgbClr val="FFFFFF"/>
                </a:solidFill>
              </a:rPr>
              <a:t>Реинжиниринг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695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9918"/>
    </mc:Choice>
    <mc:Fallback>
      <p:transition xmlns:p14="http://schemas.microsoft.com/office/powerpoint/2010/main" spd="slow" advTm="22991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7505" y="1196569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FF"/>
                </a:solidFill>
              </a:rPr>
              <a:t>Бренд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23024"/>
            <a:ext cx="266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FF"/>
                </a:solidFill>
              </a:rPr>
              <a:t>Персона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5368063"/>
            <a:ext cx="266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FF"/>
                </a:solidFill>
              </a:rPr>
              <a:t>Услуга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7379" y="2567623"/>
            <a:ext cx="266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FF"/>
                </a:solidFill>
              </a:rPr>
              <a:t>Продукт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364" y="4407119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FFFF"/>
                </a:solidFill>
              </a:rPr>
              <a:t>шизофреничка-истеричка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04134" y="1405354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бухгалтерия </a:t>
            </a:r>
            <a:r>
              <a:rPr lang="ru-RU" dirty="0" err="1">
                <a:solidFill>
                  <a:srgbClr val="FFFFFF"/>
                </a:solidFill>
              </a:rPr>
              <a:t>фигачит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smtClean="0">
                <a:solidFill>
                  <a:srgbClr val="FFFFFF"/>
                </a:solidFill>
              </a:rPr>
              <a:t>по </a:t>
            </a:r>
            <a:r>
              <a:rPr lang="ru-RU" dirty="0">
                <a:solidFill>
                  <a:srgbClr val="FFFFFF"/>
                </a:solidFill>
              </a:rPr>
              <a:t>чёрному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2646" y="3152399"/>
            <a:ext cx="2031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очень лицемерная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6273" y="3438358"/>
            <a:ext cx="25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продукция так же левая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00704" y="2198291"/>
            <a:ext cx="3757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мебель рассыпается после продажи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80634" y="5407771"/>
            <a:ext cx="27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атмосфера в офисе гнилая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16856" y="4053504"/>
            <a:ext cx="2573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ОНА - задолбит, </a:t>
            </a:r>
            <a:r>
              <a:rPr lang="ru-RU" dirty="0" err="1">
                <a:solidFill>
                  <a:srgbClr val="FFFFFF"/>
                </a:solidFill>
              </a:rPr>
              <a:t>сгнобит</a:t>
            </a:r>
            <a:r>
              <a:rPr lang="ru-RU" dirty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6116907"/>
            <a:ext cx="2374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обольют такой грязью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6558" y="882134"/>
            <a:ext cx="2303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невоспитанные </a:t>
            </a:r>
            <a:r>
              <a:rPr lang="ru-RU" dirty="0">
                <a:solidFill>
                  <a:srgbClr val="FFFFFF"/>
                </a:solidFill>
              </a:rPr>
              <a:t>люди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89509" y="957081"/>
            <a:ext cx="2107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Ни за что не ходите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03364" y="5583507"/>
            <a:ext cx="235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Все делают медленно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5038439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Лапшу вешают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14070" y="2567623"/>
            <a:ext cx="68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шлак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" y="2043642"/>
            <a:ext cx="927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бараны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91467" y="4561007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Техподдержка тупит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80615" y="4933750"/>
            <a:ext cx="266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FF"/>
                </a:solidFill>
              </a:rPr>
              <a:t>Еще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57017" y="2976693"/>
            <a:ext cx="408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FF"/>
                </a:solidFill>
              </a:rPr>
              <a:t>Что </a:t>
            </a:r>
            <a:r>
              <a:rPr lang="ru-RU" sz="3600" dirty="0" err="1" smtClean="0">
                <a:solidFill>
                  <a:srgbClr val="FFFFFF"/>
                </a:solidFill>
              </a:rPr>
              <a:t>мониторим</a:t>
            </a:r>
            <a:r>
              <a:rPr lang="ru-RU" sz="3600" dirty="0" smtClean="0">
                <a:solidFill>
                  <a:srgbClr val="FFFFFF"/>
                </a:solidFill>
              </a:rPr>
              <a:t>?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38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694"/>
    </mc:Choice>
    <mc:Fallback>
      <p:transition xmlns:p14="http://schemas.microsoft.com/office/powerpoint/2010/main" spd="slow" advTm="6969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5282" y="438364"/>
            <a:ext cx="45439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FF"/>
                </a:solidFill>
              </a:rPr>
              <a:t>Составляющие объекта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64" y="2121072"/>
            <a:ext cx="62992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64" y="6003315"/>
            <a:ext cx="8587161" cy="751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64" y="4815319"/>
            <a:ext cx="637540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764" y="3250950"/>
            <a:ext cx="6540500" cy="140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764" y="1023140"/>
            <a:ext cx="7708900" cy="914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39264" y="2121072"/>
            <a:ext cx="204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Яндекс </a:t>
            </a:r>
            <a:r>
              <a:rPr lang="ru-RU" dirty="0" err="1" smtClean="0">
                <a:solidFill>
                  <a:srgbClr val="FFFFFF"/>
                </a:solidFill>
              </a:rPr>
              <a:t>Маркет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8972" y="2576800"/>
            <a:ext cx="204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Вконтакте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1664" y="3733226"/>
            <a:ext cx="204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FaceBook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58972" y="4871461"/>
            <a:ext cx="204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Twitter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97636" y="5497811"/>
            <a:ext cx="204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Янде</a:t>
            </a:r>
            <a:r>
              <a:rPr lang="ru-RU" dirty="0" smtClean="0">
                <a:solidFill>
                  <a:srgbClr val="FFFFFF"/>
                </a:solidFill>
              </a:rPr>
              <a:t>кс Блоги</a:t>
            </a:r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317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266"/>
    </mc:Choice>
    <mc:Fallback>
      <p:transition xmlns:p14="http://schemas.microsoft.com/office/powerpoint/2010/main" spd="slow" advTm="11326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48768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FF"/>
                </a:solidFill>
              </a:rPr>
              <a:t>Поисковики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048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FF"/>
                </a:solidFill>
              </a:rPr>
              <a:t>Соц. Сети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8862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FF"/>
                </a:solidFill>
              </a:rPr>
              <a:t>Яндекс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42672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Google</a:t>
            </a:r>
            <a:endParaRPr lang="ru-RU" sz="3200" dirty="0" smtClean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5105400"/>
            <a:ext cx="106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Mail</a:t>
            </a:r>
            <a:endParaRPr lang="ru-RU" sz="3200" dirty="0" smtClean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381000"/>
            <a:ext cx="2209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Facebook</a:t>
            </a:r>
            <a:endParaRPr lang="ru-RU" sz="3200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1066800"/>
            <a:ext cx="2209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FF"/>
                </a:solidFill>
              </a:rPr>
              <a:t>Вконтакте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1200" y="1143000"/>
            <a:ext cx="3124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FF"/>
                </a:solidFill>
              </a:rPr>
              <a:t>Одноклассники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0" y="1752600"/>
            <a:ext cx="903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Группы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37597" y="2069068"/>
            <a:ext cx="1068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П</a:t>
            </a:r>
            <a:r>
              <a:rPr lang="ru-RU" dirty="0" err="1" smtClean="0">
                <a:solidFill>
                  <a:srgbClr val="FFFFFF"/>
                </a:solidFill>
              </a:rPr>
              <a:t>рофайл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5400" y="2133600"/>
            <a:ext cx="831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Видео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59998" y="2209800"/>
            <a:ext cx="825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Аудио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914400"/>
            <a:ext cx="67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7000" y="4583668"/>
            <a:ext cx="879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Ф</a:t>
            </a:r>
            <a:r>
              <a:rPr lang="ru-RU" dirty="0" smtClean="0">
                <a:solidFill>
                  <a:srgbClr val="FFFFFF"/>
                </a:solidFill>
              </a:rPr>
              <a:t>орум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0" y="3962400"/>
            <a:ext cx="628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Б</a:t>
            </a:r>
            <a:r>
              <a:rPr lang="ru-RU" dirty="0" smtClean="0">
                <a:solidFill>
                  <a:srgbClr val="FFFFFF"/>
                </a:solidFill>
              </a:rPr>
              <a:t>лог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30083" y="3505200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Сайт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62200" y="3276600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FF"/>
                </a:solidFill>
              </a:rPr>
              <a:t>Маркет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8493" y="3048000"/>
            <a:ext cx="831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Видео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8149" y="2502932"/>
            <a:ext cx="5211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FF"/>
                </a:solidFill>
              </a:rPr>
              <a:t>Где </a:t>
            </a:r>
            <a:r>
              <a:rPr lang="ru-RU" sz="4800" dirty="0" err="1" smtClean="0">
                <a:solidFill>
                  <a:srgbClr val="FFFFFF"/>
                </a:solidFill>
              </a:rPr>
              <a:t>мониторим</a:t>
            </a:r>
            <a:r>
              <a:rPr lang="ru-RU" sz="4800" dirty="0" smtClean="0">
                <a:solidFill>
                  <a:srgbClr val="FFFFFF"/>
                </a:solidFill>
              </a:rPr>
              <a:t>?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5854" y="5690176"/>
            <a:ext cx="15479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FF"/>
                </a:solidFill>
              </a:rPr>
              <a:t>И</a:t>
            </a:r>
            <a:r>
              <a:rPr lang="ru-RU" sz="3200" dirty="0" smtClean="0">
                <a:solidFill>
                  <a:srgbClr val="FFFFFF"/>
                </a:solidFill>
              </a:rPr>
              <a:t> еще…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022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167"/>
    </mc:Choice>
    <mc:Fallback>
      <p:transition xmlns:p14="http://schemas.microsoft.com/office/powerpoint/2010/main" spd="slow" advTm="6616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0002" y="6009637"/>
            <a:ext cx="4928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FF"/>
                </a:solidFill>
              </a:rPr>
              <a:t>Как </a:t>
            </a:r>
            <a:r>
              <a:rPr lang="ru-RU" sz="3600" dirty="0" err="1" smtClean="0">
                <a:solidFill>
                  <a:srgbClr val="FFFFFF"/>
                </a:solidFill>
              </a:rPr>
              <a:t>мониторим</a:t>
            </a:r>
            <a:r>
              <a:rPr lang="ru-RU" sz="3600" dirty="0" smtClean="0">
                <a:solidFill>
                  <a:srgbClr val="FFFFFF"/>
                </a:solidFill>
              </a:rPr>
              <a:t>?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600" y="2560042"/>
            <a:ext cx="189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FF"/>
                </a:solidFill>
              </a:rPr>
              <a:t>Автомат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5986" y="2579733"/>
            <a:ext cx="214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FF"/>
                </a:solidFill>
              </a:rPr>
              <a:t>Человек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2583">
            <a:off x="203093" y="1240691"/>
            <a:ext cx="1218224" cy="60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9028">
            <a:off x="1720851" y="1465655"/>
            <a:ext cx="1154664" cy="48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0695">
            <a:off x="2519327" y="2077396"/>
            <a:ext cx="1685833" cy="55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0003" y="2768864"/>
            <a:ext cx="1630530" cy="5671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2537" y="3441322"/>
            <a:ext cx="1099462" cy="460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8851" y="4015310"/>
            <a:ext cx="1806732" cy="7552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562" y="3901562"/>
            <a:ext cx="771936" cy="820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1015" y="606163"/>
            <a:ext cx="2120591" cy="18772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1014" y="3429000"/>
            <a:ext cx="2120591" cy="2105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6166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278"/>
    </mc:Choice>
    <mc:Fallback>
      <p:transition xmlns:p14="http://schemas.microsoft.com/office/powerpoint/2010/main" spd="slow" advTm="11527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73" y="208537"/>
            <a:ext cx="4397841" cy="29763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20094" y="857324"/>
            <a:ext cx="449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Ситуация может меняться лавинообразно.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708" y="3422285"/>
            <a:ext cx="286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FF"/>
                </a:solidFill>
              </a:rPr>
              <a:t>Персона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319" y="3422285"/>
            <a:ext cx="4928317" cy="3080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9597" y="2675318"/>
            <a:ext cx="286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FF"/>
                </a:solidFill>
              </a:rPr>
              <a:t>Бренд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68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813"/>
    </mc:Choice>
    <mc:Fallback>
      <p:transition xmlns:p14="http://schemas.microsoft.com/office/powerpoint/2010/main" spd="slow" advTm="5981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8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3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7.2|11.4|48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7.1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7.9|2.7|2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7.2|4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6|1|16.1|6.7|6.4|10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0.7|16.4|0.6|1.9|4.4|6.3|5.5|2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0.6|23.6|29.5|1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2.9|1.9|1.3|1.3|1.9|1.9|1.4|0.8|0.5|0.6|1.6|0.8|1.7|2.8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0.8|1.9|1.7|0.9|6.7|3.2|2.7|16.5|31.2|35.1|0.8|9.3|12.7|0.5|0.6|20.1|9.9|1.5|25.7|7|2.5|1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.8|0.8|0.5|0.6|5.9|4.8|0.5|4.9|0.6|1.2|1.3|1.2|1|1.5|1.4|1.1|2.9|0.6|0.9|1.2|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4.2|7.3|8.7|9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.7|1.2|4.7|0.4|0.4|4.7|0.6|0.5|4.2|0.7|0.5|3.2|1.2|5.5|2.3|1.2|9|0.7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6.6|1.5|33.7|0.5|1.5|0.5|0.6|2.9|0.8|31.9|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2.8|0.8|26.7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3301</TotalTime>
  <Words>387</Words>
  <Application>Microsoft Macintosh PowerPoint</Application>
  <PresentationFormat>On-screen Show (4:3)</PresentationFormat>
  <Paragraphs>136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Microsoft Word Document</vt:lpstr>
      <vt:lpstr>PowerPoint Presentation</vt:lpstr>
      <vt:lpstr>PowerPoint Presentation</vt:lpstr>
      <vt:lpstr>PowerPoint Presentation</vt:lpstr>
      <vt:lpstr>Выбор объекта мониторинга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Изменить тональность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mac</cp:lastModifiedBy>
  <cp:revision>37</cp:revision>
  <dcterms:created xsi:type="dcterms:W3CDTF">2012-11-19T07:21:34Z</dcterms:created>
  <dcterms:modified xsi:type="dcterms:W3CDTF">2012-11-23T06:32:53Z</dcterms:modified>
</cp:coreProperties>
</file>