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73" r:id="rId3"/>
    <p:sldId id="569" r:id="rId4"/>
    <p:sldId id="397" r:id="rId5"/>
    <p:sldId id="568" r:id="rId6"/>
    <p:sldId id="570" r:id="rId7"/>
    <p:sldId id="573" r:id="rId8"/>
    <p:sldId id="571" r:id="rId9"/>
    <p:sldId id="572" r:id="rId10"/>
    <p:sldId id="574" r:id="rId11"/>
    <p:sldId id="575" r:id="rId12"/>
    <p:sldId id="577" r:id="rId13"/>
    <p:sldId id="584" r:id="rId14"/>
    <p:sldId id="576" r:id="rId15"/>
    <p:sldId id="578" r:id="rId16"/>
    <p:sldId id="579" r:id="rId17"/>
    <p:sldId id="581" r:id="rId18"/>
    <p:sldId id="580" r:id="rId19"/>
    <p:sldId id="591" r:id="rId20"/>
    <p:sldId id="590" r:id="rId21"/>
    <p:sldId id="586" r:id="rId22"/>
    <p:sldId id="587" r:id="rId23"/>
    <p:sldId id="588" r:id="rId24"/>
    <p:sldId id="589" r:id="rId25"/>
    <p:sldId id="561" r:id="rId26"/>
    <p:sldId id="562" r:id="rId27"/>
    <p:sldId id="457" r:id="rId28"/>
  </p:sldIdLst>
  <p:sldSz cx="9144000" cy="6858000" type="screen4x3"/>
  <p:notesSz cx="6858000" cy="994727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SimSun"/>
        <a:cs typeface="SimSun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SimSun"/>
        <a:cs typeface="SimSun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SimSun"/>
        <a:cs typeface="SimSun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SimSun"/>
        <a:cs typeface="SimSun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SimSun"/>
        <a:cs typeface="SimSun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/>
        <a:cs typeface="SimSun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/>
        <a:cs typeface="SimSun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/>
        <a:cs typeface="SimSun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/>
        <a:cs typeface="SimSu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E9A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9083" autoAdjust="0"/>
  </p:normalViewPr>
  <p:slideViewPr>
    <p:cSldViewPr>
      <p:cViewPr>
        <p:scale>
          <a:sx n="100" d="100"/>
          <a:sy n="100" d="100"/>
        </p:scale>
        <p:origin x="-72" y="-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36" y="-11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Топ-четвёрка</a:t>
            </a:r>
            <a:r>
              <a:rPr lang="ru-RU" baseline="0" dirty="0" smtClean="0"/>
              <a:t> рынка (оборот в миллионах фунтов)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 фунтов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William Hill</c:v>
                </c:pt>
                <c:pt idx="1">
                  <c:v>Gameys</c:v>
                </c:pt>
                <c:pt idx="2">
                  <c:v>Ladbrokes</c:v>
                </c:pt>
                <c:pt idx="3">
                  <c:v>888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114</c:v>
                </c:pt>
                <c:pt idx="1">
                  <c:v>63</c:v>
                </c:pt>
                <c:pt idx="2">
                  <c:v>55</c:v>
                </c:pt>
                <c:pt idx="3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370752"/>
        <c:axId val="130528000"/>
      </c:barChart>
      <c:catAx>
        <c:axId val="127370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0528000"/>
        <c:crosses val="autoZero"/>
        <c:auto val="1"/>
        <c:lblAlgn val="ctr"/>
        <c:lblOffset val="100"/>
        <c:noMultiLvlLbl val="0"/>
      </c:catAx>
      <c:valAx>
        <c:axId val="13052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3707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714098BA-17AE-41BA-A3D9-94B6668EECC4}" type="datetimeFigureOut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F816832C-95D5-44DA-9953-9CB869156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10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3125" y="884238"/>
            <a:ext cx="5808663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524500"/>
            <a:ext cx="6045200" cy="523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1049000"/>
            <a:ext cx="3278188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1049000"/>
            <a:ext cx="3278187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D369CEBC-7B87-436D-93B4-462EC230F1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523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87E4B6C3-7F2B-49D6-85D9-3E7343AC3CCB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60892B63-D847-4EAD-858A-B841EF09E875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1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E185612E-EEB6-4199-8EDC-E493F9AAD63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7746F0F-2565-40F8-9433-2AA00EC68B5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10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D5DF9D-D5F4-4CD8-9DD1-4839796144A3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ru-RU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 smtClean="0">
              <a:latin typeface="Arial" charset="0"/>
              <a:ea typeface="SimSun" charset="-122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>
              <a:lnSpc>
                <a:spcPct val="101000"/>
              </a:lnSpc>
              <a:buClrTx/>
              <a:buFontTx/>
              <a:buNone/>
            </a:pPr>
            <a:fld id="{4AC21178-AE3D-42EC-BE33-22F906E994C8}" type="slidenum">
              <a:rPr lang="ru-RU" sz="1400">
                <a:solidFill>
                  <a:srgbClr val="000000"/>
                </a:solidFill>
                <a:latin typeface="Tahoma" pitchFamily="32" charset="0"/>
              </a:rPr>
              <a:pPr eaLnBrk="1">
                <a:lnSpc>
                  <a:spcPct val="101000"/>
                </a:lnSpc>
                <a:buClrTx/>
                <a:buFontTx/>
                <a:buNone/>
              </a:pPr>
              <a:t>11</a:t>
            </a:fld>
            <a:endParaRPr lang="ru-RU" sz="1400" dirty="0">
              <a:solidFill>
                <a:srgbClr val="000000"/>
              </a:solidFill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D5DF9D-D5F4-4CD8-9DD1-4839796144A3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ru-RU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 smtClean="0">
              <a:latin typeface="Arial" charset="0"/>
              <a:ea typeface="SimSun" charset="-122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>
              <a:lnSpc>
                <a:spcPct val="101000"/>
              </a:lnSpc>
              <a:buClrTx/>
              <a:buFontTx/>
              <a:buNone/>
            </a:pPr>
            <a:fld id="{4AC21178-AE3D-42EC-BE33-22F906E994C8}" type="slidenum">
              <a:rPr lang="ru-RU" sz="1400">
                <a:solidFill>
                  <a:srgbClr val="000000"/>
                </a:solidFill>
                <a:latin typeface="Tahoma" pitchFamily="32" charset="0"/>
              </a:rPr>
              <a:pPr eaLnBrk="1">
                <a:lnSpc>
                  <a:spcPct val="101000"/>
                </a:lnSpc>
                <a:buClrTx/>
                <a:buFontTx/>
                <a:buNone/>
              </a:pPr>
              <a:t>12</a:t>
            </a:fld>
            <a:endParaRPr lang="ru-RU" sz="1400" dirty="0">
              <a:solidFill>
                <a:srgbClr val="000000"/>
              </a:solidFill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E185612E-EEB6-4199-8EDC-E493F9AAD63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7746F0F-2565-40F8-9433-2AA00EC68B5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13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E185612E-EEB6-4199-8EDC-E493F9AAD63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7746F0F-2565-40F8-9433-2AA00EC68B5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14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E185612E-EEB6-4199-8EDC-E493F9AAD63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15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7746F0F-2565-40F8-9433-2AA00EC68B5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15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E185612E-EEB6-4199-8EDC-E493F9AAD63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16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7746F0F-2565-40F8-9433-2AA00EC68B5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16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E185612E-EEB6-4199-8EDC-E493F9AAD63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17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7746F0F-2565-40F8-9433-2AA00EC68B5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17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E185612E-EEB6-4199-8EDC-E493F9AAD63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18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7746F0F-2565-40F8-9433-2AA00EC68B5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18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E185612E-EEB6-4199-8EDC-E493F9AAD63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19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7746F0F-2565-40F8-9433-2AA00EC68B5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19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98C43F12-0AC1-4CE2-942F-0EEADDF2199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B6430A58-C2A5-4E3E-80DA-0E837A174F30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2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E185612E-EEB6-4199-8EDC-E493F9AAD63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20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7746F0F-2565-40F8-9433-2AA00EC68B5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20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E185612E-EEB6-4199-8EDC-E493F9AAD63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21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7746F0F-2565-40F8-9433-2AA00EC68B5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21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D5DF9D-D5F4-4CD8-9DD1-4839796144A3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22</a:t>
            </a:fld>
            <a:endParaRPr lang="ru-RU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 smtClean="0">
              <a:latin typeface="Arial" charset="0"/>
              <a:ea typeface="SimSun" charset="-122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>
              <a:lnSpc>
                <a:spcPct val="101000"/>
              </a:lnSpc>
              <a:buClrTx/>
              <a:buFontTx/>
              <a:buNone/>
            </a:pPr>
            <a:fld id="{4AC21178-AE3D-42EC-BE33-22F906E994C8}" type="slidenum">
              <a:rPr lang="ru-RU" sz="1400">
                <a:solidFill>
                  <a:srgbClr val="000000"/>
                </a:solidFill>
                <a:latin typeface="Tahoma" pitchFamily="32" charset="0"/>
              </a:rPr>
              <a:pPr eaLnBrk="1">
                <a:lnSpc>
                  <a:spcPct val="101000"/>
                </a:lnSpc>
                <a:buClrTx/>
                <a:buFontTx/>
                <a:buNone/>
              </a:pPr>
              <a:t>22</a:t>
            </a:fld>
            <a:endParaRPr lang="ru-RU" sz="1400" dirty="0">
              <a:solidFill>
                <a:srgbClr val="000000"/>
              </a:solidFill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E185612E-EEB6-4199-8EDC-E493F9AAD63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23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7746F0F-2565-40F8-9433-2AA00EC68B5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23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E185612E-EEB6-4199-8EDC-E493F9AAD63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24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7746F0F-2565-40F8-9433-2AA00EC68B5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24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D5DF9D-D5F4-4CD8-9DD1-4839796144A3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ru-RU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 smtClean="0">
              <a:latin typeface="Arial" charset="0"/>
              <a:ea typeface="SimSun" charset="-122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>
              <a:lnSpc>
                <a:spcPct val="101000"/>
              </a:lnSpc>
              <a:buClrTx/>
              <a:buFontTx/>
              <a:buNone/>
            </a:pPr>
            <a:fld id="{4AC21178-AE3D-42EC-BE33-22F906E994C8}" type="slidenum">
              <a:rPr lang="ru-RU" sz="1400">
                <a:solidFill>
                  <a:srgbClr val="000000"/>
                </a:solidFill>
                <a:latin typeface="Tahoma" pitchFamily="32" charset="0"/>
              </a:rPr>
              <a:pPr eaLnBrk="1">
                <a:lnSpc>
                  <a:spcPct val="101000"/>
                </a:lnSpc>
                <a:buClrTx/>
                <a:buFontTx/>
                <a:buNone/>
              </a:pPr>
              <a:t>25</a:t>
            </a:fld>
            <a:endParaRPr lang="ru-RU" sz="1400" dirty="0">
              <a:solidFill>
                <a:srgbClr val="000000"/>
              </a:solidFill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E185612E-EEB6-4199-8EDC-E493F9AAD63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26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7746F0F-2565-40F8-9433-2AA00EC68B5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26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C362CBCF-CA9E-4D7F-B39C-1043DF2D82C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27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AEDE726D-9B8A-4B89-80AA-141B5117BEF5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27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D5DF9D-D5F4-4CD8-9DD1-4839796144A3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ru-RU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 smtClean="0">
              <a:latin typeface="Arial" charset="0"/>
              <a:ea typeface="SimSun" charset="-122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>
              <a:lnSpc>
                <a:spcPct val="101000"/>
              </a:lnSpc>
              <a:buClrTx/>
              <a:buFontTx/>
              <a:buNone/>
            </a:pPr>
            <a:fld id="{4AC21178-AE3D-42EC-BE33-22F906E994C8}" type="slidenum">
              <a:rPr lang="ru-RU" sz="1400">
                <a:solidFill>
                  <a:srgbClr val="000000"/>
                </a:solidFill>
                <a:latin typeface="Tahoma" pitchFamily="32" charset="0"/>
              </a:rPr>
              <a:pPr eaLnBrk="1">
                <a:lnSpc>
                  <a:spcPct val="101000"/>
                </a:lnSpc>
                <a:buClrTx/>
                <a:buFontTx/>
                <a:buNone/>
              </a:pPr>
              <a:t>3</a:t>
            </a:fld>
            <a:endParaRPr lang="ru-RU" sz="1400" dirty="0">
              <a:solidFill>
                <a:srgbClr val="000000"/>
              </a:solidFill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2A32C801-153E-4B82-B8FF-99D2627E0BE2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AEF260E-8F63-4B12-A70D-31ADB8A4AC2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4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2A32C801-153E-4B82-B8FF-99D2627E0BE2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AEF260E-8F63-4B12-A70D-31ADB8A4AC2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5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D5DF9D-D5F4-4CD8-9DD1-4839796144A3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ru-RU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 smtClean="0">
              <a:latin typeface="Arial" charset="0"/>
              <a:ea typeface="SimSun" charset="-122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>
              <a:lnSpc>
                <a:spcPct val="101000"/>
              </a:lnSpc>
              <a:buClrTx/>
              <a:buFontTx/>
              <a:buNone/>
            </a:pPr>
            <a:fld id="{4AC21178-AE3D-42EC-BE33-22F906E994C8}" type="slidenum">
              <a:rPr lang="ru-RU" sz="1400">
                <a:solidFill>
                  <a:srgbClr val="000000"/>
                </a:solidFill>
                <a:latin typeface="Tahoma" pitchFamily="32" charset="0"/>
              </a:rPr>
              <a:pPr eaLnBrk="1">
                <a:lnSpc>
                  <a:spcPct val="101000"/>
                </a:lnSpc>
                <a:buClrTx/>
                <a:buFontTx/>
                <a:buNone/>
              </a:pPr>
              <a:t>6</a:t>
            </a:fld>
            <a:endParaRPr lang="ru-RU" sz="1400" dirty="0">
              <a:solidFill>
                <a:srgbClr val="000000"/>
              </a:solidFill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E185612E-EEB6-4199-8EDC-E493F9AAD63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7746F0F-2565-40F8-9433-2AA00EC68B5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7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E185612E-EEB6-4199-8EDC-E493F9AAD63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7746F0F-2565-40F8-9433-2AA00EC68B5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8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/>
            <a:fld id="{E185612E-EEB6-4199-8EDC-E493F9AAD63D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15900"/>
            <a:ext cx="1588" cy="43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pitchFamily="34" charset="0"/>
              <a:ea typeface="SimSun"/>
              <a:cs typeface="SimSun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eaLnBrk="1">
              <a:lnSpc>
                <a:spcPct val="101000"/>
              </a:lnSpc>
              <a:buSzPct val="100000"/>
            </a:pPr>
            <a:fld id="{D7746F0F-2565-40F8-9433-2AA00EC68B5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eaLnBrk="1">
                <a:lnSpc>
                  <a:spcPct val="101000"/>
                </a:lnSpc>
                <a:buSzPct val="100000"/>
              </a:pPr>
              <a:t>9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21.3.11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D54DF-421E-472F-9861-6FBB6FD955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23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21.3.11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48ABE-C1C7-4383-8898-822ED27851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20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60338"/>
            <a:ext cx="2055812" cy="5967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018213" cy="5967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21.3.11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57682-78B4-4C4D-B055-4A272A6018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07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21.3.11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03EE3-6489-494E-8103-FC965A2D1C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47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21.3.11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F1A99-A003-46AB-9451-B80C036EF2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38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21.3.11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86C2E-3A8E-44A1-BE00-30E535D374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30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21.3.11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D6DA5-5F73-4FA2-BC90-61D4AB755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0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21.3.11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51FAB-553E-4208-B5FF-0162F58799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25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21.3.11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CEE5C-00AD-4C8F-A770-677C73EAEE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86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21.3.11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FDC2-8E6B-4277-B572-2C1FC277EA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90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21.3.11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C1BDE-9045-44E4-8B3F-50DD0EC7B1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57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ru-RU"/>
              <a:t>21.3.11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516321A3-542C-42B5-98EE-D3BB249383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338"/>
            <a:ext cx="82264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SimSun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ahoma" pitchFamily="32" charset="0"/>
          <a:ea typeface="SimSun" charset="-122"/>
          <a:cs typeface="SimSun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ahoma" pitchFamily="32" charset="0"/>
          <a:ea typeface="SimSun" charset="-122"/>
          <a:cs typeface="SimSun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ahoma" pitchFamily="32" charset="0"/>
          <a:ea typeface="SimSun" charset="-122"/>
          <a:cs typeface="SimSun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ahoma" pitchFamily="32" charset="0"/>
          <a:ea typeface="SimSun" charset="-122"/>
          <a:cs typeface="SimSun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ahoma" pitchFamily="32" charset="0"/>
          <a:ea typeface="SimSun" charset="-122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ahoma" pitchFamily="32" charset="0"/>
          <a:ea typeface="SimSun" charset="-122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ahoma" pitchFamily="32" charset="0"/>
          <a:ea typeface="SimSun" charset="-122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ahoma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10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49263" rtl="0" eaLnBrk="0" fontAlgn="base" hangingPunct="0">
        <a:lnSpc>
          <a:spcPct val="10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49263" rtl="0" eaLnBrk="0" fontAlgn="base" hangingPunct="0">
        <a:lnSpc>
          <a:spcPct val="10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49263" rtl="0" eaLnBrk="0" fontAlgn="base" hangingPunct="0">
        <a:lnSpc>
          <a:spcPct val="10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49263" rtl="0" eaLnBrk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49263" rtl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5" y="112712"/>
            <a:ext cx="1460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541838" y="5373688"/>
            <a:ext cx="44164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>
            <a:spAutoFit/>
          </a:bodyPr>
          <a:lstStyle/>
          <a:p>
            <a:pPr algn="r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latin typeface="+mn-lt"/>
                <a:ea typeface="SimSun" charset="-122"/>
                <a:cs typeface="+mn-cs"/>
              </a:rPr>
              <a:t>23 ноября 2012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SimSun" charset="-122"/>
                <a:cs typeface="+mn-cs"/>
              </a:rPr>
              <a:t>г.</a:t>
            </a:r>
          </a:p>
          <a:p>
            <a:pPr algn="r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+mn-lt"/>
                <a:ea typeface="SimSun" charset="-122"/>
                <a:cs typeface="+mn-cs"/>
              </a:rPr>
              <a:t>Конференция «Поисковая оптимизация и продвижение сайтов в Интернете»</a:t>
            </a:r>
            <a:endParaRPr lang="ru-RU" sz="1400" dirty="0">
              <a:solidFill>
                <a:srgbClr val="000000"/>
              </a:solidFill>
              <a:latin typeface="+mn-lt"/>
              <a:ea typeface="SimSun" charset="-122"/>
              <a:cs typeface="+mn-cs"/>
            </a:endParaRPr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387350" y="5373688"/>
            <a:ext cx="3910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>
            <a:spAutoFit/>
          </a:bodyPr>
          <a:lstStyle/>
          <a:p>
            <a:pPr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solidFill>
                  <a:srgbClr val="000000"/>
                </a:solidFill>
                <a:latin typeface="+mn-lt"/>
                <a:ea typeface="SimSun" charset="-122"/>
                <a:cs typeface="+mn-cs"/>
              </a:rPr>
              <a:t>Доброновский Роман,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SimSun" charset="-122"/>
                <a:cs typeface="+mn-cs"/>
              </a:rPr>
              <a:t> </a:t>
            </a:r>
          </a:p>
          <a:p>
            <a:pPr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+mn-lt"/>
                <a:ea typeface="SimSun" charset="-122"/>
                <a:cs typeface="+mn-cs"/>
              </a:rPr>
              <a:t>Руководитель отдела продвижения зарубежных проектов  компании «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SimSun" charset="-122"/>
                <a:cs typeface="+mn-cs"/>
              </a:rPr>
              <a:t>Promodo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SimSun" charset="-122"/>
                <a:cs typeface="+mn-cs"/>
              </a:rPr>
              <a:t>»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n-lt"/>
                <a:cs typeface="+mj-cs"/>
              </a:rPr>
              <a:t>Кейс: </a:t>
            </a:r>
            <a:br>
              <a:rPr lang="ru-RU" sz="4000" b="1" dirty="0" smtClean="0">
                <a:solidFill>
                  <a:srgbClr val="FF0000"/>
                </a:solidFill>
                <a:latin typeface="+mn-lt"/>
                <a:cs typeface="+mj-cs"/>
              </a:rPr>
            </a:br>
            <a:r>
              <a:rPr lang="ru-RU" sz="4000" b="1" dirty="0" smtClean="0">
                <a:solidFill>
                  <a:srgbClr val="FF0000"/>
                </a:solidFill>
                <a:latin typeface="+mn-lt"/>
                <a:cs typeface="+mj-cs"/>
              </a:rPr>
              <a:t>Как мы продвигали британское интернет-казино</a:t>
            </a:r>
            <a:endParaRPr lang="ru-RU" sz="4000" b="1" dirty="0">
              <a:solidFill>
                <a:srgbClr val="FF0000"/>
              </a:solidFill>
              <a:latin typeface="+mn-lt"/>
              <a:cs typeface="+mj-cs"/>
            </a:endParaRPr>
          </a:p>
        </p:txBody>
      </p:sp>
      <p:pic>
        <p:nvPicPr>
          <p:cNvPr id="2" name="Picture 2" descr="C:\Documents and Settings\р\Рабочий стол\Optimization_logo (1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2713"/>
            <a:ext cx="767820" cy="7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2713"/>
            <a:ext cx="1460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6600" b="1" dirty="0" smtClean="0">
                <a:solidFill>
                  <a:srgbClr val="FF0000"/>
                </a:solidFill>
                <a:latin typeface="+mn-lt"/>
                <a:cs typeface="+mj-cs"/>
              </a:rPr>
              <a:t>Наши планы</a:t>
            </a:r>
            <a:endParaRPr lang="ru-RU" sz="6600" dirty="0">
              <a:latin typeface="+mn-lt"/>
              <a:cs typeface="+mj-cs"/>
            </a:endParaRPr>
          </a:p>
        </p:txBody>
      </p:sp>
      <p:sp>
        <p:nvSpPr>
          <p:cNvPr id="5127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4"/>
              </a:buBlip>
            </a:pPr>
            <a:r>
              <a:rPr lang="ru-RU" b="1" dirty="0">
                <a:solidFill>
                  <a:srgbClr val="002F69"/>
                </a:solidFill>
              </a:rPr>
              <a:t>Выход на </a:t>
            </a:r>
            <a:r>
              <a:rPr lang="ru-RU" b="1" dirty="0" smtClean="0">
                <a:solidFill>
                  <a:srgbClr val="002F69"/>
                </a:solidFill>
              </a:rPr>
              <a:t>полную самоокупаемость за год</a:t>
            </a:r>
          </a:p>
          <a:p>
            <a:pPr>
              <a:buBlip>
                <a:blip r:embed="rId4"/>
              </a:buBlip>
            </a:pPr>
            <a:r>
              <a:rPr lang="ru-RU" b="1" dirty="0" smtClean="0">
                <a:solidFill>
                  <a:srgbClr val="002F69"/>
                </a:solidFill>
              </a:rPr>
              <a:t>Цель по трафику - 150+ пользователей ежедневно</a:t>
            </a:r>
          </a:p>
          <a:p>
            <a:pPr>
              <a:buBlip>
                <a:blip r:embed="rId4"/>
              </a:buBlip>
            </a:pPr>
            <a:r>
              <a:rPr lang="ru-RU" b="1" dirty="0" smtClean="0">
                <a:solidFill>
                  <a:srgbClr val="002F69"/>
                </a:solidFill>
              </a:rPr>
              <a:t>Основные средства привлечения – поисковая оптимизация и контекстная реклама</a:t>
            </a:r>
            <a:endParaRPr lang="ru-RU" b="1" dirty="0">
              <a:solidFill>
                <a:srgbClr val="002F69"/>
              </a:solidFill>
            </a:endParaRP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152A492-2592-42EC-9AD0-372D94372DBC}" type="slidenum">
              <a:rPr lang="ru-RU" smtClean="0">
                <a:solidFill>
                  <a:srgbClr val="000000"/>
                </a:solidFill>
              </a:rPr>
              <a:pPr algn="r" eaLnBrk="1"/>
              <a:t>10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0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2713"/>
            <a:ext cx="1460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7350" y="1935956"/>
            <a:ext cx="8226425" cy="1997100"/>
          </a:xfrm>
        </p:spPr>
        <p:txBody>
          <a:bodyPr/>
          <a:lstStyle/>
          <a:p>
            <a:pPr algn="ctr" defTabSz="457200" eaLnBrk="1" hangingPunct="1"/>
            <a:r>
              <a:rPr lang="ru-RU" sz="5400" b="1" dirty="0" smtClean="0">
                <a:solidFill>
                  <a:srgbClr val="002F69"/>
                </a:solidFill>
                <a:latin typeface="+mn-lt"/>
              </a:rPr>
              <a:t>Как же мы делали поисковую оптимизацию?</a:t>
            </a:r>
            <a:endParaRPr lang="ru-RU" sz="6600" b="1" dirty="0">
              <a:solidFill>
                <a:srgbClr val="002F69"/>
              </a:solidFill>
              <a:latin typeface="+mn-lt"/>
            </a:endParaRPr>
          </a:p>
        </p:txBody>
      </p:sp>
      <p:sp>
        <p:nvSpPr>
          <p:cNvPr id="3078" name="Номер слайда 3"/>
          <p:cNvSpPr>
            <a:spLocks noGrp="1"/>
          </p:cNvSpPr>
          <p:nvPr>
            <p:ph type="sldNum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r" eaLnBrk="1"/>
            <a:fld id="{469A39D0-9EA0-4BF9-80D4-D0B0586B58A9}" type="slidenum">
              <a:rPr lang="ru-RU" smtClean="0">
                <a:solidFill>
                  <a:srgbClr val="000000"/>
                </a:solidFill>
              </a:rPr>
              <a:pPr algn="r" eaLnBrk="1"/>
              <a:t>11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0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2713"/>
            <a:ext cx="1460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7350" y="1935956"/>
            <a:ext cx="8226425" cy="1997100"/>
          </a:xfrm>
        </p:spPr>
        <p:txBody>
          <a:bodyPr/>
          <a:lstStyle/>
          <a:p>
            <a:pPr algn="ctr" defTabSz="457200" eaLnBrk="1" hangingPunct="1"/>
            <a:r>
              <a:rPr lang="ru-RU" b="1" dirty="0" smtClean="0">
                <a:solidFill>
                  <a:srgbClr val="002F69"/>
                </a:solidFill>
                <a:latin typeface="+mn-lt"/>
              </a:rPr>
              <a:t>Ссылки – ничто. </a:t>
            </a:r>
            <a:r>
              <a:rPr lang="en-US" b="1" dirty="0" smtClean="0">
                <a:solidFill>
                  <a:srgbClr val="002F69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002F69"/>
                </a:solidFill>
                <a:latin typeface="+mn-lt"/>
              </a:rPr>
            </a:br>
            <a:r>
              <a:rPr lang="ru-RU" b="1" dirty="0" smtClean="0">
                <a:solidFill>
                  <a:srgbClr val="002F69"/>
                </a:solidFill>
                <a:latin typeface="+mn-lt"/>
              </a:rPr>
              <a:t>Подбор запросов и контент – всё.</a:t>
            </a:r>
            <a:endParaRPr lang="ru-RU" b="1" dirty="0">
              <a:solidFill>
                <a:srgbClr val="002F69"/>
              </a:solidFill>
              <a:latin typeface="+mn-lt"/>
            </a:endParaRPr>
          </a:p>
        </p:txBody>
      </p:sp>
      <p:sp>
        <p:nvSpPr>
          <p:cNvPr id="3078" name="Номер слайда 3"/>
          <p:cNvSpPr>
            <a:spLocks noGrp="1"/>
          </p:cNvSpPr>
          <p:nvPr>
            <p:ph type="sldNum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r" eaLnBrk="1"/>
            <a:fld id="{469A39D0-9EA0-4BF9-80D4-D0B0586B58A9}" type="slidenum">
              <a:rPr lang="ru-RU" smtClean="0">
                <a:solidFill>
                  <a:srgbClr val="000000"/>
                </a:solidFill>
              </a:rPr>
              <a:pPr algn="r" eaLnBrk="1"/>
              <a:t>12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2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2713"/>
            <a:ext cx="1460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n-lt"/>
                <a:cs typeface="+mj-cs"/>
              </a:rPr>
              <a:t>Как мы «разбросали» запросы</a:t>
            </a:r>
            <a:endParaRPr lang="ru-RU" sz="4000" dirty="0">
              <a:latin typeface="+mn-lt"/>
              <a:cs typeface="+mj-cs"/>
            </a:endParaRPr>
          </a:p>
        </p:txBody>
      </p:sp>
      <p:sp>
        <p:nvSpPr>
          <p:cNvPr id="5127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Blip>
                <a:blip r:embed="rId4"/>
              </a:buBlip>
            </a:pPr>
            <a:r>
              <a:rPr lang="ru-RU" sz="3600" b="1" dirty="0" smtClean="0">
                <a:solidFill>
                  <a:srgbClr val="002F69"/>
                </a:solidFill>
              </a:rPr>
              <a:t>Самые частотные запросы – не брали</a:t>
            </a:r>
            <a:endParaRPr lang="ru-RU" sz="3600" b="1" dirty="0" smtClean="0">
              <a:solidFill>
                <a:srgbClr val="002F69"/>
              </a:solidFill>
            </a:endParaRPr>
          </a:p>
          <a:p>
            <a:pPr>
              <a:buFont typeface="Times New Roman" pitchFamily="18" charset="0"/>
              <a:buBlip>
                <a:blip r:embed="rId4"/>
              </a:buBlip>
            </a:pPr>
            <a:r>
              <a:rPr lang="ru-RU" sz="3600" b="1" dirty="0" smtClean="0">
                <a:solidFill>
                  <a:srgbClr val="002F69"/>
                </a:solidFill>
              </a:rPr>
              <a:t>Среднечастотные запросы (</a:t>
            </a:r>
            <a:r>
              <a:rPr lang="en-US" sz="3600" b="1" dirty="0" smtClean="0">
                <a:solidFill>
                  <a:srgbClr val="002F69"/>
                </a:solidFill>
              </a:rPr>
              <a:t>“fruit machine games”) – </a:t>
            </a:r>
            <a:r>
              <a:rPr lang="ru-RU" sz="3600" b="1" dirty="0" smtClean="0">
                <a:solidFill>
                  <a:srgbClr val="002F69"/>
                </a:solidFill>
              </a:rPr>
              <a:t>продвигали на страницах разделов</a:t>
            </a:r>
          </a:p>
          <a:p>
            <a:pPr>
              <a:buFont typeface="Times New Roman" pitchFamily="18" charset="0"/>
              <a:buBlip>
                <a:blip r:embed="rId4"/>
              </a:buBlip>
            </a:pPr>
            <a:r>
              <a:rPr lang="ru-RU" sz="3600" b="1" dirty="0" smtClean="0">
                <a:solidFill>
                  <a:srgbClr val="002F69"/>
                </a:solidFill>
              </a:rPr>
              <a:t>Низкочастотные запросы – продвигали с помощью блога</a:t>
            </a:r>
            <a:endParaRPr lang="ru-RU" sz="3600" b="1" dirty="0">
              <a:solidFill>
                <a:srgbClr val="002F69"/>
              </a:solidFill>
            </a:endParaRP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152A492-2592-42EC-9AD0-372D94372DBC}" type="slidenum">
              <a:rPr lang="ru-RU" smtClean="0">
                <a:solidFill>
                  <a:srgbClr val="000000"/>
                </a:solidFill>
              </a:rPr>
              <a:pPr algn="r" eaLnBrk="1"/>
              <a:t>13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58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n-lt"/>
                <a:cs typeface="+mj-cs"/>
              </a:rPr>
              <a:t>Запретили себе пока даже смотреть на высокочастотные запросы</a:t>
            </a:r>
            <a:endParaRPr lang="ru-RU" sz="4000" dirty="0">
              <a:latin typeface="+mn-lt"/>
              <a:cs typeface="+mj-cs"/>
            </a:endParaRP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152A492-2592-42EC-9AD0-372D94372DBC}" type="slidenum">
              <a:rPr lang="ru-RU" smtClean="0">
                <a:solidFill>
                  <a:srgbClr val="000000"/>
                </a:solidFill>
              </a:rPr>
              <a:pPr algn="r" eaLnBrk="1"/>
              <a:t>14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46" name="Picture 2" descr="E:\Мои статьи, презентации и видео\картинки к optimization ru - про казино\2012-11-18_14-34_Microsoft Excel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75" y="1714500"/>
            <a:ext cx="7136912" cy="409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869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  <a:cs typeface="+mj-cs"/>
              </a:rPr>
              <a:t>Исключили запросы со словом «бесплатно»</a:t>
            </a:r>
            <a:endParaRPr lang="ru-RU" dirty="0">
              <a:latin typeface="+mn-lt"/>
              <a:cs typeface="+mj-cs"/>
            </a:endParaRP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152A492-2592-42EC-9AD0-372D94372DBC}" type="slidenum">
              <a:rPr lang="ru-RU" smtClean="0">
                <a:solidFill>
                  <a:srgbClr val="000000"/>
                </a:solidFill>
              </a:rPr>
              <a:pPr algn="r" eaLnBrk="1"/>
              <a:t>15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7170" name="Picture 2" descr="E:\Мои статьи, презентации и видео\картинки к optimization ru - про казино\2012-11-18_15-06_Microsoft Excel(2)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76" y="1626575"/>
            <a:ext cx="6722793" cy="44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737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cs typeface="+mj-cs"/>
              </a:rPr>
              <a:t>Исключили запросы со словом «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cs typeface="+mj-cs"/>
              </a:rPr>
              <a:t>покер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cs typeface="+mj-cs"/>
              </a:rPr>
              <a:t>»</a:t>
            </a:r>
            <a:endParaRPr lang="ru-RU" sz="3600" dirty="0">
              <a:latin typeface="+mn-lt"/>
              <a:cs typeface="+mj-cs"/>
            </a:endParaRP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152A492-2592-42EC-9AD0-372D94372DBC}" type="slidenum">
              <a:rPr lang="ru-RU" smtClean="0">
                <a:solidFill>
                  <a:srgbClr val="000000"/>
                </a:solidFill>
              </a:rPr>
              <a:pPr algn="r" eaLnBrk="1"/>
              <a:t>16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8194" name="Picture 2" descr="E:\Мои статьи, презентации и видео\картинки к optimization ru - про казино\2012-11-18_15-09_Microsoft Excel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54" y="2060848"/>
            <a:ext cx="7729778" cy="296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66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n-lt"/>
                <a:cs typeface="+mj-cs"/>
              </a:rPr>
              <a:t>Сделали серьёзный упор на запросы для мобильных (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  <a:cs typeface="+mj-cs"/>
              </a:rPr>
              <a:t>iPhone casino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  <a:cs typeface="+mj-cs"/>
              </a:rPr>
              <a:t>и т.д.)</a:t>
            </a:r>
            <a:endParaRPr lang="ru-RU" sz="4000" dirty="0">
              <a:latin typeface="+mn-lt"/>
              <a:cs typeface="+mj-cs"/>
            </a:endParaRP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152A492-2592-42EC-9AD0-372D94372DBC}" type="slidenum">
              <a:rPr lang="ru-RU" smtClean="0">
                <a:solidFill>
                  <a:srgbClr val="000000"/>
                </a:solidFill>
              </a:rPr>
              <a:pPr algn="r" eaLnBrk="1"/>
              <a:t>17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9218" name="Picture 2" descr="C:\Documents and Settings\р\Рабочий стол\mobile casino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17" y="1604963"/>
            <a:ext cx="3015191" cy="452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78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cs typeface="+mj-cs"/>
              </a:rPr>
              <a:t>Учли локальную специфику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cs typeface="+mj-cs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cs typeface="+mj-cs"/>
              </a:rPr>
              <a:t>запросов</a:t>
            </a:r>
            <a:endParaRPr lang="ru-RU" sz="3600" dirty="0">
              <a:latin typeface="+mn-lt"/>
              <a:cs typeface="+mj-cs"/>
            </a:endParaRP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152A492-2592-42EC-9AD0-372D94372DBC}" type="slidenum">
              <a:rPr lang="ru-RU" smtClean="0">
                <a:solidFill>
                  <a:srgbClr val="000000"/>
                </a:solidFill>
              </a:rPr>
              <a:pPr algn="r" eaLnBrk="1"/>
              <a:t>18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002F69"/>
                </a:solidFill>
              </a:rPr>
              <a:t>Fruit Machines </a:t>
            </a:r>
            <a:r>
              <a:rPr lang="ru-RU" sz="3600" b="1" dirty="0">
                <a:solidFill>
                  <a:srgbClr val="002F69"/>
                </a:solidFill>
              </a:rPr>
              <a:t>(</a:t>
            </a:r>
            <a:r>
              <a:rPr lang="en-US" sz="3600" b="1" dirty="0">
                <a:solidFill>
                  <a:srgbClr val="002F69"/>
                </a:solidFill>
              </a:rPr>
              <a:t>UK) = Slot Machines (USA)</a:t>
            </a:r>
          </a:p>
          <a:p>
            <a:pPr marL="0" indent="0" algn="ctr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33319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latin typeface="+mn-lt"/>
              </a:rPr>
              <a:t>Мы сделали блог и регулярно его наполняли</a:t>
            </a:r>
            <a:endParaRPr lang="ru-RU" sz="4000" dirty="0">
              <a:latin typeface="+mn-lt"/>
              <a:cs typeface="+mj-cs"/>
            </a:endParaRPr>
          </a:p>
        </p:txBody>
      </p:sp>
      <p:sp>
        <p:nvSpPr>
          <p:cNvPr id="5127" name="Объект 3"/>
          <p:cNvSpPr>
            <a:spLocks noGrp="1"/>
          </p:cNvSpPr>
          <p:nvPr>
            <p:ph idx="1"/>
          </p:nvPr>
        </p:nvSpPr>
        <p:spPr>
          <a:xfrm>
            <a:off x="467544" y="1828255"/>
            <a:ext cx="8226425" cy="4522787"/>
          </a:xfrm>
        </p:spPr>
        <p:txBody>
          <a:bodyPr/>
          <a:lstStyle/>
          <a:p>
            <a:pPr>
              <a:buFont typeface="Times New Roman" pitchFamily="18" charset="0"/>
              <a:buBlip>
                <a:blip r:embed="rId3"/>
              </a:buBlip>
            </a:pPr>
            <a:r>
              <a:rPr lang="ru-RU" sz="3600" dirty="0" smtClean="0"/>
              <a:t> </a:t>
            </a:r>
            <a:r>
              <a:rPr lang="ru-RU" b="1" dirty="0" smtClean="0">
                <a:solidFill>
                  <a:srgbClr val="002F69"/>
                </a:solidFill>
              </a:rPr>
              <a:t>Размер поста – 2000+ символов</a:t>
            </a:r>
            <a:endParaRPr lang="ru-RU" b="1" dirty="0">
              <a:solidFill>
                <a:srgbClr val="002F69"/>
              </a:solidFill>
            </a:endParaRPr>
          </a:p>
          <a:p>
            <a:pPr>
              <a:buBlip>
                <a:blip r:embed="rId3"/>
              </a:buBlip>
            </a:pPr>
            <a:r>
              <a:rPr lang="ru-RU" b="1" dirty="0">
                <a:solidFill>
                  <a:srgbClr val="002F69"/>
                </a:solidFill>
              </a:rPr>
              <a:t> </a:t>
            </a:r>
            <a:r>
              <a:rPr lang="ru-RU" b="1" dirty="0" smtClean="0">
                <a:solidFill>
                  <a:srgbClr val="002F69"/>
                </a:solidFill>
              </a:rPr>
              <a:t>7-10 постов в месяц</a:t>
            </a:r>
          </a:p>
          <a:p>
            <a:pPr>
              <a:buBlip>
                <a:blip r:embed="rId3"/>
              </a:buBlip>
            </a:pPr>
            <a:r>
              <a:rPr lang="ru-RU" sz="3600" b="1" dirty="0">
                <a:solidFill>
                  <a:srgbClr val="002F69"/>
                </a:solidFill>
              </a:rPr>
              <a:t> </a:t>
            </a:r>
            <a:r>
              <a:rPr lang="ru-RU" sz="3600" b="1" dirty="0" smtClean="0">
                <a:solidFill>
                  <a:srgbClr val="002F69"/>
                </a:solidFill>
              </a:rPr>
              <a:t>Как </a:t>
            </a:r>
            <a:r>
              <a:rPr lang="ru-RU" sz="3600" b="1" dirty="0" smtClean="0">
                <a:solidFill>
                  <a:srgbClr val="002F69"/>
                </a:solidFill>
              </a:rPr>
              <a:t>итог, почти треть органического трафика к нам приходила с блога</a:t>
            </a:r>
            <a:endParaRPr lang="ru-RU" sz="3600" b="1" dirty="0">
              <a:solidFill>
                <a:srgbClr val="002F69"/>
              </a:solidFill>
            </a:endParaRP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152A492-2592-42EC-9AD0-372D94372DBC}" type="slidenum">
              <a:rPr lang="ru-RU" smtClean="0">
                <a:solidFill>
                  <a:srgbClr val="000000"/>
                </a:solidFill>
              </a:rPr>
              <a:pPr algn="r" eaLnBrk="1"/>
              <a:t>19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78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2713"/>
            <a:ext cx="1460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  <a:cs typeface="+mj-cs"/>
              </a:rPr>
              <a:t>Роман Доброновский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cs typeface="+mj-cs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  <a:cs typeface="+mj-cs"/>
              </a:rPr>
              <a:t>Руководитель </a:t>
            </a:r>
            <a:r>
              <a:rPr lang="ru-RU" sz="2400" b="1" dirty="0">
                <a:solidFill>
                  <a:schemeClr val="tx1"/>
                </a:solidFill>
                <a:latin typeface="+mn-lt"/>
                <a:cs typeface="+mj-cs"/>
              </a:rPr>
              <a:t>отдела продвижения зарубежных проектов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+mj-cs"/>
              </a:rPr>
              <a:t>Компания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  <a:cs typeface="+mj-cs"/>
              </a:rPr>
              <a:t>Promodo</a:t>
            </a:r>
            <a:endParaRPr lang="ru-RU" sz="2400" dirty="0">
              <a:solidFill>
                <a:srgbClr val="FF0000"/>
              </a:solidFill>
              <a:latin typeface="+mn-lt"/>
              <a:cs typeface="+mj-cs"/>
            </a:endParaRPr>
          </a:p>
        </p:txBody>
      </p:sp>
      <p:pic>
        <p:nvPicPr>
          <p:cNvPr id="3080" name="Picture 2" descr="C:\Users\Роман Доброновский\Desktop\z_83957d3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5810"/>
            <a:ext cx="3005642" cy="3053350"/>
          </a:xfr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851920" y="1604963"/>
            <a:ext cx="4831705" cy="4522787"/>
          </a:xfrm>
        </p:spPr>
        <p:txBody>
          <a:bodyPr/>
          <a:lstStyle/>
          <a:p>
            <a:pPr>
              <a:lnSpc>
                <a:spcPct val="93000"/>
              </a:lnSpc>
              <a:buNone/>
              <a:defRPr/>
            </a:pPr>
            <a:endParaRPr lang="en-US" sz="1800" b="1" dirty="0" smtClean="0">
              <a:solidFill>
                <a:srgbClr val="FF0000"/>
              </a:solidFill>
              <a:ea typeface="SimSun" charset="-122"/>
              <a:cs typeface="Arial" charset="0"/>
            </a:endParaRPr>
          </a:p>
          <a:p>
            <a:pPr>
              <a:lnSpc>
                <a:spcPct val="93000"/>
              </a:lnSpc>
              <a:buNone/>
              <a:defRPr/>
            </a:pPr>
            <a:endParaRPr lang="en-US" sz="1800" b="1" dirty="0">
              <a:solidFill>
                <a:srgbClr val="FF0000"/>
              </a:solidFill>
              <a:ea typeface="SimSun" charset="-122"/>
              <a:cs typeface="Arial" charset="0"/>
            </a:endParaRPr>
          </a:p>
          <a:p>
            <a:pPr>
              <a:lnSpc>
                <a:spcPct val="93000"/>
              </a:lnSpc>
              <a:buNone/>
              <a:defRPr/>
            </a:pPr>
            <a:endParaRPr lang="en-US" sz="1800" b="1" dirty="0" smtClean="0">
              <a:solidFill>
                <a:srgbClr val="FF0000"/>
              </a:solidFill>
              <a:ea typeface="SimSun" charset="-122"/>
              <a:cs typeface="Arial" charset="0"/>
            </a:endParaRPr>
          </a:p>
          <a:p>
            <a:pPr>
              <a:lnSpc>
                <a:spcPct val="93000"/>
              </a:lnSpc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a typeface="SimSun" charset="-122"/>
                <a:cs typeface="Arial" charset="0"/>
              </a:rPr>
              <a:t>Контактные данные:</a:t>
            </a:r>
            <a:endParaRPr lang="en-US" sz="2000" b="1" dirty="0">
              <a:solidFill>
                <a:srgbClr val="FF0000"/>
              </a:solidFill>
              <a:ea typeface="SimSun" charset="-122"/>
              <a:cs typeface="Arial" charset="0"/>
            </a:endParaRPr>
          </a:p>
          <a:p>
            <a:pPr>
              <a:lnSpc>
                <a:spcPct val="93000"/>
              </a:lnSpc>
              <a:buNone/>
              <a:defRPr/>
            </a:pPr>
            <a:r>
              <a:rPr lang="en-US" sz="2000" b="1" dirty="0">
                <a:solidFill>
                  <a:schemeClr val="tx1"/>
                </a:solidFill>
                <a:ea typeface="SimSun" charset="-122"/>
                <a:cs typeface="Arial" charset="0"/>
              </a:rPr>
              <a:t>E-mail: r.dobronovsky@promodo.com</a:t>
            </a:r>
          </a:p>
          <a:p>
            <a:pPr>
              <a:lnSpc>
                <a:spcPct val="93000"/>
              </a:lnSpc>
              <a:buNone/>
              <a:defRPr/>
            </a:pPr>
            <a:r>
              <a:rPr lang="en-US" sz="2000" b="1" dirty="0">
                <a:solidFill>
                  <a:schemeClr val="tx1"/>
                </a:solidFill>
                <a:ea typeface="SimSun" charset="-122"/>
                <a:cs typeface="Arial" charset="0"/>
              </a:rPr>
              <a:t>Twitter: dobronovsky</a:t>
            </a:r>
          </a:p>
          <a:p>
            <a:pPr>
              <a:lnSpc>
                <a:spcPct val="93000"/>
              </a:lnSpc>
              <a:buNone/>
              <a:defRPr/>
            </a:pPr>
            <a:r>
              <a:rPr lang="en-US" sz="2000" b="1" dirty="0">
                <a:solidFill>
                  <a:schemeClr val="tx1"/>
                </a:solidFill>
                <a:ea typeface="SimSun" charset="-122"/>
                <a:cs typeface="Arial" charset="0"/>
              </a:rPr>
              <a:t>Facebook: roman.dobronovsky</a:t>
            </a:r>
            <a:endParaRPr lang="ru-RU" sz="2000" b="1" dirty="0">
              <a:solidFill>
                <a:schemeClr val="tx1"/>
              </a:solidFill>
              <a:ea typeface="SimSun" charset="-122"/>
              <a:cs typeface="Arial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079" name="Номер слайда 3"/>
          <p:cNvSpPr>
            <a:spLocks noGrp="1"/>
          </p:cNvSpPr>
          <p:nvPr>
            <p:ph type="sldNum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10623AC7-B7EC-42AC-8B81-32A3C89BEE94}" type="slidenum">
              <a:rPr lang="ru-RU" smtClean="0">
                <a:solidFill>
                  <a:srgbClr val="000000"/>
                </a:solidFill>
              </a:rPr>
              <a:pPr algn="r" eaLnBrk="1"/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  <a:cs typeface="+mj-cs"/>
              </a:rPr>
              <a:t>За год мы получили такой результат по 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+mj-cs"/>
              </a:rPr>
              <a:t>SEO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+mj-cs"/>
              </a:rPr>
              <a:t> в целом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+mj-cs"/>
              </a:rPr>
              <a:t>:</a:t>
            </a:r>
            <a:endParaRPr lang="ru-RU" dirty="0">
              <a:latin typeface="+mn-lt"/>
              <a:cs typeface="+mj-cs"/>
            </a:endParaRP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152A492-2592-42EC-9AD0-372D94372DBC}" type="slidenum">
              <a:rPr lang="ru-RU" smtClean="0">
                <a:solidFill>
                  <a:srgbClr val="000000"/>
                </a:solidFill>
              </a:rPr>
              <a:pPr algn="r" eaLnBrk="1"/>
              <a:t>20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1266" name="Picture 2" descr="C:\Documents and Settings\р\Рабочий стол\2012-11-18_15-50_Organic Search Traffic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7" y="2636912"/>
            <a:ext cx="789478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6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cs typeface="+mj-cs"/>
              </a:rPr>
              <a:t>Если брать только Великобританию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cs typeface="+mj-cs"/>
              </a:rPr>
              <a:t>(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cs typeface="+mj-cs"/>
              </a:rPr>
              <a:t>без бренд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cs typeface="+mj-cs"/>
              </a:rPr>
              <a:t>овых запросов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cs typeface="+mj-cs"/>
              </a:rPr>
              <a:t>):</a:t>
            </a:r>
            <a:endParaRPr lang="ru-RU" sz="3600" dirty="0">
              <a:latin typeface="+mn-lt"/>
              <a:cs typeface="+mj-cs"/>
            </a:endParaRP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152A492-2592-42EC-9AD0-372D94372DBC}" type="slidenum">
              <a:rPr lang="ru-RU" smtClean="0">
                <a:solidFill>
                  <a:srgbClr val="000000"/>
                </a:solidFill>
              </a:rPr>
              <a:pPr algn="r" eaLnBrk="1"/>
              <a:t>21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C:\Documents and Settings\р\Рабочий стол\2012-11-05_12-53_Organic Search Traffi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5"/>
            <a:ext cx="8153153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080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2713"/>
            <a:ext cx="1460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7350" y="1935956"/>
            <a:ext cx="8226425" cy="1997100"/>
          </a:xfrm>
        </p:spPr>
        <p:txBody>
          <a:bodyPr/>
          <a:lstStyle/>
          <a:p>
            <a:pPr algn="ctr" defTabSz="457200" eaLnBrk="1" hangingPunct="1"/>
            <a:r>
              <a:rPr lang="ru-RU" sz="6000" b="1" dirty="0" smtClean="0">
                <a:solidFill>
                  <a:srgbClr val="002F69"/>
                </a:solidFill>
                <a:latin typeface="+mn-lt"/>
              </a:rPr>
              <a:t>А ещё мы пробовали </a:t>
            </a:r>
            <a:r>
              <a:rPr lang="en-US" sz="6000" b="1" dirty="0" smtClean="0">
                <a:solidFill>
                  <a:srgbClr val="002F69"/>
                </a:solidFill>
                <a:latin typeface="+mn-lt"/>
              </a:rPr>
              <a:t>AdWords…</a:t>
            </a:r>
            <a:endParaRPr lang="ru-RU" sz="7200" b="1" dirty="0">
              <a:solidFill>
                <a:srgbClr val="002F69"/>
              </a:solidFill>
              <a:latin typeface="+mn-lt"/>
            </a:endParaRPr>
          </a:p>
        </p:txBody>
      </p:sp>
      <p:sp>
        <p:nvSpPr>
          <p:cNvPr id="3078" name="Номер слайда 3"/>
          <p:cNvSpPr>
            <a:spLocks noGrp="1"/>
          </p:cNvSpPr>
          <p:nvPr>
            <p:ph type="sldNum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r" eaLnBrk="1"/>
            <a:fld id="{469A39D0-9EA0-4BF9-80D4-D0B0586B58A9}" type="slidenum">
              <a:rPr lang="ru-RU" smtClean="0">
                <a:solidFill>
                  <a:srgbClr val="000000"/>
                </a:solidFill>
              </a:rPr>
              <a:pPr algn="r" eaLnBrk="1"/>
              <a:t>22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17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  <a:cs typeface="+mj-cs"/>
              </a:rPr>
              <a:t>Что мы усвоили по итогам кампании в 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+mj-cs"/>
              </a:rPr>
              <a:t>AdWords</a:t>
            </a:r>
            <a:endParaRPr lang="ru-RU" dirty="0">
              <a:latin typeface="+mn-lt"/>
              <a:cs typeface="+mj-cs"/>
            </a:endParaRPr>
          </a:p>
        </p:txBody>
      </p:sp>
      <p:sp>
        <p:nvSpPr>
          <p:cNvPr id="5127" name="Объект 3"/>
          <p:cNvSpPr>
            <a:spLocks noGrp="1"/>
          </p:cNvSpPr>
          <p:nvPr>
            <p:ph idx="1"/>
          </p:nvPr>
        </p:nvSpPr>
        <p:spPr>
          <a:xfrm>
            <a:off x="467544" y="1828255"/>
            <a:ext cx="8226425" cy="4522787"/>
          </a:xfrm>
        </p:spPr>
        <p:txBody>
          <a:bodyPr/>
          <a:lstStyle/>
          <a:p>
            <a:pPr>
              <a:buFont typeface="Times New Roman" pitchFamily="18" charset="0"/>
              <a:buBlip>
                <a:blip r:embed="rId3"/>
              </a:buBlip>
            </a:pPr>
            <a:r>
              <a:rPr lang="ru-RU" sz="3600" dirty="0" smtClean="0"/>
              <a:t> </a:t>
            </a:r>
            <a:r>
              <a:rPr lang="ru-RU" b="1" dirty="0" smtClean="0">
                <a:solidFill>
                  <a:srgbClr val="002F69"/>
                </a:solidFill>
              </a:rPr>
              <a:t>Цена за клик в 70-100 долларов - норма</a:t>
            </a:r>
            <a:endParaRPr lang="ru-RU" b="1" dirty="0">
              <a:solidFill>
                <a:srgbClr val="002F69"/>
              </a:solidFill>
            </a:endParaRPr>
          </a:p>
          <a:p>
            <a:pPr>
              <a:buBlip>
                <a:blip r:embed="rId3"/>
              </a:buBlip>
            </a:pPr>
            <a:r>
              <a:rPr lang="ru-RU" b="1" dirty="0">
                <a:solidFill>
                  <a:srgbClr val="002F69"/>
                </a:solidFill>
              </a:rPr>
              <a:t> </a:t>
            </a:r>
            <a:r>
              <a:rPr lang="ru-RU" b="1" dirty="0" smtClean="0">
                <a:solidFill>
                  <a:srgbClr val="002F69"/>
                </a:solidFill>
              </a:rPr>
              <a:t>Даже при цене за клик в </a:t>
            </a:r>
            <a:r>
              <a:rPr lang="en-US" b="1" dirty="0" smtClean="0">
                <a:solidFill>
                  <a:srgbClr val="002F69"/>
                </a:solidFill>
              </a:rPr>
              <a:t>$</a:t>
            </a:r>
            <a:r>
              <a:rPr lang="ru-RU" b="1" dirty="0" smtClean="0">
                <a:solidFill>
                  <a:srgbClr val="002F69"/>
                </a:solidFill>
              </a:rPr>
              <a:t>10</a:t>
            </a:r>
            <a:r>
              <a:rPr lang="en-US" b="1" dirty="0" smtClean="0">
                <a:solidFill>
                  <a:srgbClr val="002F69"/>
                </a:solidFill>
              </a:rPr>
              <a:t> </a:t>
            </a:r>
            <a:r>
              <a:rPr lang="ru-RU" b="1" dirty="0" smtClean="0">
                <a:solidFill>
                  <a:srgbClr val="002F69"/>
                </a:solidFill>
              </a:rPr>
              <a:t>новому казино средства не отбить.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002F69"/>
                </a:solidFill>
              </a:rPr>
              <a:t>С бюджетами меньше </a:t>
            </a:r>
            <a:r>
              <a:rPr lang="en-US" b="1" dirty="0" smtClean="0">
                <a:solidFill>
                  <a:srgbClr val="002F69"/>
                </a:solidFill>
              </a:rPr>
              <a:t>$</a:t>
            </a:r>
            <a:r>
              <a:rPr lang="ru-RU" b="1" dirty="0" smtClean="0">
                <a:solidFill>
                  <a:srgbClr val="002F69"/>
                </a:solidFill>
              </a:rPr>
              <a:t>100000+</a:t>
            </a:r>
            <a:r>
              <a:rPr lang="en-US" b="1" dirty="0" smtClean="0">
                <a:solidFill>
                  <a:srgbClr val="002F69"/>
                </a:solidFill>
              </a:rPr>
              <a:t> </a:t>
            </a:r>
            <a:r>
              <a:rPr lang="ru-RU" b="1" dirty="0" smtClean="0">
                <a:solidFill>
                  <a:srgbClr val="002F69"/>
                </a:solidFill>
              </a:rPr>
              <a:t>нет смысла даже соваться в </a:t>
            </a:r>
            <a:r>
              <a:rPr lang="en-US" b="1" dirty="0" smtClean="0">
                <a:solidFill>
                  <a:srgbClr val="002F69"/>
                </a:solidFill>
              </a:rPr>
              <a:t>AdWords</a:t>
            </a:r>
            <a:endParaRPr lang="ru-RU" sz="3600" b="1" dirty="0" smtClean="0">
              <a:solidFill>
                <a:srgbClr val="002F69"/>
              </a:solidFill>
            </a:endParaRPr>
          </a:p>
          <a:p>
            <a:pPr>
              <a:buBlip>
                <a:blip r:embed="rId3"/>
              </a:buBlip>
            </a:pPr>
            <a:endParaRPr lang="ru-RU" sz="3600" b="1" dirty="0">
              <a:solidFill>
                <a:srgbClr val="002F69"/>
              </a:solidFill>
            </a:endParaRP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152A492-2592-42EC-9AD0-372D94372DBC}" type="slidenum">
              <a:rPr lang="ru-RU" smtClean="0">
                <a:solidFill>
                  <a:srgbClr val="000000"/>
                </a:solidFill>
              </a:rPr>
              <a:pPr algn="r" eaLnBrk="1"/>
              <a:t>23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18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60339"/>
            <a:ext cx="8226425" cy="892397"/>
          </a:xfrm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n-lt"/>
                <a:cs typeface="+mj-cs"/>
              </a:rPr>
              <a:t>Итоги за год:</a:t>
            </a:r>
            <a:endParaRPr lang="ru-RU" sz="4000" dirty="0">
              <a:latin typeface="+mn-lt"/>
              <a:cs typeface="+mj-cs"/>
            </a:endParaRPr>
          </a:p>
        </p:txBody>
      </p:sp>
      <p:sp>
        <p:nvSpPr>
          <p:cNvPr id="5127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Blip>
                <a:blip r:embed="rId3"/>
              </a:buBlip>
            </a:pPr>
            <a:r>
              <a:rPr lang="ru-RU" sz="3000" b="1" dirty="0" smtClean="0">
                <a:solidFill>
                  <a:srgbClr val="002F69"/>
                </a:solidFill>
              </a:rPr>
              <a:t>Выход на посещаемость в 800+ чел/день с поиска </a:t>
            </a:r>
          </a:p>
          <a:p>
            <a:pPr>
              <a:buFont typeface="Times New Roman" pitchFamily="18" charset="0"/>
              <a:buBlip>
                <a:blip r:embed="rId3"/>
              </a:buBlip>
            </a:pPr>
            <a:r>
              <a:rPr lang="ru-RU" sz="3000" b="1" dirty="0" smtClean="0">
                <a:solidFill>
                  <a:srgbClr val="002F69"/>
                </a:solidFill>
              </a:rPr>
              <a:t>Из них «полезн</a:t>
            </a:r>
            <a:r>
              <a:rPr lang="ru-RU" sz="3000" b="1" dirty="0" smtClean="0">
                <a:solidFill>
                  <a:srgbClr val="002F69"/>
                </a:solidFill>
              </a:rPr>
              <a:t>ых</a:t>
            </a:r>
            <a:r>
              <a:rPr lang="ru-RU" sz="3000" b="1" dirty="0" smtClean="0">
                <a:solidFill>
                  <a:srgbClr val="002F69"/>
                </a:solidFill>
              </a:rPr>
              <a:t>» </a:t>
            </a:r>
            <a:r>
              <a:rPr lang="ru-RU" sz="3000" b="1" dirty="0" smtClean="0">
                <a:solidFill>
                  <a:srgbClr val="002F69"/>
                </a:solidFill>
              </a:rPr>
              <a:t>(Великобритания</a:t>
            </a:r>
            <a:r>
              <a:rPr lang="en-US" sz="3000" b="1" dirty="0" smtClean="0">
                <a:solidFill>
                  <a:srgbClr val="002F69"/>
                </a:solidFill>
              </a:rPr>
              <a:t>)</a:t>
            </a:r>
            <a:r>
              <a:rPr lang="ru-RU" sz="3000" b="1" dirty="0" smtClean="0">
                <a:solidFill>
                  <a:srgbClr val="002F69"/>
                </a:solidFill>
              </a:rPr>
              <a:t> – минимум 150+ чел/день</a:t>
            </a:r>
          </a:p>
          <a:p>
            <a:pPr>
              <a:buFont typeface="Times New Roman" pitchFamily="18" charset="0"/>
              <a:buBlip>
                <a:blip r:embed="rId3"/>
              </a:buBlip>
            </a:pPr>
            <a:r>
              <a:rPr lang="ru-RU" sz="3000" b="1" dirty="0" smtClean="0">
                <a:solidFill>
                  <a:srgbClr val="002F69"/>
                </a:solidFill>
              </a:rPr>
              <a:t>Выход на полную самоокупаемость на 3 месяца раньше запланированного срока</a:t>
            </a:r>
          </a:p>
          <a:p>
            <a:pPr>
              <a:buBlip>
                <a:blip r:embed="rId3"/>
              </a:buBlip>
            </a:pPr>
            <a:endParaRPr lang="ru-RU" sz="3600" b="1" dirty="0">
              <a:solidFill>
                <a:srgbClr val="002F69"/>
              </a:solidFill>
            </a:endParaRP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152A492-2592-42EC-9AD0-372D94372DBC}" type="slidenum">
              <a:rPr lang="ru-RU" smtClean="0">
                <a:solidFill>
                  <a:srgbClr val="000000"/>
                </a:solidFill>
              </a:rPr>
              <a:pPr algn="r" eaLnBrk="1"/>
              <a:t>24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92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2713"/>
            <a:ext cx="1460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7350" y="1935956"/>
            <a:ext cx="8226425" cy="1997100"/>
          </a:xfrm>
        </p:spPr>
        <p:txBody>
          <a:bodyPr/>
          <a:lstStyle/>
          <a:p>
            <a:pPr algn="ctr" defTabSz="457200" eaLnBrk="1" hangingPunct="1"/>
            <a:r>
              <a:rPr lang="ru-RU" sz="6000" b="1" dirty="0" smtClean="0">
                <a:solidFill>
                  <a:srgbClr val="002F69"/>
                </a:solidFill>
                <a:latin typeface="+mn-lt"/>
              </a:rPr>
              <a:t>Что стоит запомнить?</a:t>
            </a:r>
            <a:endParaRPr lang="ru-RU" sz="7200" b="1" dirty="0">
              <a:solidFill>
                <a:srgbClr val="002F69"/>
              </a:solidFill>
              <a:latin typeface="+mn-lt"/>
            </a:endParaRPr>
          </a:p>
        </p:txBody>
      </p:sp>
      <p:sp>
        <p:nvSpPr>
          <p:cNvPr id="3078" name="Номер слайда 3"/>
          <p:cNvSpPr>
            <a:spLocks noGrp="1"/>
          </p:cNvSpPr>
          <p:nvPr>
            <p:ph type="sldNum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r" eaLnBrk="1"/>
            <a:fld id="{469A39D0-9EA0-4BF9-80D4-D0B0586B58A9}" type="slidenum">
              <a:rPr lang="ru-RU" smtClean="0">
                <a:solidFill>
                  <a:srgbClr val="000000"/>
                </a:solidFill>
              </a:rPr>
              <a:pPr algn="r" eaLnBrk="1"/>
              <a:t>25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24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2713"/>
            <a:ext cx="1460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n-lt"/>
                <a:cs typeface="+mj-cs"/>
              </a:rPr>
              <a:t>3 вещи, которые стоит запомнить</a:t>
            </a:r>
            <a:endParaRPr lang="ru-RU" sz="4000" dirty="0">
              <a:latin typeface="+mn-lt"/>
              <a:cs typeface="+mj-cs"/>
            </a:endParaRPr>
          </a:p>
        </p:txBody>
      </p:sp>
      <p:sp>
        <p:nvSpPr>
          <p:cNvPr id="5127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Blip>
                <a:blip r:embed="rId4"/>
              </a:buBlip>
            </a:pPr>
            <a:r>
              <a:rPr lang="ru-RU" sz="3000" b="1" dirty="0" smtClean="0">
                <a:solidFill>
                  <a:srgbClr val="002F69"/>
                </a:solidFill>
              </a:rPr>
              <a:t>Нет ниш, где нельзя продвигаться</a:t>
            </a:r>
            <a:endParaRPr lang="ru-RU" sz="3000" b="1" dirty="0">
              <a:solidFill>
                <a:srgbClr val="002F69"/>
              </a:solidFill>
            </a:endParaRPr>
          </a:p>
          <a:p>
            <a:pPr>
              <a:buBlip>
                <a:blip r:embed="rId4"/>
              </a:buBlip>
            </a:pPr>
            <a:r>
              <a:rPr lang="ru-RU" sz="3000" b="1" dirty="0" smtClean="0">
                <a:solidFill>
                  <a:srgbClr val="002F69"/>
                </a:solidFill>
              </a:rPr>
              <a:t>При высокой конкуренции имеет смысл делать упор на поиск своей ниши и написание контента, а не на «гонку» ссылочных бюджетов</a:t>
            </a:r>
            <a:endParaRPr lang="ru-RU" sz="3000" b="1" dirty="0" smtClean="0">
              <a:solidFill>
                <a:srgbClr val="002F69"/>
              </a:solidFill>
            </a:endParaRPr>
          </a:p>
          <a:p>
            <a:pPr>
              <a:buBlip>
                <a:blip r:embed="rId4"/>
              </a:buBlip>
            </a:pPr>
            <a:r>
              <a:rPr lang="ru-RU" sz="3000" b="1" dirty="0" smtClean="0">
                <a:solidFill>
                  <a:srgbClr val="002F69"/>
                </a:solidFill>
              </a:rPr>
              <a:t>Работа над конверсией должна идти рука об руку с получением трафика</a:t>
            </a:r>
            <a:endParaRPr lang="ru-RU" sz="3000" b="1" dirty="0" smtClean="0">
              <a:solidFill>
                <a:srgbClr val="002F69"/>
              </a:solidFill>
            </a:endParaRPr>
          </a:p>
          <a:p>
            <a:pPr>
              <a:buBlip>
                <a:blip r:embed="rId4"/>
              </a:buBlip>
            </a:pPr>
            <a:endParaRPr lang="ru-RU" sz="3600" b="1" dirty="0" smtClean="0">
              <a:solidFill>
                <a:srgbClr val="002F69"/>
              </a:solidFill>
            </a:endParaRPr>
          </a:p>
          <a:p>
            <a:pPr>
              <a:buBlip>
                <a:blip r:embed="rId4"/>
              </a:buBlip>
            </a:pPr>
            <a:endParaRPr lang="ru-RU" sz="3600" b="1" dirty="0">
              <a:solidFill>
                <a:srgbClr val="002F69"/>
              </a:solidFill>
            </a:endParaRP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152A492-2592-42EC-9AD0-372D94372DBC}" type="slidenum">
              <a:rPr lang="ru-RU" smtClean="0">
                <a:solidFill>
                  <a:srgbClr val="000000"/>
                </a:solidFill>
              </a:rPr>
              <a:pPr algn="r" eaLnBrk="1"/>
              <a:t>26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88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89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2713"/>
            <a:ext cx="1460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7" name="Rectangle 12"/>
          <p:cNvSpPr>
            <a:spLocks noChangeArrowheads="1"/>
          </p:cNvSpPr>
          <p:nvPr/>
        </p:nvSpPr>
        <p:spPr bwMode="auto">
          <a:xfrm>
            <a:off x="2090738" y="142875"/>
            <a:ext cx="232568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900113" y="1916113"/>
            <a:ext cx="7564437" cy="481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b="1" dirty="0">
                <a:solidFill>
                  <a:srgbClr val="FF0000"/>
                </a:solidFill>
                <a:latin typeface="+mn-lt"/>
                <a:ea typeface="SimSun" charset="-122"/>
                <a:cs typeface="Arial" charset="0"/>
              </a:rPr>
              <a:t>Спасибо за внимание!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800" b="1" dirty="0">
              <a:solidFill>
                <a:srgbClr val="FF0000"/>
              </a:solidFill>
              <a:latin typeface="+mn-lt"/>
              <a:ea typeface="SimSun" charset="-122"/>
              <a:cs typeface="Arial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  <a:ea typeface="SimSun" charset="-122"/>
                <a:cs typeface="Arial" charset="0"/>
              </a:rPr>
              <a:t>Контактные данные: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  <a:ea typeface="SimSun" charset="-122"/>
                <a:cs typeface="Arial" charset="0"/>
              </a:rPr>
              <a:t>Роман Доброновский</a:t>
            </a:r>
            <a:endParaRPr lang="ru-RU" sz="2800" b="1" dirty="0" smtClean="0">
              <a:solidFill>
                <a:srgbClr val="FF0000"/>
              </a:solidFill>
              <a:latin typeface="+mn-lt"/>
              <a:ea typeface="SimSun" charset="-122"/>
              <a:cs typeface="Arial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ea typeface="SimSun" charset="-122"/>
                <a:cs typeface="Arial" charset="0"/>
              </a:rPr>
              <a:t>E-mail: r.dobronovsky@promodo.com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ea typeface="SimSun" charset="-122"/>
                <a:cs typeface="Arial" charset="0"/>
              </a:rPr>
              <a:t>Twitter: dobronovsky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ea typeface="SimSun" charset="-122"/>
                <a:cs typeface="Arial" charset="0"/>
              </a:rPr>
              <a:t>Facebook: roman.dobronovsky</a:t>
            </a:r>
            <a:endParaRPr lang="ru-RU" sz="2800" b="1" dirty="0" smtClean="0">
              <a:solidFill>
                <a:schemeClr val="tx1"/>
              </a:solidFill>
              <a:latin typeface="+mn-lt"/>
              <a:ea typeface="SimSun" charset="-122"/>
              <a:cs typeface="Arial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5400" b="1" dirty="0">
              <a:solidFill>
                <a:srgbClr val="FF0000"/>
              </a:solidFill>
              <a:latin typeface="+mn-lt"/>
              <a:ea typeface="SimSun" charset="-122"/>
              <a:cs typeface="Arial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5400" b="1" dirty="0">
              <a:solidFill>
                <a:srgbClr val="FF0000"/>
              </a:solidFill>
              <a:latin typeface="+mn-lt"/>
              <a:ea typeface="SimSun" charset="-122"/>
              <a:cs typeface="Arial" charset="0"/>
            </a:endParaRPr>
          </a:p>
        </p:txBody>
      </p:sp>
      <p:pic>
        <p:nvPicPr>
          <p:cNvPr id="8" name="Picture 2" descr="C:\Documents and Settings\р\Рабочий стол\Optimization_logo (1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282" y="142081"/>
            <a:ext cx="767820" cy="7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2713"/>
            <a:ext cx="1460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7350" y="2157413"/>
            <a:ext cx="8226425" cy="1997100"/>
          </a:xfrm>
        </p:spPr>
        <p:txBody>
          <a:bodyPr/>
          <a:lstStyle/>
          <a:p>
            <a:pPr algn="ctr" defTabSz="457200" eaLnBrk="1" hangingPunct="1"/>
            <a:r>
              <a:rPr lang="ru-RU" sz="6000" b="1" dirty="0" smtClean="0">
                <a:solidFill>
                  <a:srgbClr val="002F69"/>
                </a:solidFill>
                <a:latin typeface="+mn-lt"/>
              </a:rPr>
              <a:t>О чём пойдёт рассказ?</a:t>
            </a:r>
            <a:endParaRPr lang="ru-RU" sz="7200" b="1" dirty="0">
              <a:solidFill>
                <a:srgbClr val="002F69"/>
              </a:solidFill>
              <a:latin typeface="+mn-lt"/>
            </a:endParaRPr>
          </a:p>
        </p:txBody>
      </p:sp>
      <p:sp>
        <p:nvSpPr>
          <p:cNvPr id="3078" name="Номер слайда 3"/>
          <p:cNvSpPr>
            <a:spLocks noGrp="1"/>
          </p:cNvSpPr>
          <p:nvPr>
            <p:ph type="sldNum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r" eaLnBrk="1"/>
            <a:fld id="{469A39D0-9EA0-4BF9-80D4-D0B0586B58A9}" type="slidenum">
              <a:rPr lang="ru-RU" smtClean="0">
                <a:solidFill>
                  <a:srgbClr val="000000"/>
                </a:solidFill>
              </a:rPr>
              <a:pPr algn="r" eaLnBrk="1"/>
              <a:t>3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73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2713"/>
            <a:ext cx="1460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+mn-lt"/>
                <a:cs typeface="+mj-cs"/>
              </a:rPr>
              <a:t>Об этом?</a:t>
            </a:r>
            <a:endParaRPr lang="ru-RU" sz="6000" dirty="0">
              <a:latin typeface="+mn-lt"/>
              <a:cs typeface="+mj-cs"/>
            </a:endParaRPr>
          </a:p>
        </p:txBody>
      </p:sp>
      <p:sp>
        <p:nvSpPr>
          <p:cNvPr id="410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23029A6-5A78-4E3E-B6EE-B5429CB2A621}" type="slidenum">
              <a:rPr lang="ru-RU" smtClean="0">
                <a:solidFill>
                  <a:srgbClr val="000000"/>
                </a:solidFill>
              </a:rPr>
              <a:pPr algn="r" eaLnBrk="1"/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2050" name="Picture 2" descr="C:\Documents and Settings\р\Рабочий стол\casino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22" y="1604963"/>
            <a:ext cx="6784180" cy="452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2713"/>
            <a:ext cx="1460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+mn-lt"/>
                <a:cs typeface="+mj-cs"/>
              </a:rPr>
              <a:t>На самом деле – об этом</a:t>
            </a:r>
            <a:endParaRPr lang="ru-RU" sz="4800" dirty="0">
              <a:latin typeface="+mn-lt"/>
              <a:cs typeface="+mj-cs"/>
            </a:endParaRPr>
          </a:p>
        </p:txBody>
      </p:sp>
      <p:sp>
        <p:nvSpPr>
          <p:cNvPr id="410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23029A6-5A78-4E3E-B6EE-B5429CB2A621}" type="slidenum">
              <a:rPr lang="ru-RU" smtClean="0">
                <a:solidFill>
                  <a:srgbClr val="000000"/>
                </a:solidFill>
              </a:rPr>
              <a:pPr algn="r" eaLnBrk="1"/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2" name="Picture 2" descr="C:\Documents and Settings\р\Рабочий стол\2012-11-18_15-50_Organic Search Traffic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76872"/>
            <a:ext cx="8265834" cy="241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73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2713"/>
            <a:ext cx="1460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7350" y="1935956"/>
            <a:ext cx="8226425" cy="1997100"/>
          </a:xfrm>
        </p:spPr>
        <p:txBody>
          <a:bodyPr/>
          <a:lstStyle/>
          <a:p>
            <a:pPr algn="ctr" defTabSz="457200" eaLnBrk="1" hangingPunct="1"/>
            <a:r>
              <a:rPr lang="ru-RU" sz="5400" b="1" dirty="0" smtClean="0">
                <a:solidFill>
                  <a:srgbClr val="002F69"/>
                </a:solidFill>
                <a:latin typeface="+mn-lt"/>
              </a:rPr>
              <a:t>Почему продвигать интернет-казино – трудно?</a:t>
            </a:r>
            <a:endParaRPr lang="ru-RU" sz="6600" b="1" dirty="0">
              <a:solidFill>
                <a:srgbClr val="002F69"/>
              </a:solidFill>
              <a:latin typeface="+mn-lt"/>
            </a:endParaRPr>
          </a:p>
        </p:txBody>
      </p:sp>
      <p:sp>
        <p:nvSpPr>
          <p:cNvPr id="3078" name="Номер слайда 3"/>
          <p:cNvSpPr>
            <a:spLocks noGrp="1"/>
          </p:cNvSpPr>
          <p:nvPr>
            <p:ph type="sldNum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r" eaLnBrk="1"/>
            <a:fld id="{469A39D0-9EA0-4BF9-80D4-D0B0586B58A9}" type="slidenum">
              <a:rPr lang="ru-RU" smtClean="0">
                <a:solidFill>
                  <a:srgbClr val="000000"/>
                </a:solidFill>
              </a:rPr>
              <a:pPr algn="r" eaLnBrk="1"/>
              <a:t>6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7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60339"/>
            <a:ext cx="8226425" cy="964405"/>
          </a:xfrm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cs typeface="+mj-cs"/>
              </a:rPr>
              <a:t>У нас была только британская лицензия</a:t>
            </a:r>
            <a:endParaRPr lang="ru-RU" sz="3600" dirty="0">
              <a:latin typeface="+mn-lt"/>
              <a:cs typeface="+mj-cs"/>
            </a:endParaRP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152A492-2592-42EC-9AD0-372D94372DBC}" type="slidenum">
              <a:rPr lang="ru-RU" smtClean="0">
                <a:solidFill>
                  <a:srgbClr val="000000"/>
                </a:solidFill>
              </a:rPr>
              <a:pPr algn="r" eaLnBrk="1"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4" name="Picture 2" descr="C:\Documents and Settings\р\Рабочий стол\british20flag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192979"/>
            <a:ext cx="5676478" cy="488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77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60339"/>
            <a:ext cx="8226425" cy="1108422"/>
          </a:xfrm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  <a:cs typeface="+mj-cs"/>
              </a:rPr>
              <a:t>Конкуренция - безумная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cs typeface="+mj-cs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n-lt"/>
                <a:cs typeface="+mj-cs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  <a:cs typeface="+mj-cs"/>
              </a:rPr>
              <a:t>(оборот рынка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j-cs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cs typeface="+mj-cs"/>
              </a:rPr>
              <a:t>- 548 млн фунтов)</a:t>
            </a:r>
            <a:endParaRPr lang="ru-RU" sz="2800" dirty="0">
              <a:latin typeface="+mn-lt"/>
              <a:cs typeface="+mj-cs"/>
            </a:endParaRP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152A492-2592-42EC-9AD0-372D94372DBC}" type="slidenum">
              <a:rPr lang="ru-RU" smtClean="0">
                <a:solidFill>
                  <a:srgbClr val="000000"/>
                </a:solidFill>
              </a:rPr>
              <a:pPr algn="r" eaLnBrk="1"/>
              <a:t>8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111744"/>
              </p:ext>
            </p:extLst>
          </p:nvPr>
        </p:nvGraphicFramePr>
        <p:xfrm>
          <a:off x="457200" y="1604963"/>
          <a:ext cx="8226425" cy="452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8871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620000" y="624205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120063" y="6248400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57250" y="1714500"/>
            <a:ext cx="25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60339"/>
            <a:ext cx="8226425" cy="964405"/>
          </a:xfrm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cs typeface="+mj-cs"/>
              </a:rPr>
              <a:t>Новым казино мало доверяют клиенты (как следствие – низкая конверсия) </a:t>
            </a:r>
            <a:endParaRPr lang="ru-RU" sz="3600" dirty="0">
              <a:latin typeface="+mn-lt"/>
              <a:cs typeface="+mj-cs"/>
            </a:endParaRP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r" eaLnBrk="1"/>
            <a:fld id="{4152A492-2592-42EC-9AD0-372D94372DBC}" type="slidenum">
              <a:rPr lang="ru-RU" smtClean="0">
                <a:solidFill>
                  <a:srgbClr val="000000"/>
                </a:solidFill>
              </a:rPr>
              <a:pPr algn="r" eaLnBrk="1"/>
              <a:t>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9"/>
            <a:ext cx="8226425" cy="47869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E:\Мои статьи, презентации и видео\картинки к optimization ru - про казино\handshake-deal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90670"/>
            <a:ext cx="6264696" cy="4698522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33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9147</TotalTime>
  <Words>520</Words>
  <Application>Microsoft Office PowerPoint</Application>
  <PresentationFormat>Экран (4:3)</PresentationFormat>
  <Paragraphs>170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Кейс:  Как мы продвигали британское интернет-казино</vt:lpstr>
      <vt:lpstr>Роман Доброновский Руководитель отдела продвижения зарубежных проектов Компания Promodo</vt:lpstr>
      <vt:lpstr>О чём пойдёт рассказ?</vt:lpstr>
      <vt:lpstr>Об этом?</vt:lpstr>
      <vt:lpstr>На самом деле – об этом</vt:lpstr>
      <vt:lpstr>Почему продвигать интернет-казино – трудно?</vt:lpstr>
      <vt:lpstr>У нас была только британская лицензия</vt:lpstr>
      <vt:lpstr>Конкуренция - безумная (оборот рынка - 548 млн фунтов)</vt:lpstr>
      <vt:lpstr>Новым казино мало доверяют клиенты (как следствие – низкая конверсия) </vt:lpstr>
      <vt:lpstr>Наши планы</vt:lpstr>
      <vt:lpstr>Как же мы делали поисковую оптимизацию?</vt:lpstr>
      <vt:lpstr>Ссылки – ничто.  Подбор запросов и контент – всё.</vt:lpstr>
      <vt:lpstr>Как мы «разбросали» запросы</vt:lpstr>
      <vt:lpstr>Запретили себе пока даже смотреть на высокочастотные запросы</vt:lpstr>
      <vt:lpstr>Исключили запросы со словом «бесплатно»</vt:lpstr>
      <vt:lpstr>Исключили запросы со словом «покер»</vt:lpstr>
      <vt:lpstr>Сделали серьёзный упор на запросы для мобильных (iPhone casino и т.д.)</vt:lpstr>
      <vt:lpstr>Учли локальную специфику запросов</vt:lpstr>
      <vt:lpstr>Мы сделали блог и регулярно его наполняли</vt:lpstr>
      <vt:lpstr>За год мы получили такой результат по SEO в целом:</vt:lpstr>
      <vt:lpstr>Если брать только Великобританию (без брендовых запросов):</vt:lpstr>
      <vt:lpstr>А ещё мы пробовали AdWords…</vt:lpstr>
      <vt:lpstr>Что мы усвоили по итогам кампании в AdWords</vt:lpstr>
      <vt:lpstr>Итоги за год:</vt:lpstr>
      <vt:lpstr>Что стоит запомнить?</vt:lpstr>
      <vt:lpstr>3 вещи, которые стоит запомнить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 Доброновский</dc:creator>
  <cp:lastModifiedBy>Roman Dobronovsky</cp:lastModifiedBy>
  <cp:revision>1360</cp:revision>
  <cp:lastPrinted>2011-10-19T18:11:03Z</cp:lastPrinted>
  <dcterms:created xsi:type="dcterms:W3CDTF">1601-01-01T00:00:00Z</dcterms:created>
  <dcterms:modified xsi:type="dcterms:W3CDTF">2012-11-18T14:32:10Z</dcterms:modified>
</cp:coreProperties>
</file>