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s/slide54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5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slides/slide57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73" r:id="rId2"/>
    <p:sldId id="321" r:id="rId3"/>
    <p:sldId id="322" r:id="rId4"/>
    <p:sldId id="280" r:id="rId5"/>
    <p:sldId id="257" r:id="rId6"/>
    <p:sldId id="276" r:id="rId7"/>
    <p:sldId id="278" r:id="rId8"/>
    <p:sldId id="320" r:id="rId9"/>
    <p:sldId id="319" r:id="rId10"/>
    <p:sldId id="259" r:id="rId11"/>
    <p:sldId id="260" r:id="rId12"/>
    <p:sldId id="267" r:id="rId13"/>
    <p:sldId id="268" r:id="rId14"/>
    <p:sldId id="261" r:id="rId15"/>
    <p:sldId id="265" r:id="rId16"/>
    <p:sldId id="266" r:id="rId17"/>
    <p:sldId id="263" r:id="rId18"/>
    <p:sldId id="264" r:id="rId19"/>
    <p:sldId id="262" r:id="rId20"/>
    <p:sldId id="272" r:id="rId21"/>
    <p:sldId id="271" r:id="rId22"/>
    <p:sldId id="269" r:id="rId23"/>
    <p:sldId id="270" r:id="rId24"/>
    <p:sldId id="317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258" r:id="rId59"/>
    <p:sldId id="275" r:id="rId60"/>
  </p:sldIdLst>
  <p:sldSz cx="9144000" cy="6858000" type="screen4x3"/>
  <p:notesSz cx="6858000" cy="9144000"/>
  <p:defaultTextStyle>
    <a:defPPr>
      <a:defRPr lang="en-US"/>
    </a:defPPr>
    <a:lvl1pPr marL="0" algn="l" defTabSz="4362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36295" algn="l" defTabSz="4362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72591" algn="l" defTabSz="4362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08886" algn="l" defTabSz="4362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45182" algn="l" defTabSz="4362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181477" algn="l" defTabSz="4362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17773" algn="l" defTabSz="4362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054070" algn="l" defTabSz="4362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490366" algn="l" defTabSz="43629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466" autoAdjust="0"/>
    <p:restoredTop sz="94687" autoAdjust="0"/>
  </p:normalViewPr>
  <p:slideViewPr>
    <p:cSldViewPr snapToObjects="1">
      <p:cViewPr varScale="1">
        <p:scale>
          <a:sx n="87" d="100"/>
          <a:sy n="87" d="100"/>
        </p:scale>
        <p:origin x="-9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Only with sun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880"/>
            <a:ext cx="8229600" cy="707236"/>
          </a:xfrm>
          <a:prstGeom prst="rect">
            <a:avLst/>
          </a:prstGeo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171" y="985823"/>
            <a:ext cx="8293952" cy="450059"/>
          </a:xfrm>
          <a:prstGeom prst="rect">
            <a:avLst/>
          </a:prstGeom>
        </p:spPr>
        <p:txBody>
          <a:bodyPr lIns="113437" tIns="0" rIns="43628" bIns="0"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3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8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7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0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477002"/>
            <a:ext cx="2133600" cy="274637"/>
          </a:xfrm>
          <a:prstGeom prst="rect">
            <a:avLst/>
          </a:prstGeom>
        </p:spPr>
        <p:txBody>
          <a:bodyPr vert="horz" wrap="square" lIns="78533" tIns="39266" rIns="78533" bIns="3926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20" cy="274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374342-6B1E-9D4A-B32C-8FD231DC32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01535"/>
            <a:ext cx="9448800" cy="5956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304801"/>
            <a:ext cx="3911600" cy="82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</a:t>
            </a:r>
            <a:r>
              <a:rPr lang="en-US" dirty="0" err="1" smtClean="0"/>
              <a:t>епротиворечив</a:t>
            </a:r>
            <a:r>
              <a:rPr lang="ru-RU" dirty="0" smtClean="0"/>
              <a:t>ая реклама?</a:t>
            </a:r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054904" y="1447800"/>
            <a:ext cx="5717493" cy="4205288"/>
            <a:chOff x="29768" y="0"/>
            <a:chExt cx="10915650" cy="81438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768" y="0"/>
              <a:ext cx="10915650" cy="814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08958" y="935633"/>
              <a:ext cx="2857520" cy="286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9583" r="9529" b="47830"/>
          <a:stretch>
            <a:fillRect/>
          </a:stretch>
        </p:blipFill>
        <p:spPr bwMode="auto">
          <a:xfrm>
            <a:off x="457202" y="2789197"/>
            <a:ext cx="5456451" cy="334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Down Arrow 7"/>
          <p:cNvSpPr/>
          <p:nvPr/>
        </p:nvSpPr>
        <p:spPr>
          <a:xfrm rot="3735624">
            <a:off x="5729221" y="2480554"/>
            <a:ext cx="1096749" cy="22442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59" tIns="43630" rIns="87259" bIns="4363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</a:t>
            </a:r>
            <a:r>
              <a:rPr lang="en-US" dirty="0" err="1" smtClean="0"/>
              <a:t>епротиворечив</a:t>
            </a:r>
            <a:r>
              <a:rPr lang="ru-RU" dirty="0" smtClean="0"/>
              <a:t>ая реклама?</a:t>
            </a:r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574" y="1402234"/>
            <a:ext cx="5559424" cy="277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465" y="2790826"/>
            <a:ext cx="5807822" cy="345757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Down Arrow 7"/>
          <p:cNvSpPr/>
          <p:nvPr/>
        </p:nvSpPr>
        <p:spPr>
          <a:xfrm rot="3439058">
            <a:off x="5788014" y="2769584"/>
            <a:ext cx="1096749" cy="22442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59" tIns="43630" rIns="87259" bIns="4363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>
              <a:lnSpc>
                <a:spcPct val="95000"/>
              </a:lnSpc>
            </a:pPr>
            <a:r>
              <a:rPr lang="en-US" sz="3900"/>
              <a:t>Не </a:t>
            </a:r>
            <a:r>
              <a:rPr lang="ru-RU" sz="3900"/>
              <a:t>сливайте</a:t>
            </a:r>
            <a:r>
              <a:rPr lang="en-US" sz="3900"/>
              <a:t> деньги…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274765"/>
            <a:ext cx="9137650" cy="607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eaLnBrk="1" hangingPunct="1">
              <a:lnSpc>
                <a:spcPct val="95000"/>
              </a:lnSpc>
            </a:pPr>
            <a:r>
              <a:rPr lang="en-US" sz="3900"/>
              <a:t>…потратьте их на </a:t>
            </a:r>
            <a:r>
              <a:rPr lang="ru-RU" sz="3900"/>
              <a:t>детей!</a:t>
            </a:r>
            <a:endParaRPr lang="en-US" sz="3900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1112"/>
            <a:ext cx="9144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Профессиональный дизайн?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3343"/>
          <a:stretch>
            <a:fillRect/>
          </a:stretch>
        </p:blipFill>
        <p:spPr>
          <a:xfrm>
            <a:off x="196329" y="1676400"/>
            <a:ext cx="6204471" cy="346405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Google Chro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438400"/>
            <a:ext cx="5452034" cy="421826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Заимствуйте доверие!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2" y="1828802"/>
            <a:ext cx="5715000" cy="438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 прячьте то, чему доверяют!</a:t>
            </a:r>
            <a:endParaRPr lang="en-US" dirty="0"/>
          </a:p>
        </p:txBody>
      </p:sp>
      <p:pic>
        <p:nvPicPr>
          <p:cNvPr id="5" name="Picture 4" descr="Google Chr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03"/>
            <a:ext cx="9144000" cy="122174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Down Arrow 5"/>
          <p:cNvSpPr/>
          <p:nvPr/>
        </p:nvSpPr>
        <p:spPr>
          <a:xfrm rot="3048482">
            <a:off x="4035169" y="3735089"/>
            <a:ext cx="757540" cy="29071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59" tIns="43630" rIns="87259" bIns="43630"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NeoCube - Голубого цвета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74826"/>
            <a:ext cx="3789765" cy="46259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Влюбите людей в свой товар!</a:t>
            </a:r>
            <a:endParaRPr lang="en-US" dirty="0"/>
          </a:p>
        </p:txBody>
      </p:sp>
      <p:pic>
        <p:nvPicPr>
          <p:cNvPr id="4" name="Picture 2" descr="C:\Users\Анастасия\Desktop\интернет-магазины часть 3\описание, которое понятно и нужно пользователю.png"/>
          <p:cNvPicPr>
            <a:picLocks noChangeAspect="1" noChangeArrowheads="1"/>
          </p:cNvPicPr>
          <p:nvPr/>
        </p:nvPicPr>
        <p:blipFill>
          <a:blip r:embed="rId2"/>
          <a:srcRect l="18890" t="27129" r="14748" b="8104"/>
          <a:stretch>
            <a:fillRect/>
          </a:stretch>
        </p:blipFill>
        <p:spPr bwMode="auto">
          <a:xfrm>
            <a:off x="1371600" y="1417638"/>
            <a:ext cx="6784324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астасия\Desktop\интернет-магазины часть 3\описание, которое понятно и нужно пользователю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3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дни. Воз и ныне там</a:t>
            </a:r>
            <a:endParaRPr lang="en-US" dirty="0"/>
          </a:p>
        </p:txBody>
      </p:sp>
      <p:pic>
        <p:nvPicPr>
          <p:cNvPr id="4" name="Content Placeholder 3" descr="сумка для фотоаппарата CULLMANN CU-93210 COMO Action 200 Black Ba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3" y="1927227"/>
            <a:ext cx="2261210" cy="46259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Google Chro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49" y="1927226"/>
            <a:ext cx="2730500" cy="29591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Google Chro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3429002"/>
            <a:ext cx="3452616" cy="291465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Down Arrow 7"/>
          <p:cNvSpPr/>
          <p:nvPr/>
        </p:nvSpPr>
        <p:spPr>
          <a:xfrm rot="5400000">
            <a:off x="2529890" y="2442546"/>
            <a:ext cx="757540" cy="1550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59" tIns="43630" rIns="87259" bIns="43630"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6200000">
            <a:off x="5044491" y="3732497"/>
            <a:ext cx="757540" cy="1550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259" tIns="43630" rIns="87259" bIns="4363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4432" y="-869950"/>
            <a:ext cx="10952832" cy="772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Взаимное недоверие?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69018"/>
            <a:ext cx="4114800" cy="3531785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В</a:t>
            </a:r>
            <a:r>
              <a:rPr lang="en-US" dirty="0" smtClean="0"/>
              <a:t> </a:t>
            </a:r>
            <a:r>
              <a:rPr lang="en-US" dirty="0" err="1" smtClean="0"/>
              <a:t>отделении</a:t>
            </a:r>
            <a:r>
              <a:rPr lang="en-US" dirty="0" smtClean="0"/>
              <a:t> </a:t>
            </a:r>
            <a:r>
              <a:rPr lang="en-US" dirty="0" err="1" smtClean="0"/>
              <a:t>банка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Почему</a:t>
            </a:r>
            <a:r>
              <a:rPr lang="en-US" dirty="0" smtClean="0"/>
              <a:t> </a:t>
            </a:r>
            <a:r>
              <a:rPr lang="en-US" dirty="0" err="1" smtClean="0"/>
              <a:t>они</a:t>
            </a:r>
            <a:r>
              <a:rPr lang="en-US" dirty="0" smtClean="0"/>
              <a:t> </a:t>
            </a:r>
            <a:r>
              <a:rPr lang="en-US" dirty="0" err="1" smtClean="0"/>
              <a:t>всегда</a:t>
            </a:r>
            <a:r>
              <a:rPr lang="en-US" dirty="0" smtClean="0"/>
              <a:t> </a:t>
            </a:r>
            <a:r>
              <a:rPr lang="en-US" dirty="0" err="1" smtClean="0"/>
              <a:t>привязывают</a:t>
            </a:r>
            <a:r>
              <a:rPr lang="en-US" dirty="0" smtClean="0"/>
              <a:t> </a:t>
            </a:r>
            <a:r>
              <a:rPr lang="en-US" dirty="0" err="1" smtClean="0"/>
              <a:t>шариковые</a:t>
            </a:r>
            <a:r>
              <a:rPr lang="en-US" dirty="0" smtClean="0"/>
              <a:t> </a:t>
            </a:r>
            <a:r>
              <a:rPr lang="en-US" dirty="0" err="1" smtClean="0"/>
              <a:t>ручки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Если</a:t>
            </a:r>
            <a:r>
              <a:rPr lang="en-US" dirty="0" smtClean="0"/>
              <a:t> </a:t>
            </a:r>
            <a:r>
              <a:rPr lang="en-US" dirty="0" err="1" smtClean="0"/>
              <a:t>я</a:t>
            </a:r>
            <a:r>
              <a:rPr lang="en-US" dirty="0" smtClean="0"/>
              <a:t> </a:t>
            </a:r>
            <a:r>
              <a:rPr lang="en-US" dirty="0" err="1" smtClean="0"/>
              <a:t>доверяю</a:t>
            </a:r>
            <a:r>
              <a:rPr lang="en-US" dirty="0" smtClean="0"/>
              <a:t> </a:t>
            </a:r>
            <a:r>
              <a:rPr lang="en-US" dirty="0" err="1" smtClean="0"/>
              <a:t>вам</a:t>
            </a:r>
            <a:r>
              <a:rPr lang="en-US" dirty="0" smtClean="0"/>
              <a:t> </a:t>
            </a:r>
            <a:r>
              <a:rPr lang="en-US" dirty="0" err="1" smtClean="0"/>
              <a:t>свои</a:t>
            </a:r>
            <a:r>
              <a:rPr lang="en-US" dirty="0" smtClean="0"/>
              <a:t> </a:t>
            </a:r>
            <a:r>
              <a:rPr lang="en-US" dirty="0" err="1" smtClean="0"/>
              <a:t>деньги</a:t>
            </a:r>
            <a:r>
              <a:rPr lang="en-US" dirty="0" smtClean="0"/>
              <a:t>, </a:t>
            </a:r>
            <a:r>
              <a:rPr lang="en-US" dirty="0" err="1" smtClean="0"/>
              <a:t>вы</a:t>
            </a:r>
            <a:r>
              <a:rPr lang="en-US" dirty="0" smtClean="0"/>
              <a:t> </a:t>
            </a:r>
            <a:r>
              <a:rPr lang="en-US" dirty="0" err="1" smtClean="0"/>
              <a:t>должны</a:t>
            </a:r>
            <a:r>
              <a:rPr lang="en-US" dirty="0" smtClean="0"/>
              <a:t> </a:t>
            </a:r>
            <a:r>
              <a:rPr lang="en-US" dirty="0" err="1" smtClean="0"/>
              <a:t>доверять</a:t>
            </a:r>
            <a:r>
              <a:rPr lang="en-US" dirty="0" smtClean="0"/>
              <a:t> </a:t>
            </a:r>
            <a:r>
              <a:rPr lang="en-US" dirty="0" err="1" smtClean="0"/>
              <a:t>мне</a:t>
            </a:r>
            <a:r>
              <a:rPr lang="en-US" dirty="0" smtClean="0"/>
              <a:t> </a:t>
            </a:r>
            <a:r>
              <a:rPr lang="en-US" dirty="0" err="1" smtClean="0"/>
              <a:t>хотя</a:t>
            </a:r>
            <a:r>
              <a:rPr lang="en-US" dirty="0" smtClean="0"/>
              <a:t> </a:t>
            </a:r>
            <a:r>
              <a:rPr lang="en-US" dirty="0" err="1" smtClean="0"/>
              <a:t>бы</a:t>
            </a:r>
            <a:r>
              <a:rPr lang="en-US" dirty="0" smtClean="0"/>
              <a:t> </a:t>
            </a:r>
            <a:r>
              <a:rPr lang="en-US" dirty="0" err="1" smtClean="0"/>
              <a:t>свои</a:t>
            </a:r>
            <a:r>
              <a:rPr lang="en-US" dirty="0" smtClean="0"/>
              <a:t> </a:t>
            </a:r>
            <a:r>
              <a:rPr lang="en-US" dirty="0" err="1" smtClean="0"/>
              <a:t>ручки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775191"/>
            <a:ext cx="2344938" cy="4721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01776"/>
            <a:ext cx="4495800" cy="10938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Альтернативное мнение?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40" y="1752600"/>
            <a:ext cx="4543425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 просите две вещи сразу!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057400"/>
            <a:ext cx="59817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 просите то, что не нужно!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442353"/>
            <a:ext cx="3928740" cy="42599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3167" y="1417638"/>
            <a:ext cx="3753634" cy="4284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4273" y="24477"/>
            <a:ext cx="5815454" cy="680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4598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AutoShape 2"/>
          <p:cNvSpPr>
            <a:spLocks/>
          </p:cNvSpPr>
          <p:nvPr/>
        </p:nvSpPr>
        <p:spPr bwMode="auto">
          <a:xfrm>
            <a:off x="3665636" y="564803"/>
            <a:ext cx="2223493" cy="1175371"/>
          </a:xfrm>
          <a:prstGeom prst="wedgeEllipseCallout">
            <a:avLst>
              <a:gd name="adj1" fmla="val -84625"/>
              <a:gd name="adj2" fmla="val 165065"/>
            </a:avLst>
          </a:prstGeom>
          <a:solidFill>
            <a:srgbClr val="FFFFFF"/>
          </a:solidFill>
          <a:ln w="508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190500" dist="88900" dir="27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ru-RU" sz="1900" dirty="0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Я вся горю!</a:t>
            </a:r>
            <a:endParaRPr lang="ru-RU" dirty="0"/>
          </a:p>
        </p:txBody>
      </p:sp>
      <p:sp>
        <p:nvSpPr>
          <p:cNvPr id="10243" name="AutoShape 3"/>
          <p:cNvSpPr>
            <a:spLocks/>
          </p:cNvSpPr>
          <p:nvPr/>
        </p:nvSpPr>
        <p:spPr bwMode="auto">
          <a:xfrm>
            <a:off x="3384353" y="4436939"/>
            <a:ext cx="2223493" cy="1175371"/>
          </a:xfrm>
          <a:prstGeom prst="wedgeEllipseCallout">
            <a:avLst>
              <a:gd name="adj1" fmla="val 79556"/>
              <a:gd name="adj2" fmla="val 15662"/>
            </a:avLst>
          </a:prstGeom>
          <a:solidFill>
            <a:srgbClr val="FFFFFF"/>
          </a:solidFill>
          <a:ln w="508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190500" dist="88900" dir="27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ru-RU" sz="1900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Сними очки, её пора гасить!</a:t>
            </a:r>
            <a:endParaRPr lang="ru-RU"/>
          </a:p>
        </p:txBody>
      </p:sp>
      <p:sp>
        <p:nvSpPr>
          <p:cNvPr id="10244" name="AutoShape 4"/>
          <p:cNvSpPr>
            <a:spLocks/>
          </p:cNvSpPr>
          <p:nvPr/>
        </p:nvSpPr>
        <p:spPr bwMode="auto">
          <a:xfrm>
            <a:off x="4410151" y="5320978"/>
            <a:ext cx="2224608" cy="1175371"/>
          </a:xfrm>
          <a:prstGeom prst="wedgeEllipseCallout">
            <a:avLst>
              <a:gd name="adj1" fmla="val 77148"/>
              <a:gd name="adj2" fmla="val -38083"/>
            </a:avLst>
          </a:prstGeom>
          <a:solidFill>
            <a:srgbClr val="FFFFFF"/>
          </a:solidFill>
          <a:ln w="508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190500" dist="88900" dir="27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ru-RU" sz="1900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Хорошо горит!</a:t>
            </a:r>
            <a:endParaRPr lang="ru-RU"/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5610077" y="1658691"/>
            <a:ext cx="3104183" cy="20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 anchor="ctr"/>
          <a:lstStyle/>
          <a:p>
            <a:pPr defTabSz="913930">
              <a:buClr>
                <a:srgbClr val="0095CE"/>
              </a:buClr>
            </a:pPr>
            <a:r>
              <a:rPr lang="ru-RU" sz="4400">
                <a:solidFill>
                  <a:srgbClr val="0095CE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Зажигаем звёзды?</a:t>
            </a:r>
            <a:endParaRPr lang="ru-RU" sz="1900"/>
          </a:p>
        </p:txBody>
      </p:sp>
      <p:pic>
        <p:nvPicPr>
          <p:cNvPr id="10246" name="Picture 6" descr="imag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655593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10243" grpId="0" animBg="1" autoUpdateAnimBg="0"/>
      <p:bldP spid="10244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mage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49959"/>
          <a:stretch>
            <a:fillRect/>
          </a:stretch>
        </p:blipFill>
        <p:spPr bwMode="auto">
          <a:xfrm>
            <a:off x="2" y="2"/>
            <a:ext cx="9141767" cy="676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025676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image2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49251"/>
          <a:stretch>
            <a:fillRect/>
          </a:stretch>
        </p:blipFill>
        <p:spPr bwMode="auto">
          <a:xfrm>
            <a:off x="2" y="0"/>
            <a:ext cx="91417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 descr="image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0160" y="1523629"/>
            <a:ext cx="3983757" cy="121890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AutoShape 3"/>
          <p:cNvSpPr>
            <a:spLocks/>
          </p:cNvSpPr>
          <p:nvPr/>
        </p:nvSpPr>
        <p:spPr bwMode="auto">
          <a:xfrm>
            <a:off x="6171531" y="1370708"/>
            <a:ext cx="2134195" cy="1447725"/>
          </a:xfrm>
          <a:prstGeom prst="leftArrow">
            <a:avLst>
              <a:gd name="adj1" fmla="val 50000"/>
              <a:gd name="adj2" fmla="val 35169"/>
            </a:avLst>
          </a:prstGeom>
          <a:noFill/>
          <a:ln w="36124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45594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image30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83080"/>
          <a:stretch>
            <a:fillRect/>
          </a:stretch>
        </p:blipFill>
        <p:spPr bwMode="auto">
          <a:xfrm>
            <a:off x="0" y="0"/>
            <a:ext cx="9162976" cy="746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83259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mage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774"/>
          <a:stretch>
            <a:fillRect/>
          </a:stretch>
        </p:blipFill>
        <p:spPr bwMode="auto">
          <a:xfrm>
            <a:off x="1675433" y="0"/>
            <a:ext cx="5684862" cy="680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82343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03632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image3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5433" y="0"/>
            <a:ext cx="56848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 descr="image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178" y="2742532"/>
            <a:ext cx="2190006" cy="3277196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6280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image3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5433" y="0"/>
            <a:ext cx="56848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 descr="image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178" y="1218903"/>
            <a:ext cx="4695899" cy="74228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0955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image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899"/>
          <a:stretch>
            <a:fillRect/>
          </a:stretch>
        </p:blipFill>
        <p:spPr bwMode="auto">
          <a:xfrm>
            <a:off x="1715618" y="1"/>
            <a:ext cx="5711651" cy="682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89694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image3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449"/>
          <a:stretch>
            <a:fillRect/>
          </a:stretch>
        </p:blipFill>
        <p:spPr bwMode="auto">
          <a:xfrm>
            <a:off x="1716732" y="0"/>
            <a:ext cx="5709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 descr="image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7590" y="1718965"/>
            <a:ext cx="4847704" cy="3418955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9513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image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995"/>
          <a:stretch>
            <a:fillRect/>
          </a:stretch>
        </p:blipFill>
        <p:spPr bwMode="auto">
          <a:xfrm>
            <a:off x="1714502" y="1"/>
            <a:ext cx="5715000" cy="682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725460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image3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303"/>
          <a:stretch>
            <a:fillRect/>
          </a:stretch>
        </p:blipFill>
        <p:spPr bwMode="auto">
          <a:xfrm>
            <a:off x="1714502" y="0"/>
            <a:ext cx="5715000" cy="680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image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9593" y="2595192"/>
            <a:ext cx="4943698" cy="166650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4888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 descr="Inserted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587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3"/>
          <p:cNvSpPr>
            <a:spLocks noGrp="1"/>
          </p:cNvSpPr>
          <p:nvPr>
            <p:ph type="title" idx="4294967295"/>
          </p:nvPr>
        </p:nvSpPr>
        <p:spPr bwMode="auto">
          <a:xfrm>
            <a:off x="4978400" y="3952875"/>
            <a:ext cx="4165600" cy="2041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 anchor="ctr"/>
          <a:lstStyle/>
          <a:p>
            <a:pPr defTabSz="913930">
              <a:buClr>
                <a:srgbClr val="0095CE"/>
              </a:buClr>
            </a:pPr>
            <a:r>
              <a:rPr lang="ru-RU" sz="4400" dirty="0">
                <a:solidFill>
                  <a:srgbClr val="0095CE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Зажигаем звёзды!</a:t>
            </a:r>
            <a:endParaRPr lang="ru-RU" dirty="0"/>
          </a:p>
        </p:txBody>
      </p:sp>
      <p:sp>
        <p:nvSpPr>
          <p:cNvPr id="21508" name="Rectangle 4"/>
          <p:cNvSpPr>
            <a:spLocks noGrp="1"/>
          </p:cNvSpPr>
          <p:nvPr>
            <p:ph type="body" idx="4294967295"/>
          </p:nvPr>
        </p:nvSpPr>
        <p:spPr bwMode="auto">
          <a:xfrm>
            <a:off x="2743200" y="5856288"/>
            <a:ext cx="6400800" cy="297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/>
          <a:lstStyle/>
          <a:p>
            <a:pPr marL="113437" indent="0" algn="ctr" defTabSz="913930">
              <a:spcBef>
                <a:spcPts val="421"/>
              </a:spcBef>
              <a:buClr>
                <a:srgbClr val="F38307"/>
              </a:buClr>
              <a:buNone/>
            </a:pPr>
            <a:r>
              <a:rPr lang="ru-RU" sz="2700" dirty="0">
                <a:solidFill>
                  <a:srgbClr val="F3830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Конверсия от 5 до 11%!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34399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image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32" y="2208982"/>
            <a:ext cx="8188523" cy="79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0" name="Picture 2" descr="image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629" y="3599782"/>
            <a:ext cx="8118202" cy="74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3" descr="image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45" r="3110"/>
          <a:stretch>
            <a:fillRect/>
          </a:stretch>
        </p:blipFill>
        <p:spPr bwMode="auto">
          <a:xfrm>
            <a:off x="666380" y="3599782"/>
            <a:ext cx="7787803" cy="74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442412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image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343" y="246685"/>
            <a:ext cx="8117086" cy="74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 descr="image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45" r="3110"/>
          <a:stretch>
            <a:fillRect/>
          </a:stretch>
        </p:blipFill>
        <p:spPr bwMode="auto">
          <a:xfrm>
            <a:off x="798093" y="246685"/>
            <a:ext cx="7787803" cy="74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 descr="image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256" y="1313783"/>
            <a:ext cx="7715250" cy="523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1010681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image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281" y="1294804"/>
            <a:ext cx="7715250" cy="522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8" name="Picture 2" descr="image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734" y="227709"/>
            <a:ext cx="8188523" cy="79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260062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139" t="14006" r="2139" b="14006"/>
          <a:stretch>
            <a:fillRect/>
          </a:stretch>
        </p:blipFill>
        <p:spPr bwMode="auto">
          <a:xfrm>
            <a:off x="330399" y="1170907"/>
            <a:ext cx="9510117" cy="513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AutoShape 2"/>
          <p:cNvSpPr>
            <a:spLocks/>
          </p:cNvSpPr>
          <p:nvPr/>
        </p:nvSpPr>
        <p:spPr bwMode="auto">
          <a:xfrm>
            <a:off x="714375" y="815953"/>
            <a:ext cx="2790528" cy="1474513"/>
          </a:xfrm>
          <a:prstGeom prst="wedgeEllipseCallout">
            <a:avLst>
              <a:gd name="adj1" fmla="val 24856"/>
              <a:gd name="adj2" fmla="val 97444"/>
            </a:avLst>
          </a:prstGeom>
          <a:solidFill>
            <a:srgbClr val="FFFFFF"/>
          </a:solidFill>
          <a:ln w="508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190500" dist="88900" dir="27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ru-RU" sz="1900" dirty="0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Доктор, меня очень беспокоит конверсия</a:t>
            </a:r>
            <a:endParaRPr lang="ru-RU" dirty="0"/>
          </a:p>
        </p:txBody>
      </p:sp>
      <p:sp>
        <p:nvSpPr>
          <p:cNvPr id="9219" name="AutoShape 3"/>
          <p:cNvSpPr>
            <a:spLocks/>
          </p:cNvSpPr>
          <p:nvPr/>
        </p:nvSpPr>
        <p:spPr bwMode="auto">
          <a:xfrm>
            <a:off x="4616650" y="4308576"/>
            <a:ext cx="2790528" cy="1475630"/>
          </a:xfrm>
          <a:prstGeom prst="wedgeEllipseCallout">
            <a:avLst>
              <a:gd name="adj1" fmla="val 17185"/>
              <a:gd name="adj2" fmla="val -86241"/>
            </a:avLst>
          </a:prstGeom>
          <a:solidFill>
            <a:srgbClr val="FFFFFF"/>
          </a:solidFill>
          <a:ln w="508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190500" dist="88900" dir="27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ru-RU" sz="1900" dirty="0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Это теперь лечится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674329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 autoUpdateAnimBg="0"/>
      <p:bldP spid="9219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 descr="image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794" y="1230064"/>
            <a:ext cx="7725296" cy="52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3792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 descr="image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306" y="1038079"/>
            <a:ext cx="7696275" cy="520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438998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96850"/>
            <a:ext cx="8229600" cy="793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 anchor="ctr"/>
          <a:lstStyle/>
          <a:p>
            <a:pPr defTabSz="913930">
              <a:buClr>
                <a:srgbClr val="3399FF"/>
              </a:buClr>
            </a:pPr>
            <a:r>
              <a:rPr lang="ru-RU" sz="2700">
                <a:solidFill>
                  <a:srgbClr val="3399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Посещения за три месяца</a:t>
            </a:r>
            <a:endParaRPr lang="ru-RU"/>
          </a:p>
        </p:txBody>
      </p:sp>
      <p:pic>
        <p:nvPicPr>
          <p:cNvPr id="27651" name="Picture 3" descr="image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515" y="1548187"/>
            <a:ext cx="6923857" cy="401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AutoShape 4"/>
          <p:cNvSpPr>
            <a:spLocks/>
          </p:cNvSpPr>
          <p:nvPr/>
        </p:nvSpPr>
        <p:spPr bwMode="auto">
          <a:xfrm>
            <a:off x="2542729" y="2999260"/>
            <a:ext cx="142875" cy="285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6199"/>
                </a:moveTo>
                <a:lnTo>
                  <a:pt x="5400" y="16199"/>
                </a:lnTo>
                <a:lnTo>
                  <a:pt x="5400" y="0"/>
                </a:lnTo>
                <a:lnTo>
                  <a:pt x="16199" y="0"/>
                </a:lnTo>
                <a:lnTo>
                  <a:pt x="16199" y="16199"/>
                </a:lnTo>
                <a:lnTo>
                  <a:pt x="21600" y="1619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BBE0E3"/>
          </a:solidFill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583858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96850"/>
            <a:ext cx="8229600" cy="793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 anchor="ctr"/>
          <a:lstStyle/>
          <a:p>
            <a:pPr defTabSz="913930">
              <a:buClr>
                <a:srgbClr val="3399FF"/>
              </a:buClr>
            </a:pPr>
            <a:r>
              <a:rPr lang="ru-RU" sz="2700">
                <a:solidFill>
                  <a:srgbClr val="3399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Рекламный трафик за три месяца</a:t>
            </a:r>
            <a:endParaRPr lang="ru-RU"/>
          </a:p>
        </p:txBody>
      </p:sp>
      <p:pic>
        <p:nvPicPr>
          <p:cNvPr id="28675" name="Picture 3" descr="image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980" y="1338337"/>
            <a:ext cx="6914927" cy="443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AutoShape 4"/>
          <p:cNvSpPr>
            <a:spLocks/>
          </p:cNvSpPr>
          <p:nvPr/>
        </p:nvSpPr>
        <p:spPr bwMode="auto">
          <a:xfrm>
            <a:off x="2542729" y="2740300"/>
            <a:ext cx="142875" cy="285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6199"/>
                </a:moveTo>
                <a:lnTo>
                  <a:pt x="5400" y="16199"/>
                </a:lnTo>
                <a:lnTo>
                  <a:pt x="5400" y="0"/>
                </a:lnTo>
                <a:lnTo>
                  <a:pt x="16199" y="0"/>
                </a:lnTo>
                <a:lnTo>
                  <a:pt x="16199" y="16199"/>
                </a:lnTo>
                <a:lnTo>
                  <a:pt x="21600" y="1619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BBE0E3"/>
          </a:solidFill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40703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/>
          </p:cNvSpPr>
          <p:nvPr/>
        </p:nvSpPr>
        <p:spPr bwMode="auto">
          <a:xfrm>
            <a:off x="641822" y="5977310"/>
            <a:ext cx="7803430" cy="42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/>
          <a:lstStyle/>
          <a:p>
            <a:pPr defTabSz="913930">
              <a:buClr>
                <a:srgbClr val="FF0000"/>
              </a:buClr>
            </a:pPr>
            <a:r>
              <a:rPr lang="ru-RU" sz="2400">
                <a:latin typeface="Arial" pitchFamily="34" charset="0"/>
                <a:cs typeface="Arial" pitchFamily="34" charset="0"/>
                <a:sym typeface="Arial" pitchFamily="34" charset="0"/>
              </a:rPr>
              <a:t>Общая конверсия 5,8%   Из рекламного трафика: 11%</a:t>
            </a:r>
            <a:endParaRPr lang="ru-RU"/>
          </a:p>
        </p:txBody>
      </p:sp>
      <p:sp>
        <p:nvSpPr>
          <p:cNvPr id="29699" name="Rectangle 3"/>
          <p:cNvSpPr>
            <a:spLocks noGrp="1"/>
          </p:cNvSpPr>
          <p:nvPr>
            <p:ph type="title" idx="4294967295"/>
          </p:nvPr>
        </p:nvSpPr>
        <p:spPr bwMode="auto">
          <a:xfrm>
            <a:off x="0" y="196850"/>
            <a:ext cx="8229600" cy="793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 anchor="ctr"/>
          <a:lstStyle/>
          <a:p>
            <a:pPr defTabSz="913930">
              <a:buClr>
                <a:srgbClr val="3399FF"/>
              </a:buClr>
            </a:pPr>
            <a:r>
              <a:rPr lang="ru-RU" sz="2700">
                <a:solidFill>
                  <a:srgbClr val="3399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Показатели конверсии</a:t>
            </a:r>
            <a:endParaRPr lang="ru-RU"/>
          </a:p>
        </p:txBody>
      </p:sp>
      <p:pic>
        <p:nvPicPr>
          <p:cNvPr id="29700" name="Picture 4" descr="image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9468" y="1376291"/>
            <a:ext cx="6943948" cy="436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1" name="AutoShape 5"/>
          <p:cNvSpPr>
            <a:spLocks/>
          </p:cNvSpPr>
          <p:nvPr/>
        </p:nvSpPr>
        <p:spPr bwMode="auto">
          <a:xfrm>
            <a:off x="4929189" y="4500563"/>
            <a:ext cx="2143125" cy="1214437"/>
          </a:xfrm>
          <a:prstGeom prst="roundRect">
            <a:avLst>
              <a:gd name="adj" fmla="val 11718"/>
            </a:avLst>
          </a:prstGeom>
          <a:noFill/>
          <a:ln w="36124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9702" name="AutoShape 6"/>
          <p:cNvSpPr>
            <a:spLocks/>
          </p:cNvSpPr>
          <p:nvPr/>
        </p:nvSpPr>
        <p:spPr bwMode="auto">
          <a:xfrm>
            <a:off x="2542729" y="2856386"/>
            <a:ext cx="142875" cy="285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6199"/>
                </a:moveTo>
                <a:lnTo>
                  <a:pt x="5400" y="16199"/>
                </a:lnTo>
                <a:lnTo>
                  <a:pt x="5400" y="0"/>
                </a:lnTo>
                <a:lnTo>
                  <a:pt x="16199" y="0"/>
                </a:lnTo>
                <a:lnTo>
                  <a:pt x="16199" y="16199"/>
                </a:lnTo>
                <a:lnTo>
                  <a:pt x="21600" y="1619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BBE0E3"/>
          </a:solidFill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845111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image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281" y="842741"/>
            <a:ext cx="7715250" cy="522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339957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96850"/>
            <a:ext cx="8229600" cy="793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 anchor="ctr"/>
          <a:lstStyle/>
          <a:p>
            <a:pPr defTabSz="913930">
              <a:buClr>
                <a:srgbClr val="3399FF"/>
              </a:buClr>
            </a:pPr>
            <a:r>
              <a:rPr lang="ru-RU" sz="2700">
                <a:solidFill>
                  <a:srgbClr val="3399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Идеальная цена</a:t>
            </a:r>
            <a:endParaRPr lang="ru-RU"/>
          </a:p>
        </p:txBody>
      </p:sp>
      <p:pic>
        <p:nvPicPr>
          <p:cNvPr id="31747" name="Picture 3" descr="image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251" y="990081"/>
            <a:ext cx="8158385" cy="513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447978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96850"/>
            <a:ext cx="8229600" cy="793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 anchor="ctr"/>
          <a:lstStyle/>
          <a:p>
            <a:pPr defTabSz="913930">
              <a:buClr>
                <a:srgbClr val="3399FF"/>
              </a:buClr>
            </a:pPr>
            <a:r>
              <a:rPr lang="ru-RU" sz="2700">
                <a:solidFill>
                  <a:srgbClr val="3399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Идеальная цена</a:t>
            </a:r>
            <a:endParaRPr lang="ru-RU"/>
          </a:p>
        </p:txBody>
      </p:sp>
      <p:pic>
        <p:nvPicPr>
          <p:cNvPr id="32771" name="Picture 3" descr="image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56" y="990081"/>
            <a:ext cx="8185175" cy="513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3839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96850"/>
            <a:ext cx="8229600" cy="793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 anchor="ctr"/>
          <a:lstStyle/>
          <a:p>
            <a:pPr defTabSz="913930">
              <a:buClr>
                <a:srgbClr val="3399FF"/>
              </a:buClr>
            </a:pPr>
            <a:r>
              <a:rPr lang="ru-RU" sz="2700">
                <a:solidFill>
                  <a:srgbClr val="3399FF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300 тысяч пользователей</a:t>
            </a:r>
            <a:endParaRPr lang="ru-RU"/>
          </a:p>
        </p:txBody>
      </p:sp>
      <p:pic>
        <p:nvPicPr>
          <p:cNvPr id="33795" name="Picture 3" descr="image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220" y="4201419"/>
            <a:ext cx="7130356" cy="142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 descr="image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220" y="1701106"/>
            <a:ext cx="2571750" cy="52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5" descr="image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1159" y="1772546"/>
            <a:ext cx="4259461" cy="23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8" name="Picture 6" descr="image5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221" y="2415482"/>
            <a:ext cx="2491383" cy="154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4729219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8" name="AutoShape 2"/>
          <p:cNvSpPr>
            <a:spLocks/>
          </p:cNvSpPr>
          <p:nvPr/>
        </p:nvSpPr>
        <p:spPr bwMode="auto">
          <a:xfrm>
            <a:off x="1045890" y="2069456"/>
            <a:ext cx="2790528" cy="1474515"/>
          </a:xfrm>
          <a:prstGeom prst="wedgeEllipseCallout">
            <a:avLst>
              <a:gd name="adj1" fmla="val 24856"/>
              <a:gd name="adj2" fmla="val 97444"/>
            </a:avLst>
          </a:prstGeom>
          <a:solidFill>
            <a:srgbClr val="FFFFFF"/>
          </a:solidFill>
          <a:ln w="508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190500" dist="88900" dir="27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ru-RU" sz="1900" dirty="0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Куда бы тут кликнуть?!</a:t>
            </a:r>
            <a:endParaRPr lang="ru-RU" dirty="0"/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433092" y="5915918"/>
            <a:ext cx="7772177" cy="24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/>
          <a:lstStyle/>
          <a:p>
            <a:pPr defTabSz="913930">
              <a:buClr>
                <a:srgbClr val="0095CE"/>
              </a:buClr>
            </a:pPr>
            <a:r>
              <a:rPr lang="ru-RU" sz="3000">
                <a:solidFill>
                  <a:srgbClr val="0095CE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Юзабилити малых форм</a:t>
            </a:r>
            <a:endParaRPr lang="ru-RU" sz="1900"/>
          </a:p>
        </p:txBody>
      </p:sp>
      <p:sp>
        <p:nvSpPr>
          <p:cNvPr id="34820" name="Rectangle 4"/>
          <p:cNvSpPr>
            <a:spLocks/>
          </p:cNvSpPr>
          <p:nvPr/>
        </p:nvSpPr>
        <p:spPr bwMode="auto">
          <a:xfrm>
            <a:off x="433092" y="2754808"/>
            <a:ext cx="7772177" cy="321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 anchor="b"/>
          <a:lstStyle/>
          <a:p>
            <a:pPr defTabSz="913930">
              <a:spcBef>
                <a:spcPts val="281"/>
              </a:spcBef>
              <a:buClr>
                <a:srgbClr val="F38307"/>
              </a:buClr>
            </a:pPr>
            <a:r>
              <a:rPr lang="ru-RU" sz="1900">
                <a:solidFill>
                  <a:srgbClr val="60606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Задача скульптора  - отсечь всё лишнее!</a:t>
            </a:r>
            <a:endParaRPr lang="ru-RU" sz="1900"/>
          </a:p>
        </p:txBody>
      </p:sp>
      <p:pic>
        <p:nvPicPr>
          <p:cNvPr id="34821" name="Picture 5" descr="imag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780310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1503363"/>
            <a:ext cx="4414917" cy="5354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Ты кто такой? Давай, до свидания!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2" y="2057403"/>
            <a:ext cx="4724400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Посадочные</a:t>
            </a:r>
            <a:r>
              <a:rPr lang="en-US" dirty="0" smtClean="0"/>
              <a:t> </a:t>
            </a:r>
            <a:r>
              <a:rPr lang="en-US" dirty="0" err="1" smtClean="0"/>
              <a:t>страницы</a:t>
            </a:r>
            <a:r>
              <a:rPr lang="en-US" dirty="0" smtClean="0"/>
              <a:t> </a:t>
            </a:r>
            <a:r>
              <a:rPr lang="en-US" dirty="0" err="1" smtClean="0"/>
              <a:t>чаще</a:t>
            </a:r>
            <a:r>
              <a:rPr lang="en-US" dirty="0" smtClean="0"/>
              <a:t> </a:t>
            </a:r>
            <a:r>
              <a:rPr lang="en-US" dirty="0" err="1" smtClean="0"/>
              <a:t>видят</a:t>
            </a:r>
            <a:r>
              <a:rPr lang="en-US" dirty="0" smtClean="0"/>
              <a:t> </a:t>
            </a:r>
            <a:r>
              <a:rPr lang="en-US" dirty="0" err="1" smtClean="0"/>
              <a:t>люди</a:t>
            </a:r>
            <a:r>
              <a:rPr lang="en-US" dirty="0" smtClean="0"/>
              <a:t>, </a:t>
            </a:r>
            <a:r>
              <a:rPr lang="en-US" dirty="0" err="1" smtClean="0"/>
              <a:t>которые</a:t>
            </a:r>
            <a:r>
              <a:rPr lang="en-US" dirty="0" smtClean="0"/>
              <a:t> </a:t>
            </a:r>
            <a:r>
              <a:rPr lang="en-US" dirty="0" err="1" smtClean="0"/>
              <a:t>о</a:t>
            </a:r>
            <a:r>
              <a:rPr lang="en-US" dirty="0" smtClean="0"/>
              <a:t> </a:t>
            </a:r>
            <a:r>
              <a:rPr lang="en-US" dirty="0" err="1" smtClean="0"/>
              <a:t>вас</a:t>
            </a:r>
            <a:r>
              <a:rPr lang="en-US" dirty="0" smtClean="0"/>
              <a:t> </a:t>
            </a:r>
            <a:r>
              <a:rPr lang="en-US" dirty="0" err="1" smtClean="0"/>
              <a:t>ещ</a:t>
            </a:r>
            <a:r>
              <a:rPr lang="ru-RU" dirty="0" smtClean="0"/>
              <a:t>ё ничего</a:t>
            </a:r>
            <a:r>
              <a:rPr lang="en-US" dirty="0" smtClean="0"/>
              <a:t> </a:t>
            </a:r>
            <a:r>
              <a:rPr lang="en-US" dirty="0" err="1" smtClean="0"/>
              <a:t>не</a:t>
            </a:r>
            <a:r>
              <a:rPr lang="en-US" dirty="0" smtClean="0"/>
              <a:t> </a:t>
            </a:r>
            <a:r>
              <a:rPr lang="en-US" dirty="0" err="1" smtClean="0"/>
              <a:t>знают</a:t>
            </a:r>
            <a:r>
              <a:rPr lang="ru-RU" dirty="0"/>
              <a:t>!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ru-RU" dirty="0" smtClean="0"/>
          </a:p>
          <a:p>
            <a:r>
              <a:rPr lang="en-US" dirty="0" err="1" smtClean="0"/>
              <a:t>Почему</a:t>
            </a:r>
            <a:r>
              <a:rPr lang="en-US" dirty="0" smtClean="0"/>
              <a:t> </a:t>
            </a:r>
            <a:r>
              <a:rPr lang="en-US" dirty="0" err="1" smtClean="0"/>
              <a:t>они</a:t>
            </a:r>
            <a:r>
              <a:rPr lang="en-US" dirty="0" smtClean="0"/>
              <a:t> </a:t>
            </a:r>
            <a:r>
              <a:rPr lang="en-US" dirty="0" err="1" smtClean="0"/>
              <a:t>должны</a:t>
            </a:r>
            <a:r>
              <a:rPr lang="en-US" dirty="0" smtClean="0"/>
              <a:t> </a:t>
            </a:r>
            <a:r>
              <a:rPr lang="en-US" dirty="0" err="1" smtClean="0"/>
              <a:t>доверять</a:t>
            </a:r>
            <a:r>
              <a:rPr lang="en-US" dirty="0" smtClean="0"/>
              <a:t> </a:t>
            </a:r>
            <a:r>
              <a:rPr lang="en-US" dirty="0" err="1" smtClean="0"/>
              <a:t>вам</a:t>
            </a:r>
            <a:r>
              <a:rPr lang="en-US" dirty="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/>
          </p:cNvSpPr>
          <p:nvPr/>
        </p:nvSpPr>
        <p:spPr bwMode="auto">
          <a:xfrm>
            <a:off x="443972" y="4409462"/>
            <a:ext cx="7771061" cy="20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 anchor="ctr"/>
          <a:lstStyle/>
          <a:p>
            <a:pPr defTabSz="913930">
              <a:buClr>
                <a:srgbClr val="0095CE"/>
              </a:buClr>
            </a:pPr>
            <a:r>
              <a:rPr lang="ru-RU" sz="4400" dirty="0">
                <a:solidFill>
                  <a:srgbClr val="0095CE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Примеры</a:t>
            </a:r>
            <a:endParaRPr lang="ru-RU" sz="1900" dirty="0"/>
          </a:p>
        </p:txBody>
      </p:sp>
      <p:pic>
        <p:nvPicPr>
          <p:cNvPr id="3788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741" t="29039" r="40398" b="36064"/>
          <a:stretch>
            <a:fillRect/>
          </a:stretch>
        </p:blipFill>
        <p:spPr bwMode="auto">
          <a:xfrm>
            <a:off x="1755800" y="2328418"/>
            <a:ext cx="2730252" cy="239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 descr="Inserted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8080" t="37001" r="16510" b="25291"/>
          <a:stretch>
            <a:fillRect/>
          </a:stretch>
        </p:blipFill>
        <p:spPr bwMode="auto">
          <a:xfrm>
            <a:off x="4796359" y="1926582"/>
            <a:ext cx="2698998" cy="300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AutoShape 3"/>
          <p:cNvSpPr>
            <a:spLocks/>
          </p:cNvSpPr>
          <p:nvPr/>
        </p:nvSpPr>
        <p:spPr bwMode="auto">
          <a:xfrm>
            <a:off x="2544961" y="677542"/>
            <a:ext cx="3600898" cy="1463352"/>
          </a:xfrm>
          <a:prstGeom prst="wedgeEllipseCallout">
            <a:avLst>
              <a:gd name="adj1" fmla="val -24935"/>
              <a:gd name="adj2" fmla="val 93403"/>
            </a:avLst>
          </a:prstGeom>
          <a:solidFill>
            <a:srgbClr val="FFFFFF"/>
          </a:solidFill>
          <a:ln w="508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190500" dist="88900" dir="27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ru-RU" sz="1900" dirty="0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На свете счастья нет!</a:t>
            </a:r>
            <a:endParaRPr lang="ru-RU" dirty="0"/>
          </a:p>
        </p:txBody>
      </p:sp>
      <p:sp>
        <p:nvSpPr>
          <p:cNvPr id="37892" name="AutoShape 4"/>
          <p:cNvSpPr>
            <a:spLocks/>
          </p:cNvSpPr>
          <p:nvPr/>
        </p:nvSpPr>
        <p:spPr bwMode="auto">
          <a:xfrm>
            <a:off x="3454674" y="4157887"/>
            <a:ext cx="2273722" cy="1128488"/>
          </a:xfrm>
          <a:prstGeom prst="wedgeEllipseCallout">
            <a:avLst>
              <a:gd name="adj1" fmla="val 49898"/>
              <a:gd name="adj2" fmla="val -86000"/>
            </a:avLst>
          </a:prstGeom>
          <a:solidFill>
            <a:srgbClr val="FFFFFF"/>
          </a:solidFill>
          <a:ln w="50800" cap="flat" cmpd="sng">
            <a:solidFill>
              <a:srgbClr val="000000"/>
            </a:solidFill>
            <a:prstDash val="solid"/>
            <a:miter lim="0"/>
            <a:headEnd/>
            <a:tailEnd/>
          </a:ln>
          <a:effectLst>
            <a:outerShdw blurRad="190500" dist="88900" dir="27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ru-RU" sz="1900" dirty="0">
                <a:latin typeface="Marker Felt" charset="0"/>
                <a:ea typeface="Marker Felt" charset="0"/>
                <a:cs typeface="Marker Felt" charset="0"/>
                <a:sym typeface="Marker Felt" charset="0"/>
              </a:rPr>
              <a:t>А как же я?!</a:t>
            </a:r>
            <a:endParaRPr lang="ru-RU" dirty="0"/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446506" y="5714873"/>
            <a:ext cx="6399238" cy="297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089" tIns="38089" rIns="38089" bIns="38089"/>
          <a:lstStyle/>
          <a:p>
            <a:pPr defTabSz="913930">
              <a:spcBef>
                <a:spcPts val="421"/>
              </a:spcBef>
              <a:buClr>
                <a:srgbClr val="F38307"/>
              </a:buClr>
            </a:pPr>
            <a:r>
              <a:rPr lang="ru-RU" sz="2700" dirty="0">
                <a:solidFill>
                  <a:srgbClr val="F38307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такие «разные»</a:t>
            </a:r>
            <a:endParaRPr lang="ru-RU" sz="1900" dirty="0"/>
          </a:p>
        </p:txBody>
      </p:sp>
      <p:pic>
        <p:nvPicPr>
          <p:cNvPr id="37895" name="Picture 7" descr="imag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195"/>
          <a:stretch>
            <a:fillRect/>
          </a:stretch>
        </p:blipFill>
        <p:spPr bwMode="auto">
          <a:xfrm>
            <a:off x="6933903" y="152924"/>
            <a:ext cx="2057177" cy="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3703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 autoUpdateAnimBg="0"/>
      <p:bldP spid="37892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image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866" y="0"/>
            <a:ext cx="77431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05396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image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66" y="141760"/>
            <a:ext cx="7883797" cy="664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21638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834" y="1328292"/>
            <a:ext cx="2799457" cy="214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6401" y="1291457"/>
            <a:ext cx="2835176" cy="216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4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282" y="3882181"/>
            <a:ext cx="2908845" cy="223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5" descr="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182" y="1389683"/>
            <a:ext cx="2676674" cy="205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6"/>
          <p:cNvSpPr>
            <a:spLocks/>
          </p:cNvSpPr>
          <p:nvPr/>
        </p:nvSpPr>
        <p:spPr bwMode="auto">
          <a:xfrm>
            <a:off x="1980158" y="1334989"/>
            <a:ext cx="1254621" cy="369467"/>
          </a:xfrm>
          <a:prstGeom prst="rect">
            <a:avLst/>
          </a:prstGeom>
          <a:solidFill>
            <a:srgbClr val="333399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63500" dist="20000" dir="5400000" algn="ctr" rotWithShape="0">
              <a:srgbClr val="000000">
                <a:alpha val="37999"/>
              </a:srgbClr>
            </a:outerShdw>
          </a:effectLst>
        </p:spPr>
        <p:txBody>
          <a:bodyPr lIns="62491" tIns="35709" rIns="62491" bIns="35709"/>
          <a:lstStyle/>
          <a:p>
            <a:pPr defTabSz="642764"/>
            <a:r>
              <a: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Arial" pitchFamily="34" charset="0"/>
              </a:rPr>
              <a:t>3 ошибки</a:t>
            </a:r>
            <a:endParaRPr lang="ru-RU"/>
          </a:p>
        </p:txBody>
      </p:sp>
      <p:sp>
        <p:nvSpPr>
          <p:cNvPr id="40967" name="Rectangle 7"/>
          <p:cNvSpPr>
            <a:spLocks/>
          </p:cNvSpPr>
          <p:nvPr/>
        </p:nvSpPr>
        <p:spPr bwMode="auto">
          <a:xfrm>
            <a:off x="4723806" y="1334989"/>
            <a:ext cx="1254621" cy="369467"/>
          </a:xfrm>
          <a:prstGeom prst="rect">
            <a:avLst/>
          </a:prstGeom>
          <a:solidFill>
            <a:srgbClr val="333399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63500" dist="20000" dir="5400000" algn="ctr" rotWithShape="0">
              <a:srgbClr val="000000">
                <a:alpha val="37999"/>
              </a:srgbClr>
            </a:outerShdw>
          </a:effectLst>
        </p:spPr>
        <p:txBody>
          <a:bodyPr lIns="62491" tIns="35709" rIns="62491" bIns="35709"/>
          <a:lstStyle/>
          <a:p>
            <a:pPr defTabSz="642764"/>
            <a:r>
              <a: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Arial" pitchFamily="34" charset="0"/>
              </a:rPr>
              <a:t>3 ошибки</a:t>
            </a:r>
            <a:endParaRPr lang="ru-RU"/>
          </a:p>
        </p:txBody>
      </p:sp>
      <p:sp>
        <p:nvSpPr>
          <p:cNvPr id="40968" name="Rectangle 8"/>
          <p:cNvSpPr>
            <a:spLocks/>
          </p:cNvSpPr>
          <p:nvPr/>
        </p:nvSpPr>
        <p:spPr bwMode="auto">
          <a:xfrm>
            <a:off x="7619257" y="1334989"/>
            <a:ext cx="1254621" cy="369467"/>
          </a:xfrm>
          <a:prstGeom prst="rect">
            <a:avLst/>
          </a:prstGeom>
          <a:solidFill>
            <a:srgbClr val="333399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63500" dist="20000" dir="5400000" algn="ctr" rotWithShape="0">
              <a:srgbClr val="000000">
                <a:alpha val="37999"/>
              </a:srgbClr>
            </a:outerShdw>
          </a:effectLst>
        </p:spPr>
        <p:txBody>
          <a:bodyPr lIns="62491" tIns="35709" rIns="62491" bIns="35709"/>
          <a:lstStyle/>
          <a:p>
            <a:pPr defTabSz="642764"/>
            <a:r>
              <a: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Arial" pitchFamily="34" charset="0"/>
              </a:rPr>
              <a:t>4 ошибки</a:t>
            </a:r>
            <a:endParaRPr lang="ru-RU"/>
          </a:p>
        </p:txBody>
      </p:sp>
      <p:sp>
        <p:nvSpPr>
          <p:cNvPr id="40969" name="Rectangle 9"/>
          <p:cNvSpPr>
            <a:spLocks/>
          </p:cNvSpPr>
          <p:nvPr/>
        </p:nvSpPr>
        <p:spPr bwMode="auto">
          <a:xfrm>
            <a:off x="1752453" y="3896694"/>
            <a:ext cx="1610693" cy="369466"/>
          </a:xfrm>
          <a:prstGeom prst="rect">
            <a:avLst/>
          </a:prstGeom>
          <a:solidFill>
            <a:srgbClr val="F38307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63500" dist="20000" dir="5400000" algn="ctr" rotWithShape="0">
              <a:srgbClr val="000000">
                <a:alpha val="37999"/>
              </a:srgbClr>
            </a:outerShdw>
          </a:effectLst>
        </p:spPr>
        <p:txBody>
          <a:bodyPr lIns="62491" tIns="35709" rIns="62491" bIns="35709"/>
          <a:lstStyle/>
          <a:p>
            <a:pPr defTabSz="642764"/>
            <a:r>
              <a: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Arial" pitchFamily="34" charset="0"/>
              </a:rPr>
              <a:t>Без ошибок!</a:t>
            </a:r>
            <a:endParaRPr lang="ru-RU"/>
          </a:p>
        </p:txBody>
      </p:sp>
      <p:pic>
        <p:nvPicPr>
          <p:cNvPr id="40970" name="Picture 10" descr="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654" y="3882183"/>
            <a:ext cx="2847455" cy="206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1" name="Rectangle 11"/>
          <p:cNvSpPr>
            <a:spLocks/>
          </p:cNvSpPr>
          <p:nvPr/>
        </p:nvSpPr>
        <p:spPr bwMode="auto">
          <a:xfrm>
            <a:off x="7543354" y="3885533"/>
            <a:ext cx="1253505" cy="369466"/>
          </a:xfrm>
          <a:prstGeom prst="rect">
            <a:avLst/>
          </a:prstGeom>
          <a:solidFill>
            <a:srgbClr val="333399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63500" dist="20000" dir="5400000" algn="ctr" rotWithShape="0">
              <a:srgbClr val="000000">
                <a:alpha val="37999"/>
              </a:srgbClr>
            </a:outerShdw>
          </a:effectLst>
        </p:spPr>
        <p:txBody>
          <a:bodyPr lIns="62491" tIns="35709" rIns="62491" bIns="35709"/>
          <a:lstStyle/>
          <a:p>
            <a:pPr defTabSz="642764"/>
            <a:r>
              <a: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Arial" pitchFamily="34" charset="0"/>
              </a:rPr>
              <a:t>4 ошибки</a:t>
            </a:r>
            <a:endParaRPr lang="ru-RU"/>
          </a:p>
        </p:txBody>
      </p:sp>
      <p:pic>
        <p:nvPicPr>
          <p:cNvPr id="40972" name="Picture 12" descr="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1844" y="3882183"/>
            <a:ext cx="2780482" cy="214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3" name="Rectangle 13"/>
          <p:cNvSpPr>
            <a:spLocks/>
          </p:cNvSpPr>
          <p:nvPr/>
        </p:nvSpPr>
        <p:spPr bwMode="auto">
          <a:xfrm>
            <a:off x="4723806" y="3885533"/>
            <a:ext cx="1254621" cy="369466"/>
          </a:xfrm>
          <a:prstGeom prst="rect">
            <a:avLst/>
          </a:prstGeom>
          <a:solidFill>
            <a:srgbClr val="333399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63500" dist="20000" dir="5400000" algn="ctr" rotWithShape="0">
              <a:srgbClr val="000000">
                <a:alpha val="37999"/>
              </a:srgbClr>
            </a:outerShdw>
          </a:effectLst>
        </p:spPr>
        <p:txBody>
          <a:bodyPr lIns="62491" tIns="35709" rIns="62491" bIns="35709"/>
          <a:lstStyle/>
          <a:p>
            <a:pPr defTabSz="642764"/>
            <a:r>
              <a: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  <a:sym typeface="Arial" pitchFamily="34" charset="0"/>
              </a:rPr>
              <a:t>2 ошибки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9729529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image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33" y="-139527"/>
            <a:ext cx="9145117" cy="713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592051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image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6" b="665"/>
          <a:stretch>
            <a:fillRect/>
          </a:stretch>
        </p:blipFill>
        <p:spPr bwMode="auto">
          <a:xfrm>
            <a:off x="236638" y="397371"/>
            <a:ext cx="8621613" cy="603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600127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image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7241"/>
          <a:stretch>
            <a:fillRect/>
          </a:stretch>
        </p:blipFill>
        <p:spPr bwMode="auto">
          <a:xfrm>
            <a:off x="-24555" y="0"/>
            <a:ext cx="91841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9981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image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" y="362770"/>
            <a:ext cx="9169673" cy="586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7530922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Проверьте себя сами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у</a:t>
            </a:r>
            <a:r>
              <a:rPr lang="en-US" dirty="0" smtClean="0"/>
              <a:t> </a:t>
            </a:r>
            <a:r>
              <a:rPr lang="en-US" dirty="0" err="1" smtClean="0"/>
              <a:t>вас</a:t>
            </a:r>
            <a:r>
              <a:rPr lang="en-US" dirty="0" smtClean="0"/>
              <a:t> </a:t>
            </a:r>
            <a:r>
              <a:rPr lang="en-US" dirty="0" err="1" smtClean="0"/>
              <a:t>непротиворечивые</a:t>
            </a:r>
            <a:r>
              <a:rPr lang="en-US" dirty="0" smtClean="0"/>
              <a:t> </a:t>
            </a:r>
            <a:r>
              <a:rPr lang="en-US" dirty="0" err="1" smtClean="0"/>
              <a:t>рекламные</a:t>
            </a:r>
            <a:r>
              <a:rPr lang="en-US" dirty="0" smtClean="0"/>
              <a:t> </a:t>
            </a:r>
            <a:r>
              <a:rPr lang="en-US" dirty="0" err="1" smtClean="0"/>
              <a:t>материалы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у</a:t>
            </a:r>
            <a:r>
              <a:rPr lang="en-US" dirty="0" smtClean="0"/>
              <a:t> </a:t>
            </a:r>
            <a:r>
              <a:rPr lang="en-US" dirty="0" err="1" smtClean="0"/>
              <a:t>вас</a:t>
            </a:r>
            <a:r>
              <a:rPr lang="en-US" dirty="0" smtClean="0"/>
              <a:t> </a:t>
            </a:r>
            <a:r>
              <a:rPr lang="en-US" dirty="0" err="1" smtClean="0"/>
              <a:t>профессиональный</a:t>
            </a:r>
            <a:r>
              <a:rPr lang="en-US" dirty="0" smtClean="0"/>
              <a:t> </a:t>
            </a:r>
            <a:r>
              <a:rPr lang="en-US" dirty="0" err="1" smtClean="0"/>
              <a:t>дизайн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вы</a:t>
            </a:r>
            <a:r>
              <a:rPr lang="en-US" dirty="0" smtClean="0"/>
              <a:t> </a:t>
            </a:r>
            <a:r>
              <a:rPr lang="en-US" dirty="0" err="1" smtClean="0"/>
              <a:t>заимствуете</a:t>
            </a:r>
            <a:r>
              <a:rPr lang="en-US" dirty="0" smtClean="0"/>
              <a:t> </a:t>
            </a:r>
            <a:r>
              <a:rPr lang="en-US" dirty="0" err="1" smtClean="0"/>
              <a:t>доверие</a:t>
            </a:r>
            <a:r>
              <a:rPr lang="en-US" dirty="0" smtClean="0"/>
              <a:t> </a:t>
            </a:r>
            <a:r>
              <a:rPr lang="en-US" dirty="0" err="1" smtClean="0"/>
              <a:t>в</a:t>
            </a:r>
            <a:r>
              <a:rPr lang="en-US" dirty="0" smtClean="0"/>
              <a:t> </a:t>
            </a:r>
            <a:r>
              <a:rPr lang="en-US" dirty="0" err="1" smtClean="0"/>
              <a:t>виде</a:t>
            </a:r>
            <a:r>
              <a:rPr lang="en-US" dirty="0" smtClean="0"/>
              <a:t> </a:t>
            </a:r>
            <a:r>
              <a:rPr lang="en-US" dirty="0" err="1" smtClean="0"/>
              <a:t>отзывов</a:t>
            </a:r>
            <a:r>
              <a:rPr lang="en-US" dirty="0" smtClean="0"/>
              <a:t>, </a:t>
            </a:r>
            <a:r>
              <a:rPr lang="en-US" dirty="0" err="1" smtClean="0"/>
              <a:t>рекомендаций</a:t>
            </a:r>
            <a:r>
              <a:rPr lang="en-US" dirty="0" smtClean="0"/>
              <a:t>, </a:t>
            </a:r>
            <a:r>
              <a:rPr lang="en-US" dirty="0" err="1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ссылок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известные</a:t>
            </a:r>
            <a:r>
              <a:rPr lang="en-US" dirty="0" smtClean="0"/>
              <a:t> </a:t>
            </a:r>
            <a:r>
              <a:rPr lang="en-US" dirty="0" err="1" smtClean="0"/>
              <a:t>факты</a:t>
            </a:r>
            <a:r>
              <a:rPr lang="en-US" dirty="0" smtClean="0"/>
              <a:t> </a:t>
            </a:r>
            <a:r>
              <a:rPr lang="en-US" dirty="0" err="1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источники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умеете</a:t>
            </a:r>
            <a:r>
              <a:rPr lang="en-US" dirty="0" smtClean="0"/>
              <a:t> </a:t>
            </a:r>
            <a:r>
              <a:rPr lang="en-US" dirty="0" err="1" smtClean="0"/>
              <a:t>писать</a:t>
            </a:r>
            <a:r>
              <a:rPr lang="en-US" dirty="0" smtClean="0"/>
              <a:t> </a:t>
            </a:r>
            <a:r>
              <a:rPr lang="en-US" dirty="0" err="1" smtClean="0"/>
              <a:t>убеждающие</a:t>
            </a:r>
            <a:r>
              <a:rPr lang="en-US" dirty="0" smtClean="0"/>
              <a:t> </a:t>
            </a:r>
            <a:r>
              <a:rPr lang="en-US" dirty="0" err="1" smtClean="0"/>
              <a:t>заголовки</a:t>
            </a:r>
            <a:r>
              <a:rPr lang="en-US" dirty="0" smtClean="0"/>
              <a:t> </a:t>
            </a:r>
            <a:r>
              <a:rPr lang="en-US" dirty="0" err="1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пояснения</a:t>
            </a:r>
            <a:r>
              <a:rPr lang="en-US" dirty="0" smtClean="0"/>
              <a:t> </a:t>
            </a:r>
            <a:r>
              <a:rPr lang="en-US" dirty="0" err="1" smtClean="0"/>
              <a:t>к</a:t>
            </a:r>
            <a:r>
              <a:rPr lang="en-US" dirty="0" smtClean="0"/>
              <a:t> </a:t>
            </a:r>
            <a:r>
              <a:rPr lang="en-US" dirty="0" err="1" smtClean="0"/>
              <a:t>ним</a:t>
            </a:r>
            <a:r>
              <a:rPr lang="en-US" dirty="0" smtClean="0"/>
              <a:t>?</a:t>
            </a:r>
          </a:p>
          <a:p>
            <a:r>
              <a:rPr lang="ru-RU" dirty="0" smtClean="0"/>
              <a:t>вы</a:t>
            </a:r>
            <a:r>
              <a:rPr lang="en-US" dirty="0" smtClean="0"/>
              <a:t> </a:t>
            </a:r>
            <a:r>
              <a:rPr lang="en-US" dirty="0" err="1" smtClean="0"/>
              <a:t>не</a:t>
            </a:r>
            <a:r>
              <a:rPr lang="en-US" dirty="0" smtClean="0"/>
              <a:t> </a:t>
            </a:r>
            <a:r>
              <a:rPr lang="en-US" dirty="0" err="1" smtClean="0"/>
              <a:t>заставляете</a:t>
            </a:r>
            <a:r>
              <a:rPr lang="en-US" dirty="0" smtClean="0"/>
              <a:t> </a:t>
            </a:r>
            <a:r>
              <a:rPr lang="en-US" dirty="0" err="1" smtClean="0"/>
              <a:t>людей</a:t>
            </a:r>
            <a:r>
              <a:rPr lang="en-US" dirty="0" smtClean="0"/>
              <a:t> </a:t>
            </a:r>
            <a:r>
              <a:rPr lang="en-US" dirty="0" err="1" smtClean="0"/>
              <a:t>вчитываться</a:t>
            </a:r>
            <a:r>
              <a:rPr lang="en-US" dirty="0" smtClean="0"/>
              <a:t> </a:t>
            </a:r>
            <a:r>
              <a:rPr lang="en-US" dirty="0" err="1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вдумываться</a:t>
            </a:r>
            <a:r>
              <a:rPr lang="en-US" dirty="0" smtClean="0"/>
              <a:t>, </a:t>
            </a:r>
            <a:r>
              <a:rPr lang="en-US" dirty="0" err="1" smtClean="0"/>
              <a:t>а</a:t>
            </a:r>
            <a:r>
              <a:rPr lang="en-US" dirty="0" smtClean="0"/>
              <a:t> </a:t>
            </a:r>
            <a:r>
              <a:rPr lang="en-US" dirty="0" err="1" smtClean="0"/>
              <a:t>ясно</a:t>
            </a:r>
            <a:r>
              <a:rPr lang="en-US" dirty="0" smtClean="0"/>
              <a:t> </a:t>
            </a:r>
            <a:r>
              <a:rPr lang="en-US" dirty="0" err="1" smtClean="0"/>
              <a:t>доносите</a:t>
            </a:r>
            <a:r>
              <a:rPr lang="en-US" dirty="0" smtClean="0"/>
              <a:t> </a:t>
            </a:r>
            <a:r>
              <a:rPr lang="en-US" dirty="0" err="1" smtClean="0"/>
              <a:t>до</a:t>
            </a:r>
            <a:r>
              <a:rPr lang="en-US" dirty="0" smtClean="0"/>
              <a:t> </a:t>
            </a:r>
            <a:r>
              <a:rPr lang="en-US" dirty="0" err="1" smtClean="0"/>
              <a:t>них</a:t>
            </a:r>
            <a:r>
              <a:rPr lang="en-US" dirty="0" smtClean="0"/>
              <a:t> </a:t>
            </a:r>
            <a:r>
              <a:rPr lang="en-US" dirty="0" err="1" smtClean="0"/>
              <a:t>важные</a:t>
            </a:r>
            <a:r>
              <a:rPr lang="en-US" dirty="0" smtClean="0"/>
              <a:t> </a:t>
            </a:r>
            <a:r>
              <a:rPr lang="en-US" dirty="0" err="1" smtClean="0"/>
              <a:t>мысли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вы</a:t>
            </a:r>
            <a:r>
              <a:rPr lang="en-US" dirty="0" smtClean="0"/>
              <a:t> </a:t>
            </a:r>
            <a:r>
              <a:rPr lang="en-US" dirty="0" err="1" smtClean="0"/>
              <a:t>не</a:t>
            </a:r>
            <a:r>
              <a:rPr lang="en-US" dirty="0" smtClean="0"/>
              <a:t> </a:t>
            </a:r>
            <a:r>
              <a:rPr lang="en-US" dirty="0" err="1" smtClean="0"/>
              <a:t>спрашиваете</a:t>
            </a:r>
            <a:r>
              <a:rPr lang="en-US" dirty="0" smtClean="0"/>
              <a:t> </a:t>
            </a:r>
            <a:r>
              <a:rPr lang="en-US" dirty="0" err="1" smtClean="0"/>
              <a:t>у</a:t>
            </a:r>
            <a:r>
              <a:rPr lang="en-US" dirty="0" smtClean="0"/>
              <a:t> </a:t>
            </a:r>
            <a:r>
              <a:rPr lang="en-US" dirty="0" err="1" smtClean="0"/>
              <a:t>людей</a:t>
            </a:r>
            <a:r>
              <a:rPr lang="en-US" dirty="0" smtClean="0"/>
              <a:t> </a:t>
            </a:r>
            <a:r>
              <a:rPr lang="en-US" dirty="0" err="1" smtClean="0"/>
              <a:t>о</a:t>
            </a:r>
            <a:r>
              <a:rPr lang="en-US" dirty="0" smtClean="0"/>
              <a:t> </a:t>
            </a:r>
            <a:r>
              <a:rPr lang="en-US" dirty="0" err="1" smtClean="0"/>
              <a:t>том</a:t>
            </a:r>
            <a:r>
              <a:rPr lang="en-US" dirty="0" smtClean="0"/>
              <a:t>, </a:t>
            </a:r>
            <a:r>
              <a:rPr lang="en-US" dirty="0" err="1" smtClean="0"/>
              <a:t>что</a:t>
            </a:r>
            <a:r>
              <a:rPr lang="en-US" dirty="0" smtClean="0"/>
              <a:t> </a:t>
            </a:r>
            <a:r>
              <a:rPr lang="en-US" dirty="0" err="1" smtClean="0"/>
              <a:t>вам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самом</a:t>
            </a:r>
            <a:r>
              <a:rPr lang="en-US" dirty="0" smtClean="0"/>
              <a:t> </a:t>
            </a:r>
            <a:r>
              <a:rPr lang="en-US" dirty="0" err="1" smtClean="0"/>
              <a:t>деле</a:t>
            </a:r>
            <a:r>
              <a:rPr lang="en-US" dirty="0" smtClean="0"/>
              <a:t> </a:t>
            </a:r>
            <a:r>
              <a:rPr lang="en-US" dirty="0" err="1" smtClean="0"/>
              <a:t>не</a:t>
            </a:r>
            <a:r>
              <a:rPr lang="en-US" dirty="0" smtClean="0"/>
              <a:t> </a:t>
            </a:r>
            <a:r>
              <a:rPr lang="en-US" dirty="0" err="1" smtClean="0"/>
              <a:t>нужно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 Chr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3" y="3622"/>
            <a:ext cx="863551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мы хотим обсудить?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6951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Причины</a:t>
            </a:r>
            <a:r>
              <a:rPr lang="ru-RU" dirty="0"/>
              <a:t>, по которым пользователи теряют интерес к сайту</a:t>
            </a:r>
          </a:p>
          <a:p>
            <a:r>
              <a:rPr lang="ru-RU" dirty="0" smtClean="0"/>
              <a:t>Примеры </a:t>
            </a:r>
            <a:r>
              <a:rPr lang="ru-RU" dirty="0"/>
              <a:t>ошибок на сайтах, которые привели к снижению конверсии</a:t>
            </a:r>
          </a:p>
          <a:p>
            <a:r>
              <a:rPr lang="ru-RU" dirty="0" smtClean="0"/>
              <a:t>«</a:t>
            </a:r>
            <a:r>
              <a:rPr lang="ru-RU" dirty="0"/>
              <a:t>Джентльменский набор» идеальной посадочной страницы</a:t>
            </a:r>
          </a:p>
          <a:p>
            <a:r>
              <a:rPr lang="ru-RU" dirty="0" smtClean="0"/>
              <a:t>Факторы</a:t>
            </a:r>
            <a:r>
              <a:rPr lang="ru-RU" dirty="0"/>
              <a:t>, повышающие доверие. «Заимствование доверия» - как это работает?</a:t>
            </a:r>
          </a:p>
          <a:p>
            <a:r>
              <a:rPr lang="ru-RU" dirty="0" smtClean="0"/>
              <a:t>Оптимизация </a:t>
            </a:r>
            <a:r>
              <a:rPr lang="ru-RU" dirty="0"/>
              <a:t>конверсии – 10 простых шагов к успеху</a:t>
            </a:r>
          </a:p>
          <a:p>
            <a:r>
              <a:rPr lang="ru-RU" dirty="0" smtClean="0"/>
              <a:t>Сколько </a:t>
            </a:r>
            <a:r>
              <a:rPr lang="ru-RU" dirty="0"/>
              <a:t>нужно времени для оптимизации конверсии, каких результатов можно ожидать?</a:t>
            </a:r>
          </a:p>
          <a:p>
            <a:r>
              <a:rPr lang="ru-RU" dirty="0" smtClean="0"/>
              <a:t>Кейсы</a:t>
            </a:r>
            <a:r>
              <a:rPr lang="ru-RU" dirty="0"/>
              <a:t>. До и после. Как изменилась конверсия и, следовательно, выручка</a:t>
            </a:r>
          </a:p>
          <a:p>
            <a:r>
              <a:rPr lang="ru-RU" dirty="0" smtClean="0"/>
              <a:t>Специфика </a:t>
            </a:r>
            <a:r>
              <a:rPr lang="ru-RU" dirty="0"/>
              <a:t>разных типов сайтов</a:t>
            </a:r>
          </a:p>
          <a:p>
            <a:r>
              <a:rPr lang="ru-RU" dirty="0" smtClean="0"/>
              <a:t>Советы</a:t>
            </a:r>
            <a:r>
              <a:rPr lang="ru-RU" dirty="0"/>
              <a:t>, фишки,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2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240"/>
            <a:ext cx="5707996" cy="447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687938"/>
            <a:ext cx="6019800" cy="3598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7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889" y="294090"/>
            <a:ext cx="7696817" cy="620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96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889" y="294090"/>
            <a:ext cx="7696817" cy="620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5571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</TotalTime>
  <Words>388</Words>
  <Application>Microsoft Office PowerPoint</Application>
  <PresentationFormat>On-screen Show (4:3)</PresentationFormat>
  <Paragraphs>65</Paragraphs>
  <Slides>59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Slide 1</vt:lpstr>
      <vt:lpstr>Slide 2</vt:lpstr>
      <vt:lpstr>Slide 3</vt:lpstr>
      <vt:lpstr>Slide 4</vt:lpstr>
      <vt:lpstr>Ты кто такой? Давай, до свидания!</vt:lpstr>
      <vt:lpstr>Что мы хотим обсудить?</vt:lpstr>
      <vt:lpstr>Slide 7</vt:lpstr>
      <vt:lpstr>Slide 8</vt:lpstr>
      <vt:lpstr>Slide 9</vt:lpstr>
      <vt:lpstr>Непротиворечивая реклама?</vt:lpstr>
      <vt:lpstr>Непротиворечивая реклама?</vt:lpstr>
      <vt:lpstr>Не сливайте деньги…</vt:lpstr>
      <vt:lpstr>…потратьте их на детей!</vt:lpstr>
      <vt:lpstr>Профессиональный дизайн?</vt:lpstr>
      <vt:lpstr>Заимствуйте доверие!</vt:lpstr>
      <vt:lpstr>Не прячьте то, чему доверяют!</vt:lpstr>
      <vt:lpstr>Влюбите людей в свой товар!</vt:lpstr>
      <vt:lpstr>Slide 18</vt:lpstr>
      <vt:lpstr>Наши дни. Воз и ныне там</vt:lpstr>
      <vt:lpstr>Взаимное недоверие?</vt:lpstr>
      <vt:lpstr>Альтернативное мнение?</vt:lpstr>
      <vt:lpstr>Не просите две вещи сразу!</vt:lpstr>
      <vt:lpstr>Не просите то, что не нужно!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Зажигаем звёзды!</vt:lpstr>
      <vt:lpstr>Slide 37</vt:lpstr>
      <vt:lpstr>Slide 38</vt:lpstr>
      <vt:lpstr>Slide 39</vt:lpstr>
      <vt:lpstr>Slide 40</vt:lpstr>
      <vt:lpstr>Slide 41</vt:lpstr>
      <vt:lpstr>Посещения за три месяца</vt:lpstr>
      <vt:lpstr>Рекламный трафик за три месяца</vt:lpstr>
      <vt:lpstr>Показатели конверсии</vt:lpstr>
      <vt:lpstr>Slide 45</vt:lpstr>
      <vt:lpstr>Идеальная цена</vt:lpstr>
      <vt:lpstr>Идеальная цена</vt:lpstr>
      <vt:lpstr>300 тысяч пользователей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Проверьте себя сами</vt:lpstr>
      <vt:lpstr>Slide 59</vt:lpstr>
    </vt:vector>
  </TitlesOfParts>
  <Company>US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Оформление продающих страниц:  как повысить доверие</dc:title>
  <dc:creator>DS</dc:creator>
  <cp:lastModifiedBy>DS</cp:lastModifiedBy>
  <cp:revision>39</cp:revision>
  <dcterms:created xsi:type="dcterms:W3CDTF">2012-11-23T07:55:39Z</dcterms:created>
  <dcterms:modified xsi:type="dcterms:W3CDTF">2012-11-23T08:19:52Z</dcterms:modified>
</cp:coreProperties>
</file>