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0" r:id="rId2"/>
  </p:sldMasterIdLst>
  <p:notesMasterIdLst>
    <p:notesMasterId r:id="rId38"/>
  </p:notesMasterIdLst>
  <p:sldIdLst>
    <p:sldId id="256" r:id="rId3"/>
    <p:sldId id="258" r:id="rId4"/>
    <p:sldId id="259" r:id="rId5"/>
    <p:sldId id="289" r:id="rId6"/>
    <p:sldId id="290" r:id="rId7"/>
    <p:sldId id="298" r:id="rId8"/>
    <p:sldId id="299" r:id="rId9"/>
    <p:sldId id="300" r:id="rId10"/>
    <p:sldId id="301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2" r:id="rId19"/>
    <p:sldId id="265" r:id="rId20"/>
    <p:sldId id="267" r:id="rId21"/>
    <p:sldId id="269" r:id="rId22"/>
    <p:sldId id="270" r:id="rId23"/>
    <p:sldId id="271" r:id="rId24"/>
    <p:sldId id="273" r:id="rId25"/>
    <p:sldId id="272" r:id="rId26"/>
    <p:sldId id="274" r:id="rId27"/>
    <p:sldId id="275" r:id="rId28"/>
    <p:sldId id="27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8" r:id="rId37"/>
  </p:sldIdLst>
  <p:sldSz cx="13004800" cy="9753600"/>
  <p:notesSz cx="6858000" cy="9144000"/>
  <p:defaultTextStyle>
    <a:defPPr>
      <a:defRPr lang="ru-RU"/>
    </a:defPPr>
    <a:lvl1pPr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1pPr>
    <a:lvl2pPr marL="3429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2pPr>
    <a:lvl3pPr marL="6858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3pPr>
    <a:lvl4pPr marL="10287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4pPr>
    <a:lvl5pPr marL="13716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20" y="-1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smtClean="0">
                <a:sym typeface="Noteworthy Bold" charset="0"/>
              </a:rPr>
              <a:t>Second level</a:t>
            </a:r>
          </a:p>
          <a:p>
            <a:pPr lvl="2"/>
            <a:r>
              <a:rPr lang="ru-RU" smtClean="0">
                <a:sym typeface="Noteworthy Bold" charset="0"/>
              </a:rPr>
              <a:t>Third level</a:t>
            </a:r>
          </a:p>
          <a:p>
            <a:pPr lvl="3"/>
            <a:r>
              <a:rPr lang="ru-RU" smtClean="0">
                <a:sym typeface="Noteworthy Bold" charset="0"/>
              </a:rPr>
              <a:t>Fourth level</a:t>
            </a:r>
          </a:p>
          <a:p>
            <a:pPr lvl="4"/>
            <a:r>
              <a:rPr lang="ru-RU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816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4553"/>
            <a:ext cx="2971800" cy="4579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F28EEA41-9FEB-45E8-B15E-906EC19F7D7B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/>
              <a:t>35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727"/>
            <a:ext cx="5483225" cy="4111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7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17" y="389161"/>
            <a:ext cx="11696128" cy="16221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50137" y="8884356"/>
            <a:ext cx="3021464" cy="666044"/>
          </a:xfrm>
          <a:prstGeom prst="rect">
            <a:avLst/>
          </a:prstGeom>
        </p:spPr>
        <p:txBody>
          <a:bodyPr lIns="124121" tIns="62060" rIns="124121" bIns="620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4448847" y="8884356"/>
            <a:ext cx="4115442" cy="666044"/>
          </a:xfrm>
          <a:prstGeom prst="rect">
            <a:avLst/>
          </a:prstGeom>
        </p:spPr>
        <p:txBody>
          <a:bodyPr lIns="117965" tIns="58982" rIns="117965" bIns="58982"/>
          <a:lstStyle>
            <a:lvl1pPr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9324865" y="8884356"/>
            <a:ext cx="3023547" cy="666044"/>
          </a:xfrm>
          <a:prstGeom prst="rect">
            <a:avLst/>
          </a:prstGeom>
        </p:spPr>
        <p:txBody>
          <a:bodyPr lIns="124121" tIns="62060" rIns="124121" bIns="62060"/>
          <a:lstStyle>
            <a:lvl1pPr>
              <a:defRPr/>
            </a:lvl1pPr>
          </a:lstStyle>
          <a:p>
            <a:pPr>
              <a:defRPr/>
            </a:pPr>
            <a:fld id="{5F0F7D84-BFE7-46E9-BD9A-6B9EB9FF7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67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44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5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673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9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64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29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33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639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1053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45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079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1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8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0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6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6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56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halkduster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halkduster" charset="0"/>
              </a:rPr>
              <a:t>Click to edit Master text styles</a:t>
            </a:r>
          </a:p>
          <a:p>
            <a:pPr lvl="1"/>
            <a:r>
              <a:rPr lang="ru-RU" smtClean="0">
                <a:sym typeface="Chalkduster" charset="0"/>
              </a:rPr>
              <a:t>Second level</a:t>
            </a:r>
          </a:p>
          <a:p>
            <a:pPr lvl="2"/>
            <a:r>
              <a:rPr lang="ru-RU" smtClean="0">
                <a:sym typeface="Chalkduster" charset="0"/>
              </a:rPr>
              <a:t>Third level</a:t>
            </a:r>
          </a:p>
          <a:p>
            <a:pPr lvl="3"/>
            <a:r>
              <a:rPr lang="ru-RU" smtClean="0">
                <a:sym typeface="Chalkduster" charset="0"/>
              </a:rPr>
              <a:t>Fourth level</a:t>
            </a:r>
          </a:p>
          <a:p>
            <a:pPr lvl="4"/>
            <a:r>
              <a:rPr lang="ru-RU" smtClean="0">
                <a:sym typeface="Chalkduste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marL="4445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8890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13335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7780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22225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26797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31369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35941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4051300" indent="-444500" algn="l" defTabSz="457200" rtl="0" fontAlgn="base" hangingPunct="0">
        <a:spcBef>
          <a:spcPts val="3600"/>
        </a:spcBef>
        <a:spcAft>
          <a:spcPct val="0"/>
        </a:spcAft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halkduster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3429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685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0287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13716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828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22860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27432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32004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gif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3822700"/>
            <a:ext cx="10466387" cy="182880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Новые инструменты веб-аналитики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8" y="1348408"/>
            <a:ext cx="12367981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25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eryicon.com/icon/png/System/Scrap/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4" y="200141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veryicon.com/icon/png/System/Scrap/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40" y="21766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veryicon.com/icon/png/System/Scrap/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44" y="52305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eryicon.com/icon/png/System/Scrap/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22" y="5279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veryicon.com/icon/png/System/Scrap/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28" y="14710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les.softicons.com/download/internet-icons/user-icons-by-2shi/png/256/us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584" y="57073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files.softicons.com/download/internet-icons/user-icons-by-2shi/png/256/us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664" y="696468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files.softicons.com/download/internet-icons/user-icons-by-2shi/png/256/us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46" y="617294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files.softicons.com/download/internet-icons/user-icons-by-2shi/png/256/us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56" y="72530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files.softicons.com/download/internet-icons/user-icons-by-2shi/png/256/us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04" y="574548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381720" y="268288"/>
            <a:ext cx="5184576" cy="4896544"/>
          </a:xfrm>
          <a:prstGeom prst="round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214368" y="5414392"/>
            <a:ext cx="6552728" cy="3998912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H="1">
            <a:off x="4918224" y="2445433"/>
            <a:ext cx="2448272" cy="775183"/>
          </a:xfrm>
          <a:prstGeom prst="straightConnector1">
            <a:avLst/>
          </a:prstGeom>
          <a:solidFill>
            <a:srgbClr val="CE8B45"/>
          </a:solidFill>
          <a:ln w="57150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817470" y="4084712"/>
            <a:ext cx="431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Синие свитеры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66496" y="8569590"/>
            <a:ext cx="467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Белые воротнички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535985" y="806155"/>
            <a:ext cx="4731358" cy="3278557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pic>
        <p:nvPicPr>
          <p:cNvPr id="3080" name="Picture 8" descr="http://icons.iconarchive.com/icons/umut-pulat/tulliana-2/128/laptop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44" y="17804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ng-3.findicons.com/files/icons/1676/primo/128/mobi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11323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cons.iconarchive.com/icons/tpdkdesign.net/refresh-cl/256/Hardware-Tablet-PC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72" y="1852464"/>
            <a:ext cx="1140630" cy="11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39" y="2746205"/>
            <a:ext cx="1543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 bwMode="auto">
          <a:xfrm>
            <a:off x="597744" y="5884912"/>
            <a:ext cx="4731358" cy="3278557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pic>
        <p:nvPicPr>
          <p:cNvPr id="23" name="Picture 10" descr="http://png-3.findicons.com/files/icons/1676/primo/128/mobi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20" y="62449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7901136"/>
            <a:ext cx="1543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334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16" y="3436640"/>
            <a:ext cx="10464800" cy="2540000"/>
          </a:xfrm>
        </p:spPr>
        <p:txBody>
          <a:bodyPr/>
          <a:lstStyle/>
          <a:p>
            <a:r>
              <a:rPr lang="ru-RU" dirty="0" smtClean="0"/>
              <a:t>смена парадигмы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34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5856" y="3436640"/>
            <a:ext cx="9721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Helvetica Neue"/>
                <a:cs typeface="Helvetica Neue"/>
              </a:rPr>
              <a:t>Мы никогда не свяжем разные посещения, если посетитель сам не сделает нам подсказку</a:t>
            </a:r>
            <a:endParaRPr lang="ru-RU" sz="5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39376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Helvetica Neue"/>
                <a:cs typeface="Helvetica Neue"/>
              </a:rPr>
              <a:t>Подсказки</a:t>
            </a:r>
            <a:endParaRPr lang="ru-RU" dirty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752" y="2788568"/>
            <a:ext cx="12097344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4400" dirty="0" smtClean="0">
                <a:latin typeface="Helvetica Neue"/>
                <a:cs typeface="Helvetica Neue"/>
              </a:rPr>
              <a:t>Использование </a:t>
            </a:r>
            <a:r>
              <a:rPr lang="ru-RU" sz="4400" dirty="0" err="1" smtClean="0">
                <a:latin typeface="Helvetica Neue"/>
                <a:cs typeface="Helvetica Neue"/>
              </a:rPr>
              <a:t>виджетов</a:t>
            </a:r>
            <a:r>
              <a:rPr lang="ru-RU" sz="4400" dirty="0" smtClean="0">
                <a:latin typeface="Helvetica Neue"/>
                <a:cs typeface="Helvetica Neue"/>
              </a:rPr>
              <a:t> соц. сетей</a:t>
            </a:r>
          </a:p>
          <a:p>
            <a:pPr marL="742950" indent="-742950" algn="l">
              <a:buFont typeface="+mj-lt"/>
              <a:buAutoNum type="arabicPeriod"/>
            </a:pPr>
            <a:endParaRPr lang="ru-RU" sz="4400" dirty="0" smtClean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4400" dirty="0" smtClean="0">
                <a:latin typeface="Helvetica Neue"/>
                <a:cs typeface="Helvetica Neue"/>
              </a:rPr>
              <a:t>Вход на сайт</a:t>
            </a:r>
          </a:p>
          <a:p>
            <a:pPr marL="742950" indent="-742950" algn="l">
              <a:buFont typeface="+mj-lt"/>
              <a:buAutoNum type="arabicPeriod"/>
            </a:pPr>
            <a:endParaRPr lang="ru-RU" sz="4400" dirty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4400" dirty="0" smtClean="0">
                <a:latin typeface="Helvetica Neue"/>
                <a:cs typeface="Helvetica Neue"/>
              </a:rPr>
              <a:t>Идентификация сторонним образом (</a:t>
            </a:r>
            <a:r>
              <a:rPr lang="en-US" sz="4400" dirty="0" smtClean="0">
                <a:latin typeface="Helvetica Neue"/>
                <a:cs typeface="Helvetica Neue"/>
              </a:rPr>
              <a:t>e-mail</a:t>
            </a:r>
            <a:r>
              <a:rPr lang="ru-RU" sz="4400" dirty="0" smtClean="0">
                <a:latin typeface="Helvetica Neue"/>
                <a:cs typeface="Helvetica Neue"/>
              </a:rPr>
              <a:t> для комментария)</a:t>
            </a:r>
          </a:p>
          <a:p>
            <a:pPr marL="742950" indent="-742950" algn="l">
              <a:buFont typeface="+mj-lt"/>
              <a:buAutoNum type="arabicPeriod"/>
            </a:pPr>
            <a:endParaRPr lang="ru-RU" sz="4400" dirty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4400" dirty="0" smtClean="0">
                <a:latin typeface="Helvetica Neue"/>
                <a:cs typeface="Helvetica Neue"/>
              </a:rPr>
              <a:t>Паттерн поведения</a:t>
            </a:r>
          </a:p>
          <a:p>
            <a:pPr marL="742950" indent="-742950" algn="l">
              <a:buFont typeface="+mj-lt"/>
              <a:buAutoNum type="arabicPeriod"/>
            </a:pPr>
            <a:endParaRPr lang="ru-RU" sz="4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27008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1373504" y="7541096"/>
            <a:ext cx="10464800" cy="1577256"/>
          </a:xfrm>
        </p:spPr>
        <p:txBody>
          <a:bodyPr/>
          <a:lstStyle/>
          <a:p>
            <a:r>
              <a:rPr lang="en-US" sz="4800" dirty="0"/>
              <a:t>http://</a:t>
            </a:r>
            <a:r>
              <a:rPr lang="en-US" sz="4800" dirty="0" smtClean="0"/>
              <a:t>www.kissmetrics.com</a:t>
            </a:r>
            <a:endParaRPr lang="ru-RU" sz="4800" dirty="0"/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6" y="1060376"/>
            <a:ext cx="11440256" cy="616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898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331668" y="985323"/>
            <a:ext cx="6155418" cy="6155418"/>
            <a:chOff x="3803366" y="1008228"/>
            <a:chExt cx="6155418" cy="6155418"/>
          </a:xfrm>
        </p:grpSpPr>
        <p:sp>
          <p:nvSpPr>
            <p:cNvPr id="7" name="Овал 6"/>
            <p:cNvSpPr/>
            <p:nvPr/>
          </p:nvSpPr>
          <p:spPr bwMode="auto">
            <a:xfrm>
              <a:off x="3803366" y="1008228"/>
              <a:ext cx="6155418" cy="6155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4100" name="Picture 4" descr="http://www.whoishostingthis.com/blog/wp-content/uploads/2010/08/google-analytics-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614" y="2398841"/>
              <a:ext cx="4498921" cy="337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3908625" y="8189168"/>
            <a:ext cx="49728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http://goo.gl/BQ7DP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881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Universal Analytics</a:t>
            </a:r>
            <a:endParaRPr lang="ru-RU" dirty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752" y="2788568"/>
            <a:ext cx="12097344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4400" dirty="0" smtClean="0">
                <a:latin typeface="Helvetica Neue"/>
                <a:cs typeface="Helvetica Neue"/>
              </a:rPr>
              <a:t>В центре внимания посетитель, а не посещение</a:t>
            </a:r>
            <a:endParaRPr lang="ru-RU" sz="4400" dirty="0" smtClean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endParaRPr lang="ru-RU" sz="4400" dirty="0" smtClean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4400" dirty="0" smtClean="0">
                <a:latin typeface="Helvetica Neue"/>
                <a:cs typeface="Helvetica Neue"/>
              </a:rPr>
              <a:t>Отслеживание сессий на нескольких устройствах</a:t>
            </a:r>
            <a:endParaRPr lang="ru-RU" sz="4400" dirty="0" smtClean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endParaRPr lang="ru-RU" sz="4400" dirty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4400" dirty="0" err="1" smtClean="0">
                <a:latin typeface="Helvetica Neue"/>
                <a:cs typeface="Helvetica Neue"/>
              </a:rPr>
              <a:t>Оффлайн</a:t>
            </a:r>
            <a:r>
              <a:rPr lang="ru-RU" sz="4400" dirty="0" smtClean="0">
                <a:latin typeface="Helvetica Neue"/>
                <a:cs typeface="Helvetica Neue"/>
              </a:rPr>
              <a:t> конверсии</a:t>
            </a:r>
          </a:p>
          <a:p>
            <a:pPr marL="742950" indent="-742950" algn="l">
              <a:buFont typeface="+mj-lt"/>
              <a:buAutoNum type="arabicPeriod"/>
            </a:pPr>
            <a:endParaRPr lang="ru-RU" sz="4400" dirty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4400" dirty="0" smtClean="0">
                <a:latin typeface="Helvetica Neue"/>
                <a:cs typeface="Helvetica Neue"/>
              </a:rPr>
              <a:t>Различные модели </a:t>
            </a:r>
            <a:r>
              <a:rPr lang="ru-RU" sz="4400" dirty="0" err="1" smtClean="0">
                <a:latin typeface="Helvetica Neue"/>
                <a:cs typeface="Helvetica Neue"/>
              </a:rPr>
              <a:t>аттрибуции</a:t>
            </a:r>
            <a:endParaRPr lang="ru-RU" sz="4400" dirty="0" smtClean="0">
              <a:latin typeface="Helvetica Neue"/>
              <a:cs typeface="Helvetica Neue"/>
            </a:endParaRPr>
          </a:p>
          <a:p>
            <a:pPr marL="742950" indent="-742950" algn="l">
              <a:buFont typeface="+mj-lt"/>
              <a:buAutoNum type="arabicPeriod"/>
            </a:pPr>
            <a:endParaRPr lang="ru-RU" sz="4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681550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792" y="7397080"/>
            <a:ext cx="1080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Автопогрузчики не покупают через онлайн-формы!</a:t>
            </a:r>
            <a:endParaRPr lang="ru-RU" dirty="0"/>
          </a:p>
        </p:txBody>
      </p:sp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27" y="1276400"/>
            <a:ext cx="8753475" cy="492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168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03200"/>
            <a:ext cx="10464800" cy="1577256"/>
          </a:xfrm>
        </p:spPr>
        <p:txBody>
          <a:bodyPr/>
          <a:lstStyle/>
          <a:p>
            <a:r>
              <a:rPr lang="ru-RU" sz="4800" dirty="0" smtClean="0"/>
              <a:t>Целевой звонок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389832" y="3436640"/>
            <a:ext cx="9865096" cy="45365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74295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80" y="1996480"/>
            <a:ext cx="9649072" cy="6859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216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803366" y="6962568"/>
            <a:ext cx="1584176" cy="1584176"/>
            <a:chOff x="1192287" y="4334272"/>
            <a:chExt cx="1584176" cy="1584176"/>
          </a:xfrm>
        </p:grpSpPr>
        <p:sp>
          <p:nvSpPr>
            <p:cNvPr id="5" name="Овал 4"/>
            <p:cNvSpPr/>
            <p:nvPr/>
          </p:nvSpPr>
          <p:spPr bwMode="auto">
            <a:xfrm>
              <a:off x="1192287" y="4334272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26" name="Picture 2" descr="http://png-5.findicons.com/files/icons/1676/primo/128/lapto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775" y="4516760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235031" y="3932842"/>
            <a:ext cx="1584176" cy="1584176"/>
            <a:chOff x="1771799" y="3580656"/>
            <a:chExt cx="1584176" cy="1584176"/>
          </a:xfrm>
        </p:grpSpPr>
        <p:sp>
          <p:nvSpPr>
            <p:cNvPr id="11" name="Овал 10"/>
            <p:cNvSpPr/>
            <p:nvPr/>
          </p:nvSpPr>
          <p:spPr bwMode="auto">
            <a:xfrm>
              <a:off x="1771799" y="3580656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28" name="Picture 4" descr="http://cdn1.iconfinder.com/data/icons/IconFinder%201/Png/256/Phone/Phon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87" y="37631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3803366" y="1008228"/>
            <a:ext cx="1584176" cy="1584176"/>
            <a:chOff x="3355975" y="2500536"/>
            <a:chExt cx="1584176" cy="1584176"/>
          </a:xfrm>
        </p:grpSpPr>
        <p:sp>
          <p:nvSpPr>
            <p:cNvPr id="14" name="Овал 13"/>
            <p:cNvSpPr/>
            <p:nvPr/>
          </p:nvSpPr>
          <p:spPr bwMode="auto">
            <a:xfrm>
              <a:off x="3355975" y="2500536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32" name="Picture 8" descr="http://www.psdgraphics.com/wp-content/uploads/2009/04/7-google-logo-styl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339" y="2825620"/>
              <a:ext cx="1250756" cy="937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661178" y="1006471"/>
            <a:ext cx="1584176" cy="1584176"/>
            <a:chOff x="7222480" y="2500536"/>
            <a:chExt cx="1584176" cy="1584176"/>
          </a:xfrm>
        </p:grpSpPr>
        <p:sp>
          <p:nvSpPr>
            <p:cNvPr id="18" name="Овал 17"/>
            <p:cNvSpPr/>
            <p:nvPr/>
          </p:nvSpPr>
          <p:spPr bwMode="auto">
            <a:xfrm>
              <a:off x="7222480" y="2500536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39" name="Picture 15" descr="http://www.bayshoresolutions.com/userfiles/images/Bayshore/Icons/WebIcon1_EnvisionBullsey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853" y="2709909"/>
              <a:ext cx="1165429" cy="116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10316723" y="3957432"/>
            <a:ext cx="1584176" cy="1584176"/>
            <a:chOff x="9742760" y="4190256"/>
            <a:chExt cx="1584176" cy="1584176"/>
          </a:xfrm>
        </p:grpSpPr>
        <p:sp>
          <p:nvSpPr>
            <p:cNvPr id="24" name="Овал 23"/>
            <p:cNvSpPr/>
            <p:nvPr/>
          </p:nvSpPr>
          <p:spPr bwMode="auto">
            <a:xfrm>
              <a:off x="9742760" y="4190256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41" name="Picture 17" descr="http://www.psdgraphics.com/file/money-ic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4266" y="4525878"/>
              <a:ext cx="1141164" cy="912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38930" y="6962568"/>
            <a:ext cx="1584176" cy="1584176"/>
            <a:chOff x="9936217" y="6152485"/>
            <a:chExt cx="1584176" cy="1584176"/>
          </a:xfrm>
        </p:grpSpPr>
        <p:sp>
          <p:nvSpPr>
            <p:cNvPr id="27" name="Овал 26"/>
            <p:cNvSpPr/>
            <p:nvPr/>
          </p:nvSpPr>
          <p:spPr bwMode="auto">
            <a:xfrm>
              <a:off x="9936217" y="6152485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45" name="Picture 21" descr="http://www.777icons.com/libs/net/chain_link-ic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0630" y="6496897"/>
              <a:ext cx="895350" cy="8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Прямая соединительная линия 16"/>
          <p:cNvCxnSpPr>
            <a:stCxn id="5" idx="1"/>
            <a:endCxn id="11" idx="5"/>
          </p:cNvCxnSpPr>
          <p:nvPr/>
        </p:nvCxnSpPr>
        <p:spPr bwMode="auto">
          <a:xfrm flipH="1" flipV="1">
            <a:off x="2587210" y="5285021"/>
            <a:ext cx="1448153" cy="1909544"/>
          </a:xfrm>
          <a:prstGeom prst="line">
            <a:avLst/>
          </a:prstGeom>
          <a:solidFill>
            <a:srgbClr val="CE8B45"/>
          </a:solidFill>
          <a:ln w="28575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>
            <a:stCxn id="14" idx="3"/>
            <a:endCxn id="11" idx="7"/>
          </p:cNvCxnSpPr>
          <p:nvPr/>
        </p:nvCxnSpPr>
        <p:spPr bwMode="auto">
          <a:xfrm flipH="1">
            <a:off x="2587210" y="2360407"/>
            <a:ext cx="1448153" cy="1804432"/>
          </a:xfrm>
          <a:prstGeom prst="line">
            <a:avLst/>
          </a:prstGeom>
          <a:solidFill>
            <a:srgbClr val="CE8B45"/>
          </a:solidFill>
          <a:ln w="28575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>
            <a:stCxn id="18" idx="2"/>
            <a:endCxn id="14" idx="6"/>
          </p:cNvCxnSpPr>
          <p:nvPr/>
        </p:nvCxnSpPr>
        <p:spPr bwMode="auto">
          <a:xfrm flipH="1">
            <a:off x="5387542" y="1798559"/>
            <a:ext cx="2273636" cy="1757"/>
          </a:xfrm>
          <a:prstGeom prst="line">
            <a:avLst/>
          </a:prstGeom>
          <a:solidFill>
            <a:srgbClr val="CE8B45"/>
          </a:solidFill>
          <a:ln w="28575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>
            <a:stCxn id="18" idx="5"/>
            <a:endCxn id="24" idx="1"/>
          </p:cNvCxnSpPr>
          <p:nvPr/>
        </p:nvCxnSpPr>
        <p:spPr bwMode="auto">
          <a:xfrm>
            <a:off x="9013357" y="2358650"/>
            <a:ext cx="1535363" cy="1830779"/>
          </a:xfrm>
          <a:prstGeom prst="line">
            <a:avLst/>
          </a:prstGeom>
          <a:solidFill>
            <a:srgbClr val="CE8B45"/>
          </a:solidFill>
          <a:ln w="28575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>
            <a:stCxn id="24" idx="3"/>
            <a:endCxn id="27" idx="7"/>
          </p:cNvCxnSpPr>
          <p:nvPr/>
        </p:nvCxnSpPr>
        <p:spPr bwMode="auto">
          <a:xfrm flipH="1">
            <a:off x="8991109" y="5309611"/>
            <a:ext cx="1557611" cy="1884954"/>
          </a:xfrm>
          <a:prstGeom prst="line">
            <a:avLst/>
          </a:prstGeom>
          <a:solidFill>
            <a:srgbClr val="CE8B45"/>
          </a:solidFill>
          <a:ln w="28575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/>
          <p:cNvCxnSpPr>
            <a:stCxn id="27" idx="2"/>
            <a:endCxn id="5" idx="6"/>
          </p:cNvCxnSpPr>
          <p:nvPr/>
        </p:nvCxnSpPr>
        <p:spPr bwMode="auto">
          <a:xfrm flipH="1">
            <a:off x="5387542" y="7754656"/>
            <a:ext cx="2251388" cy="0"/>
          </a:xfrm>
          <a:prstGeom prst="line">
            <a:avLst/>
          </a:prstGeom>
          <a:solidFill>
            <a:srgbClr val="CE8B45"/>
          </a:solidFill>
          <a:ln w="28575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Заголовок 1"/>
          <p:cNvSpPr>
            <a:spLocks noGrp="1"/>
          </p:cNvSpPr>
          <p:nvPr>
            <p:ph type="title"/>
          </p:nvPr>
        </p:nvSpPr>
        <p:spPr>
          <a:xfrm>
            <a:off x="3550072" y="3436640"/>
            <a:ext cx="5976664" cy="2540000"/>
          </a:xfrm>
        </p:spPr>
        <p:txBody>
          <a:bodyPr/>
          <a:lstStyle/>
          <a:p>
            <a:r>
              <a:rPr lang="ru-RU" sz="4800" dirty="0" smtClean="0">
                <a:latin typeface="Calibri" pitchFamily="34" charset="0"/>
                <a:cs typeface="Calibri" pitchFamily="34" charset="0"/>
              </a:rPr>
              <a:t>Какое отношение это все имеет к реальной жизни?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7864" y="1996480"/>
            <a:ext cx="9840912" cy="5501692"/>
          </a:xfrm>
        </p:spPr>
        <p:txBody>
          <a:bodyPr/>
          <a:lstStyle/>
          <a:p>
            <a:r>
              <a:rPr lang="ru-RU" sz="6600" dirty="0" smtClean="0"/>
              <a:t>Отслеживает только </a:t>
            </a:r>
            <a:r>
              <a:rPr lang="ru-RU" sz="6600" dirty="0" err="1" smtClean="0"/>
              <a:t>Яндекс.Директ</a:t>
            </a:r>
            <a:r>
              <a:rPr lang="ru-RU" sz="6600" dirty="0" smtClean="0"/>
              <a:t> </a:t>
            </a:r>
            <a:r>
              <a:rPr lang="ru-RU" sz="6600" dirty="0" smtClean="0">
                <a:sym typeface="Wingdings" pitchFamily="2" charset="2"/>
              </a:rPr>
              <a:t>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389832" y="3436640"/>
            <a:ext cx="9865096" cy="45365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74295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81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Что делать?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405344" y="3076600"/>
            <a:ext cx="10441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Считать только часть звонков</a:t>
            </a:r>
          </a:p>
          <a:p>
            <a:pPr marL="742950" indent="-742950" algn="l">
              <a:buFont typeface="+mj-lt"/>
              <a:buAutoNum type="arabicPeriod"/>
            </a:pPr>
            <a:endParaRPr lang="ru-RU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Добавить на сайт кнопку «показать номер телефона»</a:t>
            </a:r>
          </a:p>
          <a:p>
            <a:pPr marL="742950" indent="-742950" algn="l">
              <a:buFont typeface="+mj-lt"/>
              <a:buAutoNum type="arabicPeriod"/>
            </a:pPr>
            <a:endParaRPr lang="ru-RU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Придумать что-то еще</a:t>
            </a:r>
          </a:p>
        </p:txBody>
      </p:sp>
    </p:spTree>
    <p:extLst>
      <p:ext uri="{BB962C8B-B14F-4D97-AF65-F5344CB8AC3E}">
        <p14:creationId xmlns:p14="http://schemas.microsoft.com/office/powerpoint/2010/main" val="3365349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Промо-коды</a:t>
            </a:r>
            <a:endParaRPr lang="ru-RU" sz="6000" dirty="0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60" y="3009052"/>
            <a:ext cx="7879496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6862440" y="3638329"/>
            <a:ext cx="1800200" cy="46359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752" y="5236840"/>
            <a:ext cx="11593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smtClean="0"/>
              <a:t>Полумера, но зачастую работает</a:t>
            </a:r>
          </a:p>
          <a:p>
            <a:pPr algn="l"/>
            <a:endParaRPr lang="ru-RU" sz="40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err="1" smtClean="0"/>
              <a:t>Сейлзы</a:t>
            </a:r>
            <a:r>
              <a:rPr lang="ru-RU" sz="4000" dirty="0" smtClean="0"/>
              <a:t> забывают спрашивать коды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ru-RU" sz="4000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smtClean="0"/>
              <a:t>Приходится придумывать стимул для звонящего, чтобы он их называл.</a:t>
            </a:r>
          </a:p>
        </p:txBody>
      </p:sp>
    </p:spTree>
    <p:extLst>
      <p:ext uri="{BB962C8B-B14F-4D97-AF65-F5344CB8AC3E}">
        <p14:creationId xmlns:p14="http://schemas.microsoft.com/office/powerpoint/2010/main" val="3171929639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Промо-коды: </a:t>
            </a:r>
            <a:r>
              <a:rPr lang="en-US" sz="5400" dirty="0" err="1" smtClean="0"/>
              <a:t>howto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62679" y="3344014"/>
            <a:ext cx="11593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Берем любой счетчик </a:t>
            </a:r>
            <a:r>
              <a:rPr lang="ru-RU" sz="4000" dirty="0" err="1" smtClean="0"/>
              <a:t>статитики</a:t>
            </a:r>
            <a:r>
              <a:rPr lang="ru-RU" sz="4000" dirty="0" smtClean="0"/>
              <a:t> (напр. </a:t>
            </a:r>
            <a:r>
              <a:rPr lang="en-US" sz="4000" dirty="0" smtClean="0"/>
              <a:t>Google Analytics)</a:t>
            </a:r>
          </a:p>
          <a:p>
            <a:pPr marL="742950" indent="-742950" algn="l">
              <a:buFont typeface="+mj-lt"/>
              <a:buAutoNum type="arabicPeriod"/>
            </a:pPr>
            <a:endParaRPr lang="ru-RU" sz="4000" dirty="0"/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Смотрим ему в </a:t>
            </a:r>
            <a:r>
              <a:rPr lang="en-US" sz="4000" dirty="0" smtClean="0"/>
              <a:t>cookie, </a:t>
            </a:r>
            <a:r>
              <a:rPr lang="ru-RU" sz="4000" dirty="0" smtClean="0"/>
              <a:t>что там написано про текущую сессию</a:t>
            </a:r>
          </a:p>
          <a:p>
            <a:pPr marL="742950" indent="-742950" algn="l">
              <a:buFont typeface="+mj-lt"/>
              <a:buAutoNum type="arabicPeriod"/>
            </a:pPr>
            <a:endParaRPr lang="ru-RU" sz="4000" dirty="0"/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Показываем соответствующий промо-код</a:t>
            </a:r>
          </a:p>
        </p:txBody>
      </p:sp>
    </p:spTree>
    <p:extLst>
      <p:ext uri="{BB962C8B-B14F-4D97-AF65-F5344CB8AC3E}">
        <p14:creationId xmlns:p14="http://schemas.microsoft.com/office/powerpoint/2010/main" val="2999039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Виртуальные номера телефонов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69752" y="5236840"/>
            <a:ext cx="11593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smtClean="0"/>
              <a:t>Не отвлекает посетителя</a:t>
            </a:r>
          </a:p>
          <a:p>
            <a:pPr algn="l"/>
            <a:endParaRPr lang="ru-RU" sz="40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smtClean="0"/>
              <a:t>Меньше шансов, что кто-то совершит глупость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ru-RU" sz="4000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smtClean="0"/>
              <a:t>Стоит денег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3" y="2788568"/>
            <a:ext cx="5400600" cy="1515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567063" y="3234056"/>
            <a:ext cx="673224" cy="6246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85" y="2976172"/>
            <a:ext cx="4285192" cy="1140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428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Виртуальные номера: </a:t>
            </a:r>
            <a:r>
              <a:rPr lang="en-US" sz="5400" dirty="0" err="1" smtClean="0"/>
              <a:t>howto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62679" y="3344014"/>
            <a:ext cx="11593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Берем любой счетчик </a:t>
            </a:r>
            <a:r>
              <a:rPr lang="ru-RU" sz="4000" dirty="0" err="1" smtClean="0"/>
              <a:t>статитики</a:t>
            </a:r>
            <a:r>
              <a:rPr lang="ru-RU" sz="4000" dirty="0" smtClean="0"/>
              <a:t> (напр. </a:t>
            </a:r>
            <a:r>
              <a:rPr lang="en-US" sz="4000" dirty="0" smtClean="0"/>
              <a:t>Google Analytics)</a:t>
            </a:r>
          </a:p>
          <a:p>
            <a:pPr marL="742950" indent="-742950" algn="l">
              <a:buFont typeface="+mj-lt"/>
              <a:buAutoNum type="arabicPeriod"/>
            </a:pPr>
            <a:endParaRPr lang="ru-RU" sz="4000" dirty="0"/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Смотрим ему в </a:t>
            </a:r>
            <a:r>
              <a:rPr lang="en-US" sz="4000" dirty="0" smtClean="0"/>
              <a:t>cookie, </a:t>
            </a:r>
            <a:r>
              <a:rPr lang="ru-RU" sz="4000" dirty="0" smtClean="0"/>
              <a:t>что там написано про текущую сессию</a:t>
            </a:r>
          </a:p>
          <a:p>
            <a:pPr marL="742950" indent="-742950" algn="l">
              <a:buFont typeface="+mj-lt"/>
              <a:buAutoNum type="arabicPeriod"/>
            </a:pPr>
            <a:endParaRPr lang="ru-RU" sz="4000" dirty="0"/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Показываем соответствующий номер</a:t>
            </a:r>
          </a:p>
        </p:txBody>
      </p:sp>
    </p:spTree>
    <p:extLst>
      <p:ext uri="{BB962C8B-B14F-4D97-AF65-F5344CB8AC3E}">
        <p14:creationId xmlns:p14="http://schemas.microsoft.com/office/powerpoint/2010/main" val="17215154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16" y="3436640"/>
            <a:ext cx="10464800" cy="2540000"/>
          </a:xfrm>
        </p:spPr>
        <p:txBody>
          <a:bodyPr/>
          <a:lstStyle/>
          <a:p>
            <a:r>
              <a:rPr lang="ru-RU" sz="6000" dirty="0" smtClean="0"/>
              <a:t>Оба метода требуют человека с бумажкой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211779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Отправляем информацию о звонках прямо в </a:t>
            </a:r>
            <a:r>
              <a:rPr lang="en-US" sz="5400" dirty="0" smtClean="0"/>
              <a:t>Google Analytics</a:t>
            </a:r>
            <a:endParaRPr lang="ru-RU" sz="6000" dirty="0"/>
          </a:p>
        </p:txBody>
      </p:sp>
      <p:pic>
        <p:nvPicPr>
          <p:cNvPr id="14338" name="Picture 2" descr="http://upload.wikimedia.org/wikipedia/commons/thumb/1/15/1896_telephone.jpg/222px-1896_tele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00" y="3491245"/>
            <a:ext cx="2376264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northstarnerd.org/.a/6a00d8341c5fd253ef017743eecfe5970d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0" y="3491245"/>
            <a:ext cx="23812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070352" y="4369548"/>
            <a:ext cx="673224" cy="6246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3516" y="7037040"/>
            <a:ext cx="1159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Universal Google Analytics </a:t>
            </a:r>
            <a:r>
              <a:rPr lang="ru-RU" sz="4000" dirty="0" smtClean="0"/>
              <a:t>поддерживает </a:t>
            </a:r>
            <a:r>
              <a:rPr lang="ru-RU" sz="4000" dirty="0" err="1" smtClean="0"/>
              <a:t>оффлайновые</a:t>
            </a:r>
            <a:r>
              <a:rPr lang="ru-RU" sz="4000" dirty="0" smtClean="0"/>
              <a:t> конверсии!</a:t>
            </a:r>
          </a:p>
        </p:txBody>
      </p:sp>
    </p:spTree>
    <p:extLst>
      <p:ext uri="{BB962C8B-B14F-4D97-AF65-F5344CB8AC3E}">
        <p14:creationId xmlns:p14="http://schemas.microsoft.com/office/powerpoint/2010/main" val="17141256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16" y="3436640"/>
            <a:ext cx="10464800" cy="2540000"/>
          </a:xfrm>
        </p:spPr>
        <p:txBody>
          <a:bodyPr/>
          <a:lstStyle/>
          <a:p>
            <a:r>
              <a:rPr lang="ru-RU" sz="6000" dirty="0" smtClean="0"/>
              <a:t>Оценка удовлетворенности посетителей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043221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Что такое?</a:t>
            </a:r>
          </a:p>
        </p:txBody>
      </p:sp>
      <p:sp>
        <p:nvSpPr>
          <p:cNvPr id="5" name="AutoShape 2" descr="https://www.kampyle.com/static/images/wifa-features/solutions-for-ecommerce.jpg"/>
          <p:cNvSpPr>
            <a:spLocks noChangeAspect="1" noChangeArrowheads="1"/>
          </p:cNvSpPr>
          <p:nvPr/>
        </p:nvSpPr>
        <p:spPr bwMode="auto">
          <a:xfrm>
            <a:off x="6469063" y="-31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s://www.kampyle.com/static/images/wifa-features/solutions-for-ecomme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64692"/>
            <a:ext cx="6667500" cy="504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11260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16" y="3436640"/>
            <a:ext cx="10464800" cy="2540000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икакого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6975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Два типа опросников</a:t>
            </a:r>
          </a:p>
        </p:txBody>
      </p:sp>
      <p:sp>
        <p:nvSpPr>
          <p:cNvPr id="5" name="AutoShape 2" descr="https://www.kampyle.com/static/images/wifa-features/solutions-for-ecommerce.jpg"/>
          <p:cNvSpPr>
            <a:spLocks noChangeAspect="1" noChangeArrowheads="1"/>
          </p:cNvSpPr>
          <p:nvPr/>
        </p:nvSpPr>
        <p:spPr bwMode="auto">
          <a:xfrm>
            <a:off x="6469063" y="-31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12954"/>
              </p:ext>
            </p:extLst>
          </p:nvPr>
        </p:nvGraphicFramePr>
        <p:xfrm>
          <a:off x="1858554" y="2428528"/>
          <a:ext cx="9830618" cy="6069330"/>
        </p:xfrm>
        <a:graphic>
          <a:graphicData uri="http://schemas.openxmlformats.org/drawingml/2006/table">
            <a:tbl>
              <a:tblPr/>
              <a:tblGrid>
                <a:gridCol w="4915308"/>
                <a:gridCol w="4915310"/>
              </a:tblGrid>
              <a:tr h="14700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  <a:ea typeface="Chalkduster" charset="0"/>
                          <a:cs typeface="Helvetica" pitchFamily="34" charset="0"/>
                          <a:sym typeface="Chalkduster" charset="0"/>
                        </a:rPr>
                        <a:t>Page-level</a:t>
                      </a: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  <a:ea typeface="Chalkduster" charset="0"/>
                        <a:cs typeface="Helvetica" pitchFamily="34" charset="0"/>
                        <a:sym typeface="Chalkduster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7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  <a:ea typeface="Chalkduster" charset="0"/>
                          <a:cs typeface="Helvetica" pitchFamily="34" charset="0"/>
                          <a:sym typeface="Chalkduster" charset="0"/>
                        </a:rPr>
                        <a:t>Session-level</a:t>
                      </a: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  <a:ea typeface="Chalkduster" charset="0"/>
                        <a:cs typeface="Helvetica" pitchFamily="34" charset="0"/>
                        <a:sym typeface="Chalkduster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7CAD"/>
                    </a:solidFill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ea typeface="Chalkduster" charset="0"/>
                          <a:cs typeface="Helvetica" pitchFamily="34" charset="0"/>
                          <a:sym typeface="Chalkduster" charset="0"/>
                        </a:rPr>
                        <a:t>Спрашивает о странице, на которой находится посетитель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ea typeface="Chalkduster" charset="0"/>
                          <a:cs typeface="Helvetica" pitchFamily="34" charset="0"/>
                          <a:sym typeface="Chalkduster" charset="0"/>
                        </a:rPr>
                        <a:t>Спрашивает о визите посетителя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9999"/>
                      </a:srgbClr>
                    </a:solidFill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ea typeface="Chalkduster" charset="0"/>
                          <a:cs typeface="Helvetica" pitchFamily="34" charset="0"/>
                          <a:sym typeface="Chalkduster" charset="0"/>
                        </a:rPr>
                        <a:t>На каждой странице может быть свой опросник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ea typeface="Chalkduster" charset="0"/>
                          <a:cs typeface="Helvetica" pitchFamily="34" charset="0"/>
                          <a:sym typeface="Chalkduster" charset="0"/>
                        </a:rPr>
                        <a:t>Опросник дается в целом по сайту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9999"/>
                      </a:srgbClr>
                    </a:solidFill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ea typeface="Chalkduster" charset="0"/>
                          <a:cs typeface="Helvetica" pitchFamily="34" charset="0"/>
                          <a:sym typeface="Chalkduster" charset="0"/>
                        </a:rPr>
                        <a:t>Для оценки того, что делать со страницей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ea typeface="Chalkduster" charset="0"/>
                          <a:cs typeface="Helvetica" pitchFamily="34" charset="0"/>
                          <a:sym typeface="Chalkduster" charset="0"/>
                        </a:rPr>
                        <a:t>Для оценки того, что делать с сайтом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9999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428806"/>
      </p:ext>
    </p:extLst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1865288"/>
          </a:xfrm>
        </p:spPr>
        <p:txBody>
          <a:bodyPr/>
          <a:lstStyle/>
          <a:p>
            <a:r>
              <a:rPr lang="ru-RU" sz="5400" dirty="0" smtClean="0"/>
              <a:t>Опросник уровня страницы</a:t>
            </a:r>
          </a:p>
        </p:txBody>
      </p:sp>
      <p:sp>
        <p:nvSpPr>
          <p:cNvPr id="5" name="AutoShape 2" descr="https://www.kampyle.com/static/images/wifa-features/solutions-for-ecommerce.jpg"/>
          <p:cNvSpPr>
            <a:spLocks noChangeAspect="1" noChangeArrowheads="1"/>
          </p:cNvSpPr>
          <p:nvPr/>
        </p:nvSpPr>
        <p:spPr bwMode="auto">
          <a:xfrm>
            <a:off x="6469063" y="-31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97127" y="8549208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https://qualaroo.com/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29" y="2284512"/>
            <a:ext cx="9892667" cy="5802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74" y="4582797"/>
            <a:ext cx="2291122" cy="35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84883"/>
      </p:ext>
    </p:extLst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1865288"/>
          </a:xfrm>
        </p:spPr>
        <p:txBody>
          <a:bodyPr/>
          <a:lstStyle/>
          <a:p>
            <a:r>
              <a:rPr lang="ru-RU" sz="5400" dirty="0" smtClean="0"/>
              <a:t>Результат</a:t>
            </a:r>
          </a:p>
        </p:txBody>
      </p:sp>
      <p:sp>
        <p:nvSpPr>
          <p:cNvPr id="5" name="AutoShape 2" descr="https://www.kampyle.com/static/images/wifa-features/solutions-for-ecommerce.jpg"/>
          <p:cNvSpPr>
            <a:spLocks noChangeAspect="1" noChangeArrowheads="1"/>
          </p:cNvSpPr>
          <p:nvPr/>
        </p:nvSpPr>
        <p:spPr bwMode="auto">
          <a:xfrm>
            <a:off x="6469063" y="-31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0" y="2249654"/>
            <a:ext cx="11044986" cy="626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775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1865288"/>
          </a:xfrm>
        </p:spPr>
        <p:txBody>
          <a:bodyPr/>
          <a:lstStyle/>
          <a:p>
            <a:r>
              <a:rPr lang="ru-RU" sz="5400" dirty="0" smtClean="0"/>
              <a:t>Опросник уровня посещения</a:t>
            </a:r>
          </a:p>
        </p:txBody>
      </p:sp>
      <p:sp>
        <p:nvSpPr>
          <p:cNvPr id="5" name="AutoShape 2" descr="https://www.kampyle.com/static/images/wifa-features/solutions-for-ecommerce.jpg"/>
          <p:cNvSpPr>
            <a:spLocks noChangeAspect="1" noChangeArrowheads="1"/>
          </p:cNvSpPr>
          <p:nvPr/>
        </p:nvSpPr>
        <p:spPr bwMode="auto">
          <a:xfrm>
            <a:off x="6469063" y="-31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97127" y="8199939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http://4qsuite.com/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2284512"/>
            <a:ext cx="4305300" cy="497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883641"/>
      </p:ext>
    </p:extLst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1865288"/>
          </a:xfrm>
        </p:spPr>
        <p:txBody>
          <a:bodyPr/>
          <a:lstStyle/>
          <a:p>
            <a:r>
              <a:rPr lang="ru-RU" sz="5400" dirty="0" smtClean="0"/>
              <a:t>Сколько стоит?</a:t>
            </a:r>
          </a:p>
        </p:txBody>
      </p:sp>
      <p:sp>
        <p:nvSpPr>
          <p:cNvPr id="5" name="AutoShape 2" descr="https://www.kampyle.com/static/images/wifa-features/solutions-for-ecommerce.jpg"/>
          <p:cNvSpPr>
            <a:spLocks noChangeAspect="1" noChangeArrowheads="1"/>
          </p:cNvSpPr>
          <p:nvPr/>
        </p:nvSpPr>
        <p:spPr bwMode="auto">
          <a:xfrm>
            <a:off x="6469063" y="-319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45816" y="3004592"/>
            <a:ext cx="81134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9pPr>
          </a:lstStyle>
          <a:p>
            <a:pPr marL="457200" indent="-457200" eaLnBrk="1" hangingPunct="1">
              <a:spcAft>
                <a:spcPts val="24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4400" dirty="0" err="1" smtClean="0">
                <a:latin typeface="+mn-lt"/>
              </a:rPr>
              <a:t>Qualaroo</a:t>
            </a:r>
            <a:r>
              <a:rPr lang="en-US" sz="4400" dirty="0" smtClean="0">
                <a:latin typeface="+mn-lt"/>
              </a:rPr>
              <a:t> – </a:t>
            </a:r>
            <a:r>
              <a:rPr lang="ru-RU" sz="4400" dirty="0" smtClean="0">
                <a:latin typeface="+mn-lt"/>
              </a:rPr>
              <a:t>от </a:t>
            </a:r>
            <a:r>
              <a:rPr lang="en-US" sz="4400" dirty="0" smtClean="0">
                <a:latin typeface="+mn-lt"/>
              </a:rPr>
              <a:t>$0 </a:t>
            </a:r>
            <a:r>
              <a:rPr lang="ru-RU" sz="4400" dirty="0" smtClean="0">
                <a:latin typeface="+mn-lt"/>
              </a:rPr>
              <a:t>до </a:t>
            </a:r>
            <a:r>
              <a:rPr lang="en-US" sz="4400" dirty="0" smtClean="0">
                <a:latin typeface="+mn-lt"/>
              </a:rPr>
              <a:t>$50</a:t>
            </a:r>
          </a:p>
          <a:p>
            <a:pPr marL="457200" indent="-457200" eaLnBrk="1" hangingPunct="1">
              <a:spcAft>
                <a:spcPts val="24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4400" dirty="0" smtClean="0">
                <a:latin typeface="+mn-lt"/>
              </a:rPr>
              <a:t>4Q – </a:t>
            </a:r>
            <a:r>
              <a:rPr lang="ru-RU" sz="4400" dirty="0" smtClean="0">
                <a:latin typeface="+mn-lt"/>
              </a:rPr>
              <a:t>от </a:t>
            </a:r>
            <a:r>
              <a:rPr lang="en-US" sz="4400" dirty="0" smtClean="0">
                <a:latin typeface="+mn-lt"/>
              </a:rPr>
              <a:t>$0 </a:t>
            </a:r>
            <a:r>
              <a:rPr lang="ru-RU" sz="4400" dirty="0" smtClean="0">
                <a:latin typeface="+mn-lt"/>
              </a:rPr>
              <a:t>до </a:t>
            </a:r>
            <a:r>
              <a:rPr lang="en-US" sz="4400" dirty="0" smtClean="0">
                <a:latin typeface="+mn-lt"/>
              </a:rPr>
              <a:t>$400</a:t>
            </a:r>
            <a:endParaRPr lang="ru-RU" sz="4400" dirty="0">
              <a:latin typeface="+mn-lt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6598" y="2006191"/>
            <a:ext cx="119533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9pPr>
          </a:lstStyle>
          <a:p>
            <a:pPr marL="0" indent="0" eaLnBrk="1" hangingPunct="1">
              <a:spcAft>
                <a:spcPts val="24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ru-RU" sz="4400" dirty="0" smtClean="0">
                <a:latin typeface="+mn-lt"/>
              </a:rPr>
              <a:t>Два лучших бесплатных инструмента:</a:t>
            </a:r>
            <a:endParaRPr lang="ru-RU" sz="4400" dirty="0">
              <a:latin typeface="+mn-lt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66598" y="5287934"/>
            <a:ext cx="81134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9pPr>
          </a:lstStyle>
          <a:p>
            <a:pPr marL="0" indent="0" eaLnBrk="1" hangingPunct="1">
              <a:spcAft>
                <a:spcPts val="24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ru-RU" sz="4400" dirty="0" smtClean="0">
                <a:latin typeface="+mn-lt"/>
              </a:rPr>
              <a:t>Платные:</a:t>
            </a:r>
            <a:endParaRPr lang="ru-RU" sz="4400" dirty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89832" y="6078492"/>
            <a:ext cx="81134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+mn-cs"/>
              </a:defRPr>
            </a:lvl9pPr>
          </a:lstStyle>
          <a:p>
            <a:pPr marL="457200" indent="-457200" eaLnBrk="1" hangingPunct="1">
              <a:spcAft>
                <a:spcPts val="24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4400" dirty="0" err="1" smtClean="0">
                <a:latin typeface="+mn-lt"/>
              </a:rPr>
              <a:t>iPerceptions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WebValidator</a:t>
            </a:r>
            <a:endParaRPr lang="en-US" sz="4400" dirty="0" smtClean="0">
              <a:latin typeface="+mn-lt"/>
            </a:endParaRPr>
          </a:p>
          <a:p>
            <a:pPr marL="457200" indent="-457200" eaLnBrk="1" hangingPunct="1">
              <a:spcAft>
                <a:spcPts val="24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4400" dirty="0" smtClean="0">
                <a:latin typeface="+mn-lt"/>
              </a:rPr>
              <a:t>Keynote</a:t>
            </a:r>
            <a:endParaRPr 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643015"/>
      </p:ext>
    </p:extLst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1960" y="2788568"/>
            <a:ext cx="7904421" cy="3895595"/>
          </a:xfrm>
          <a:prstGeom prst="rect">
            <a:avLst/>
          </a:prstGeom>
        </p:spPr>
        <p:txBody>
          <a:bodyPr wrap="square" lIns="124121" tIns="62060" rIns="124121" bIns="62060">
            <a:spAutoFit/>
          </a:bodyPr>
          <a:lstStyle/>
          <a:p>
            <a:pPr algn="ctr" eaLnBrk="1" hangingPunct="1">
              <a:buFontTx/>
              <a:buNone/>
            </a:pPr>
            <a:endParaRPr lang="en-US" sz="49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buFontTx/>
              <a:buNone/>
            </a:pPr>
            <a:r>
              <a:rPr lang="ru-RU" sz="4900" dirty="0">
                <a:solidFill>
                  <a:schemeClr val="bg1"/>
                </a:solidFill>
                <a:latin typeface="+mn-lt"/>
              </a:rPr>
              <a:t>Александр Иванов</a:t>
            </a:r>
            <a:endParaRPr lang="en-US" sz="49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buNone/>
            </a:pPr>
            <a:r>
              <a:rPr lang="en-US" sz="4900" dirty="0" err="1" smtClean="0">
                <a:solidFill>
                  <a:schemeClr val="bg1"/>
                </a:solidFill>
                <a:latin typeface="+mn-lt"/>
              </a:rPr>
              <a:t>iConText</a:t>
            </a:r>
            <a:endParaRPr lang="en-US" sz="4900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buNone/>
            </a:pPr>
            <a:endParaRPr lang="ru-RU" sz="49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buFontTx/>
              <a:buNone/>
            </a:pPr>
            <a:r>
              <a:rPr lang="en-US" sz="4900" dirty="0" smtClean="0">
                <a:solidFill>
                  <a:srgbClr val="FFC000"/>
                </a:solidFill>
                <a:latin typeface="+mn-lt"/>
              </a:rPr>
              <a:t>a.ivanov@icontext.ru</a:t>
            </a:r>
            <a:endParaRPr lang="ru-RU" sz="49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58540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803366" y="6962568"/>
            <a:ext cx="1584176" cy="1584176"/>
            <a:chOff x="1192287" y="4334272"/>
            <a:chExt cx="1584176" cy="1584176"/>
          </a:xfrm>
        </p:grpSpPr>
        <p:sp>
          <p:nvSpPr>
            <p:cNvPr id="5" name="Овал 4"/>
            <p:cNvSpPr/>
            <p:nvPr/>
          </p:nvSpPr>
          <p:spPr bwMode="auto">
            <a:xfrm>
              <a:off x="1192287" y="4334272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26" name="Picture 2" descr="http://png-5.findicons.com/files/icons/1676/primo/128/lapto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775" y="4516760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235031" y="3932842"/>
            <a:ext cx="1584176" cy="1584176"/>
            <a:chOff x="1771799" y="3580656"/>
            <a:chExt cx="1584176" cy="1584176"/>
          </a:xfrm>
        </p:grpSpPr>
        <p:sp>
          <p:nvSpPr>
            <p:cNvPr id="11" name="Овал 10"/>
            <p:cNvSpPr/>
            <p:nvPr/>
          </p:nvSpPr>
          <p:spPr bwMode="auto">
            <a:xfrm>
              <a:off x="1771799" y="3580656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28" name="Picture 4" descr="http://cdn1.iconfinder.com/data/icons/IconFinder%201/Png/256/Phone/Phon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87" y="37631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3803366" y="1008228"/>
            <a:ext cx="1584176" cy="1584176"/>
            <a:chOff x="3355975" y="2500536"/>
            <a:chExt cx="1584176" cy="1584176"/>
          </a:xfrm>
        </p:grpSpPr>
        <p:sp>
          <p:nvSpPr>
            <p:cNvPr id="14" name="Овал 13"/>
            <p:cNvSpPr/>
            <p:nvPr/>
          </p:nvSpPr>
          <p:spPr bwMode="auto">
            <a:xfrm>
              <a:off x="3355975" y="2500536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32" name="Picture 8" descr="http://www.psdgraphics.com/wp-content/uploads/2009/04/7-google-logo-styl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339" y="2825620"/>
              <a:ext cx="1250756" cy="937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661178" y="1006471"/>
            <a:ext cx="1584176" cy="1584176"/>
            <a:chOff x="7222480" y="2500536"/>
            <a:chExt cx="1584176" cy="1584176"/>
          </a:xfrm>
        </p:grpSpPr>
        <p:sp>
          <p:nvSpPr>
            <p:cNvPr id="18" name="Овал 17"/>
            <p:cNvSpPr/>
            <p:nvPr/>
          </p:nvSpPr>
          <p:spPr bwMode="auto">
            <a:xfrm>
              <a:off x="7222480" y="2500536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39" name="Picture 15" descr="http://www.bayshoresolutions.com/userfiles/images/Bayshore/Icons/WebIcon1_EnvisionBullsey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853" y="2709909"/>
              <a:ext cx="1165429" cy="116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10316723" y="3957432"/>
            <a:ext cx="1584176" cy="1584176"/>
            <a:chOff x="9742760" y="4190256"/>
            <a:chExt cx="1584176" cy="1584176"/>
          </a:xfrm>
        </p:grpSpPr>
        <p:sp>
          <p:nvSpPr>
            <p:cNvPr id="24" name="Овал 23"/>
            <p:cNvSpPr/>
            <p:nvPr/>
          </p:nvSpPr>
          <p:spPr bwMode="auto">
            <a:xfrm>
              <a:off x="9742760" y="4190256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41" name="Picture 17" descr="http://www.psdgraphics.com/file/money-ic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4266" y="4525878"/>
              <a:ext cx="1141164" cy="912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38930" y="6962568"/>
            <a:ext cx="1584176" cy="1584176"/>
            <a:chOff x="9936217" y="6152485"/>
            <a:chExt cx="1584176" cy="1584176"/>
          </a:xfrm>
        </p:grpSpPr>
        <p:sp>
          <p:nvSpPr>
            <p:cNvPr id="27" name="Овал 26"/>
            <p:cNvSpPr/>
            <p:nvPr/>
          </p:nvSpPr>
          <p:spPr bwMode="auto">
            <a:xfrm>
              <a:off x="9936217" y="6152485"/>
              <a:ext cx="1584176" cy="1584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pic>
          <p:nvPicPr>
            <p:cNvPr id="1045" name="Picture 21" descr="http://www.777icons.com/libs/net/chain_link-ic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0630" y="6496897"/>
              <a:ext cx="895350" cy="8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http://eleven.com.au/images/dexter-512x28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85" y="4065368"/>
            <a:ext cx="2787988" cy="15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 bwMode="auto">
          <a:xfrm>
            <a:off x="3046016" y="4799505"/>
            <a:ext cx="1368152" cy="49985"/>
          </a:xfrm>
          <a:prstGeom prst="straightConnector1">
            <a:avLst/>
          </a:prstGeom>
          <a:solidFill>
            <a:srgbClr val="CE8B45"/>
          </a:solidFill>
          <a:ln w="38100" cap="flat" cmpd="sng" algn="ctr">
            <a:solidFill>
              <a:schemeClr val="accent3"/>
            </a:solidFill>
            <a:prstDash val="sysDot"/>
            <a:miter lim="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 стрелкой 45"/>
          <p:cNvCxnSpPr/>
          <p:nvPr/>
        </p:nvCxnSpPr>
        <p:spPr bwMode="auto">
          <a:xfrm>
            <a:off x="8561278" y="4926911"/>
            <a:ext cx="1368152" cy="49985"/>
          </a:xfrm>
          <a:prstGeom prst="straightConnector1">
            <a:avLst/>
          </a:prstGeom>
          <a:solidFill>
            <a:srgbClr val="CE8B45"/>
          </a:solidFill>
          <a:ln w="38100" cap="flat" cmpd="sng" algn="ctr">
            <a:solidFill>
              <a:schemeClr val="accent3"/>
            </a:solidFill>
            <a:prstDash val="sysDot"/>
            <a:miter lim="0"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 стрелкой 46"/>
          <p:cNvCxnSpPr/>
          <p:nvPr/>
        </p:nvCxnSpPr>
        <p:spPr bwMode="auto">
          <a:xfrm flipV="1">
            <a:off x="7434015" y="2598713"/>
            <a:ext cx="409829" cy="473624"/>
          </a:xfrm>
          <a:prstGeom prst="straightConnector1">
            <a:avLst/>
          </a:prstGeom>
          <a:solidFill>
            <a:srgbClr val="CE8B45"/>
          </a:solidFill>
          <a:ln w="38100" cap="flat" cmpd="sng" algn="ctr">
            <a:solidFill>
              <a:schemeClr val="accent3"/>
            </a:solidFill>
            <a:prstDash val="sysDot"/>
            <a:miter lim="0"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 стрелкой 48"/>
          <p:cNvCxnSpPr/>
          <p:nvPr/>
        </p:nvCxnSpPr>
        <p:spPr bwMode="auto">
          <a:xfrm flipH="1" flipV="1">
            <a:off x="4944735" y="2637761"/>
            <a:ext cx="297898" cy="473624"/>
          </a:xfrm>
          <a:prstGeom prst="straightConnector1">
            <a:avLst/>
          </a:prstGeom>
          <a:solidFill>
            <a:srgbClr val="CE8B45"/>
          </a:solidFill>
          <a:ln w="38100" cap="flat" cmpd="sng" algn="ctr">
            <a:solidFill>
              <a:schemeClr val="accent3"/>
            </a:solidFill>
            <a:prstDash val="sysDot"/>
            <a:miter lim="0"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 стрелкой 51"/>
          <p:cNvCxnSpPr/>
          <p:nvPr/>
        </p:nvCxnSpPr>
        <p:spPr bwMode="auto">
          <a:xfrm flipH="1">
            <a:off x="4979385" y="6532984"/>
            <a:ext cx="297898" cy="429584"/>
          </a:xfrm>
          <a:prstGeom prst="straightConnector1">
            <a:avLst/>
          </a:prstGeom>
          <a:solidFill>
            <a:srgbClr val="CE8B45"/>
          </a:solidFill>
          <a:ln w="38100" cap="flat" cmpd="sng" algn="ctr">
            <a:solidFill>
              <a:schemeClr val="accent3"/>
            </a:solidFill>
            <a:prstDash val="sysDot"/>
            <a:miter lim="0"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 стрелкой 52"/>
          <p:cNvCxnSpPr/>
          <p:nvPr/>
        </p:nvCxnSpPr>
        <p:spPr bwMode="auto">
          <a:xfrm>
            <a:off x="7434015" y="6532984"/>
            <a:ext cx="409829" cy="429584"/>
          </a:xfrm>
          <a:prstGeom prst="straightConnector1">
            <a:avLst/>
          </a:prstGeom>
          <a:solidFill>
            <a:srgbClr val="CE8B45"/>
          </a:solidFill>
          <a:ln w="38100" cap="flat" cmpd="sng" algn="ctr">
            <a:solidFill>
              <a:schemeClr val="accent3"/>
            </a:solidFill>
            <a:prstDash val="sysDot"/>
            <a:miter lim="0"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88187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776" y="1636440"/>
            <a:ext cx="113772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Arial" pitchFamily="34" charset="0"/>
              <a:buChar char="•"/>
            </a:pPr>
            <a:r>
              <a:rPr lang="ru-RU" sz="4800" dirty="0" smtClean="0">
                <a:latin typeface="Calibri" pitchFamily="34" charset="0"/>
                <a:cs typeface="Calibri" pitchFamily="34" charset="0"/>
              </a:rPr>
              <a:t>Отслеживаем </a:t>
            </a:r>
            <a:r>
              <a:rPr lang="ru-RU" sz="4800" dirty="0">
                <a:latin typeface="Calibri" pitchFamily="34" charset="0"/>
                <a:cs typeface="Calibri" pitchFamily="34" charset="0"/>
              </a:rPr>
              <a:t>сессии, а не </a:t>
            </a:r>
            <a:r>
              <a:rPr lang="ru-RU" sz="4800" dirty="0" smtClean="0">
                <a:latin typeface="Calibri" pitchFamily="34" charset="0"/>
                <a:cs typeface="Calibri" pitchFamily="34" charset="0"/>
              </a:rPr>
              <a:t>посетителей</a:t>
            </a:r>
          </a:p>
          <a:p>
            <a:pPr marL="742950" indent="-742950" algn="l">
              <a:buFont typeface="Arial" pitchFamily="34" charset="0"/>
              <a:buChar char="•"/>
            </a:pPr>
            <a:endParaRPr lang="ru-RU" sz="48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 algn="l">
              <a:buFont typeface="Arial" pitchFamily="34" charset="0"/>
              <a:buChar char="•"/>
            </a:pPr>
            <a:r>
              <a:rPr lang="ru-RU" sz="4800" dirty="0" smtClean="0">
                <a:latin typeface="Calibri" pitchFamily="34" charset="0"/>
                <a:cs typeface="Calibri" pitchFamily="34" charset="0"/>
              </a:rPr>
              <a:t>Считаем</a:t>
            </a:r>
            <a:r>
              <a:rPr lang="ru-RU" sz="4800" dirty="0">
                <a:latin typeface="Calibri" pitchFamily="34" charset="0"/>
                <a:cs typeface="Calibri" pitchFamily="34" charset="0"/>
              </a:rPr>
              <a:t>, что у одного посетителя </a:t>
            </a:r>
            <a:r>
              <a:rPr lang="ru-RU" sz="4800" dirty="0" smtClean="0">
                <a:latin typeface="Calibri" pitchFamily="34" charset="0"/>
                <a:cs typeface="Calibri" pitchFamily="34" charset="0"/>
              </a:rPr>
              <a:t>– один компьютер</a:t>
            </a:r>
          </a:p>
          <a:p>
            <a:pPr marL="742950" indent="-742950" algn="l">
              <a:buFont typeface="Arial" pitchFamily="34" charset="0"/>
              <a:buChar char="•"/>
            </a:pPr>
            <a:endParaRPr lang="ru-RU" sz="4800" dirty="0">
              <a:latin typeface="Calibri" pitchFamily="34" charset="0"/>
              <a:cs typeface="Calibri" pitchFamily="34" charset="0"/>
            </a:endParaRPr>
          </a:p>
          <a:p>
            <a:pPr marL="742950" indent="-742950" algn="l">
              <a:buFont typeface="Arial" pitchFamily="34" charset="0"/>
              <a:buChar char="•"/>
            </a:pPr>
            <a:r>
              <a:rPr lang="ru-RU" sz="4800" dirty="0" smtClean="0">
                <a:latin typeface="Calibri" pitchFamily="34" charset="0"/>
                <a:cs typeface="Calibri" pitchFamily="34" charset="0"/>
              </a:rPr>
              <a:t>Отслеживаем </a:t>
            </a:r>
            <a:r>
              <a:rPr lang="ru-RU" sz="4800" dirty="0">
                <a:latin typeface="Calibri" pitchFamily="34" charset="0"/>
                <a:cs typeface="Calibri" pitchFamily="34" charset="0"/>
              </a:rPr>
              <a:t>не качество рекламы, </a:t>
            </a:r>
            <a:r>
              <a:rPr lang="ru-RU" sz="4800" dirty="0" smtClean="0">
                <a:latin typeface="Calibri" pitchFamily="34" charset="0"/>
                <a:cs typeface="Calibri" pitchFamily="34" charset="0"/>
              </a:rPr>
              <a:t>а последний источник</a:t>
            </a:r>
          </a:p>
          <a:p>
            <a:pPr marL="742950" indent="-742950" algn="l">
              <a:buFont typeface="Arial" pitchFamily="34" charset="0"/>
              <a:buChar char="•"/>
            </a:pPr>
            <a:endParaRPr lang="ru-RU" sz="4800" dirty="0">
              <a:latin typeface="Calibri" pitchFamily="34" charset="0"/>
              <a:cs typeface="Calibri" pitchFamily="34" charset="0"/>
            </a:endParaRPr>
          </a:p>
          <a:p>
            <a:pPr marL="742950" indent="-742950" algn="l">
              <a:buFont typeface="Arial" pitchFamily="34" charset="0"/>
              <a:buChar char="•"/>
            </a:pPr>
            <a:r>
              <a:rPr lang="ru-RU" sz="4800" dirty="0" err="1" smtClean="0">
                <a:latin typeface="Calibri" pitchFamily="34" charset="0"/>
                <a:cs typeface="Calibri" pitchFamily="34" charset="0"/>
              </a:rPr>
              <a:t>Оффлайн</a:t>
            </a:r>
            <a:r>
              <a:rPr lang="ru-RU"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dirty="0">
                <a:latin typeface="Calibri" pitchFamily="34" charset="0"/>
                <a:cs typeface="Calibri" pitchFamily="34" charset="0"/>
              </a:rPr>
              <a:t>живет отдельно от </a:t>
            </a:r>
            <a:r>
              <a:rPr lang="ru-RU" sz="4800" dirty="0" err="1">
                <a:latin typeface="Calibri" pitchFamily="34" charset="0"/>
                <a:cs typeface="Calibri" pitchFamily="34" charset="0"/>
              </a:rPr>
              <a:t>онлайна</a:t>
            </a:r>
            <a:endParaRPr lang="ru-RU" sz="4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362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203200"/>
            <a:ext cx="11809312" cy="2540000"/>
          </a:xfrm>
        </p:spPr>
        <p:txBody>
          <a:bodyPr/>
          <a:lstStyle/>
          <a:p>
            <a:r>
              <a:rPr lang="ru-RU" sz="5400" dirty="0" smtClean="0"/>
              <a:t>Проблемная тематика: автомобили</a:t>
            </a:r>
            <a:endParaRPr lang="ru-RU" sz="6000" dirty="0"/>
          </a:p>
        </p:txBody>
      </p:sp>
      <p:pic>
        <p:nvPicPr>
          <p:cNvPr id="9218" name="Picture 2" descr="http://www.oddee.com/_media/imgs/articles/a341_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23" y="2500536"/>
            <a:ext cx="5388570" cy="41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9792" y="7901136"/>
            <a:ext cx="1080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сайтах дилеров нету явной конверсии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125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200" dirty="0"/>
              <a:t>Посещения и посетители</a:t>
            </a:r>
            <a:endParaRPr lang="ru-R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0130" y="2428528"/>
            <a:ext cx="10705008" cy="2024062"/>
          </a:xfrm>
        </p:spPr>
        <p:txBody>
          <a:bodyPr/>
          <a:lstStyle/>
          <a:p>
            <a:pPr marL="0" indent="0" algn="ctr">
              <a:buNone/>
            </a:pPr>
            <a:r>
              <a:rPr lang="ru-RU" sz="39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eCommerce</a:t>
            </a:r>
            <a:r>
              <a:rPr lang="ru-RU" sz="39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ru-RU" sz="39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поначалу </a:t>
            </a:r>
            <a:r>
              <a:rPr lang="ru-RU" sz="39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достаточно посещений</a:t>
            </a:r>
            <a:endParaRPr lang="ru-RU" dirty="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611263" y="5354287"/>
            <a:ext cx="2743200" cy="3519488"/>
            <a:chOff x="0" y="0"/>
            <a:chExt cx="216" cy="278"/>
          </a:xfrm>
        </p:grpSpPr>
        <p:pic>
          <p:nvPicPr>
            <p:cNvPr id="717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" y="-42"/>
              <a:ext cx="162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8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16" y="200"/>
              <a:ext cx="193" cy="83"/>
              <a:chOff x="0" y="0"/>
              <a:chExt cx="193" cy="82"/>
            </a:xfrm>
          </p:grpSpPr>
          <p:sp>
            <p:nvSpPr>
              <p:cNvPr id="7174" name="Rectangle 6"/>
              <p:cNvSpPr>
                <a:spLocks/>
              </p:cNvSpPr>
              <p:nvPr/>
            </p:nvSpPr>
            <p:spPr bwMode="auto">
              <a:xfrm>
                <a:off x="5" y="5"/>
                <a:ext cx="183" cy="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ru-RU"/>
                  <a:t>Визит 1</a:t>
                </a:r>
              </a:p>
            </p:txBody>
          </p:sp>
          <p:pic>
            <p:nvPicPr>
              <p:cNvPr id="7175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3" cy="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717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6219" y="4832794"/>
            <a:ext cx="2047875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5522863" y="7895875"/>
            <a:ext cx="2416175" cy="1041400"/>
            <a:chOff x="0" y="0"/>
            <a:chExt cx="191" cy="82"/>
          </a:xfrm>
        </p:grpSpPr>
        <p:sp>
          <p:nvSpPr>
            <p:cNvPr id="7178" name="Rectangle 10"/>
            <p:cNvSpPr>
              <a:spLocks/>
            </p:cNvSpPr>
            <p:nvPr/>
          </p:nvSpPr>
          <p:spPr bwMode="auto">
            <a:xfrm>
              <a:off x="5" y="5"/>
              <a:ext cx="181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ru-RU"/>
                <a:t>Визит 2</a:t>
              </a:r>
            </a:p>
          </p:txBody>
        </p:sp>
        <p:pic>
          <p:nvPicPr>
            <p:cNvPr id="7179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8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2713" y="4832000"/>
            <a:ext cx="20478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9185225" y="7895875"/>
            <a:ext cx="2482850" cy="1041400"/>
            <a:chOff x="0" y="0"/>
            <a:chExt cx="196" cy="82"/>
          </a:xfrm>
        </p:grpSpPr>
        <p:sp>
          <p:nvSpPr>
            <p:cNvPr id="7182" name="Rectangle 14"/>
            <p:cNvSpPr>
              <a:spLocks/>
            </p:cNvSpPr>
            <p:nvPr/>
          </p:nvSpPr>
          <p:spPr bwMode="auto">
            <a:xfrm>
              <a:off x="4" y="5"/>
              <a:ext cx="187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ru-RU"/>
                <a:t>Визит 3</a:t>
              </a:r>
            </a:p>
          </p:txBody>
        </p:sp>
        <p:pic>
          <p:nvPicPr>
            <p:cNvPr id="7183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36013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03200"/>
            <a:ext cx="10464800" cy="1577256"/>
          </a:xfrm>
        </p:spPr>
        <p:txBody>
          <a:bodyPr/>
          <a:lstStyle/>
          <a:p>
            <a:r>
              <a:rPr lang="ru-RU" sz="4000" dirty="0" smtClean="0"/>
              <a:t>Конверсия на автомобильном сайте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389832" y="3436640"/>
            <a:ext cx="9865096" cy="45365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74295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20" y="2472403"/>
            <a:ext cx="9073008" cy="6464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99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200"/>
              <a:t>Посещения и посетители</a:t>
            </a: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68413" y="2443163"/>
            <a:ext cx="10466387" cy="2024062"/>
          </a:xfrm>
        </p:spPr>
        <p:txBody>
          <a:bodyPr/>
          <a:lstStyle/>
          <a:p>
            <a:pPr marL="0" indent="0" algn="ctr">
              <a:buNone/>
            </a:pPr>
            <a:r>
              <a:rPr lang="ru-RU" sz="39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В автомобильной тематике сразу нужны люди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71874" y="5297024"/>
            <a:ext cx="9073008" cy="3415642"/>
            <a:chOff x="813767" y="4876802"/>
            <a:chExt cx="10167937" cy="4256088"/>
          </a:xfrm>
        </p:grpSpPr>
        <p:pic>
          <p:nvPicPr>
            <p:cNvPr id="8207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69692" y="1920877"/>
              <a:ext cx="4256088" cy="10167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8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72801">
              <a:off x="2185192" y="5476354"/>
              <a:ext cx="1535113" cy="221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8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196" name="Group 4"/>
            <p:cNvGrpSpPr>
              <a:grpSpLocks/>
            </p:cNvGrpSpPr>
            <p:nvPr/>
          </p:nvGrpSpPr>
          <p:grpSpPr bwMode="auto">
            <a:xfrm rot="72800">
              <a:off x="1997867" y="7725841"/>
              <a:ext cx="1816100" cy="795338"/>
              <a:chOff x="0" y="0"/>
              <a:chExt cx="144" cy="63"/>
            </a:xfrm>
          </p:grpSpPr>
          <p:sp>
            <p:nvSpPr>
              <p:cNvPr id="8197" name="Rectangle 5"/>
              <p:cNvSpPr>
                <a:spLocks/>
              </p:cNvSpPr>
              <p:nvPr/>
            </p:nvSpPr>
            <p:spPr bwMode="auto">
              <a:xfrm>
                <a:off x="4" y="4"/>
                <a:ext cx="135" cy="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ru-RU" sz="2600"/>
                  <a:t>Визит 1</a:t>
                </a:r>
                <a:endParaRPr lang="ru-RU"/>
              </a:p>
            </p:txBody>
          </p:sp>
          <p:pic>
            <p:nvPicPr>
              <p:cNvPr id="819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4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199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73624" y="5475560"/>
              <a:ext cx="1536700" cy="221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8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4728367" y="7725841"/>
              <a:ext cx="1800225" cy="795338"/>
              <a:chOff x="0" y="0"/>
              <a:chExt cx="142" cy="63"/>
            </a:xfrm>
          </p:grpSpPr>
          <p:sp>
            <p:nvSpPr>
              <p:cNvPr id="8201" name="Rectangle 9"/>
              <p:cNvSpPr>
                <a:spLocks/>
              </p:cNvSpPr>
              <p:nvPr/>
            </p:nvSpPr>
            <p:spPr bwMode="auto">
              <a:xfrm>
                <a:off x="5" y="4"/>
                <a:ext cx="132" cy="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ru-RU" sz="2600"/>
                  <a:t>Визит 2</a:t>
                </a:r>
                <a:endParaRPr lang="ru-RU"/>
              </a:p>
            </p:txBody>
          </p:sp>
          <p:pic>
            <p:nvPicPr>
              <p:cNvPr id="8202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2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203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598567" y="5476354"/>
              <a:ext cx="153670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8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7428705" y="7725841"/>
              <a:ext cx="1849437" cy="795338"/>
              <a:chOff x="0" y="0"/>
              <a:chExt cx="146" cy="63"/>
            </a:xfrm>
          </p:grpSpPr>
          <p:sp>
            <p:nvSpPr>
              <p:cNvPr id="8205" name="Rectangle 13"/>
              <p:cNvSpPr>
                <a:spLocks/>
              </p:cNvSpPr>
              <p:nvPr/>
            </p:nvSpPr>
            <p:spPr bwMode="auto">
              <a:xfrm>
                <a:off x="5" y="4"/>
                <a:ext cx="136" cy="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ru-RU" sz="2500"/>
                  <a:t>Визит 3</a:t>
                </a:r>
                <a:endParaRPr lang="ru-RU"/>
              </a:p>
            </p:txBody>
          </p:sp>
          <p:pic>
            <p:nvPicPr>
              <p:cNvPr id="8206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6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8215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31" y="5692536"/>
            <a:ext cx="1781415" cy="262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8B45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58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424</Words>
  <Application>Microsoft Macintosh PowerPoint</Application>
  <PresentationFormat>Другой</PresentationFormat>
  <Paragraphs>110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Тема Office</vt:lpstr>
      <vt:lpstr>Новые инструменты веб-аналитики</vt:lpstr>
      <vt:lpstr>Какое отношение это все имеет к реальной жизни?</vt:lpstr>
      <vt:lpstr>никакого</vt:lpstr>
      <vt:lpstr>Презентация PowerPoint</vt:lpstr>
      <vt:lpstr>Презентация PowerPoint</vt:lpstr>
      <vt:lpstr>Проблемная тематика: автомобили</vt:lpstr>
      <vt:lpstr>Посещения и посетители</vt:lpstr>
      <vt:lpstr>Конверсия на автомобильном сайте</vt:lpstr>
      <vt:lpstr>Посещения и посетители</vt:lpstr>
      <vt:lpstr>Презентация PowerPoint</vt:lpstr>
      <vt:lpstr>Презентация PowerPoint</vt:lpstr>
      <vt:lpstr>смена парадигмы</vt:lpstr>
      <vt:lpstr>Презентация PowerPoint</vt:lpstr>
      <vt:lpstr>Подсказки</vt:lpstr>
      <vt:lpstr>http://www.kissmetrics.com</vt:lpstr>
      <vt:lpstr>Презентация PowerPoint</vt:lpstr>
      <vt:lpstr>Universal Analytics</vt:lpstr>
      <vt:lpstr>Презентация PowerPoint</vt:lpstr>
      <vt:lpstr>Целевой звонок</vt:lpstr>
      <vt:lpstr>Отслеживает только Яндекс.Директ </vt:lpstr>
      <vt:lpstr>Что делать?</vt:lpstr>
      <vt:lpstr>Промо-коды</vt:lpstr>
      <vt:lpstr>Промо-коды: howto</vt:lpstr>
      <vt:lpstr>Виртуальные номера телефонов</vt:lpstr>
      <vt:lpstr>Виртуальные номера: howto</vt:lpstr>
      <vt:lpstr>Оба метода требуют человека с бумажкой</vt:lpstr>
      <vt:lpstr>Отправляем информацию о звонках прямо в Google Analytics</vt:lpstr>
      <vt:lpstr>Оценка удовлетворенности посетителей</vt:lpstr>
      <vt:lpstr>Что такое?</vt:lpstr>
      <vt:lpstr>Два типа опросников</vt:lpstr>
      <vt:lpstr>Опросник уровня страницы</vt:lpstr>
      <vt:lpstr>Результат</vt:lpstr>
      <vt:lpstr>Опросник уровня посещения</vt:lpstr>
      <vt:lpstr>Сколько стоит?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Аналитика без конверсий</dc:title>
  <dc:creator>Alexander</dc:creator>
  <cp:lastModifiedBy>Alexander Ivanov</cp:lastModifiedBy>
  <cp:revision>28</cp:revision>
  <dcterms:modified xsi:type="dcterms:W3CDTF">2012-11-23T05:27:06Z</dcterms:modified>
</cp:coreProperties>
</file>