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76" r:id="rId2"/>
    <p:sldId id="358" r:id="rId3"/>
    <p:sldId id="338" r:id="rId4"/>
    <p:sldId id="330" r:id="rId5"/>
    <p:sldId id="341" r:id="rId6"/>
    <p:sldId id="339" r:id="rId7"/>
    <p:sldId id="354" r:id="rId8"/>
    <p:sldId id="340" r:id="rId9"/>
    <p:sldId id="353" r:id="rId10"/>
    <p:sldId id="331" r:id="rId11"/>
    <p:sldId id="355" r:id="rId12"/>
    <p:sldId id="344" r:id="rId13"/>
    <p:sldId id="359" r:id="rId14"/>
    <p:sldId id="362" r:id="rId15"/>
    <p:sldId id="356" r:id="rId16"/>
    <p:sldId id="369" r:id="rId17"/>
    <p:sldId id="368" r:id="rId18"/>
    <p:sldId id="333" r:id="rId19"/>
    <p:sldId id="350" r:id="rId20"/>
    <p:sldId id="343" r:id="rId21"/>
    <p:sldId id="370" r:id="rId22"/>
    <p:sldId id="371" r:id="rId23"/>
    <p:sldId id="3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FF"/>
    <a:srgbClr val="030871"/>
    <a:srgbClr val="004B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211" autoAdjust="0"/>
  </p:normalViewPr>
  <p:slideViewPr>
    <p:cSldViewPr>
      <p:cViewPr>
        <p:scale>
          <a:sx n="60" d="100"/>
          <a:sy n="60" d="100"/>
        </p:scale>
        <p:origin x="-34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E3F2-4ACD-4FD8-8C5B-78F915A926C4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36AB0-AA07-4280-8756-1FC955CAA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52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AB0-AA07-4280-8756-1FC955CAAD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AB0-AA07-4280-8756-1FC955CAAD8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AB0-AA07-4280-8756-1FC955CAAD8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AB0-AA07-4280-8756-1FC955CAAD8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36AB0-AA07-4280-8756-1FC955CAAD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8FA61-B2F2-49E5-A26F-3309AFDDC32C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A687FB-148E-422D-8641-56D9F29FD116}" type="datetime1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B645B4E-021D-42FA-BE02-2C698C7D9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gif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8.jpeg"/><Relationship Id="rId4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gif"/><Relationship Id="rId7" Type="http://schemas.openxmlformats.org/officeDocument/2006/relationships/image" Target="../media/image44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ltouch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www.facebook.ru/calltou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5072098" cy="266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3383212"/>
            <a:ext cx="7311186" cy="2859230"/>
          </a:xfrm>
        </p:spPr>
        <p:txBody>
          <a:bodyPr>
            <a:normAutofit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0871"/>
                </a:solidFill>
              </a:rPr>
              <a:t>Обзор и сравнение систем мониторинга телефонных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0871"/>
                </a:solidFill>
              </a:rPr>
              <a:t>звонков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3087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591792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Власов Евгений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vlasov@calltouch.ru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04664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Классический колл-трекинг</a:t>
            </a:r>
            <a:r>
              <a:rPr lang="en-US" sz="2400" dirty="0" smtClean="0">
                <a:solidFill>
                  <a:srgbClr val="860038"/>
                </a:solidFill>
              </a:rPr>
              <a:t>:</a:t>
            </a:r>
            <a:r>
              <a:rPr lang="ru-RU" sz="2400" dirty="0" smtClean="0">
                <a:solidFill>
                  <a:srgbClr val="860038"/>
                </a:solidFill>
              </a:rPr>
              <a:t> Технология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49315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pic>
        <p:nvPicPr>
          <p:cNvPr id="8" name="Picture 2" descr="http://calltracking.ru/design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118" y="4293096"/>
            <a:ext cx="120343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14942" t="13579" r="70115" b="65749"/>
          <a:stretch>
            <a:fillRect/>
          </a:stretch>
        </p:blipFill>
        <p:spPr bwMode="auto">
          <a:xfrm>
            <a:off x="7393919" y="4997123"/>
            <a:ext cx="10183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7441122" y="3134640"/>
            <a:ext cx="936104" cy="720080"/>
            <a:chOff x="2555776" y="4077072"/>
            <a:chExt cx="2304256" cy="17281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55776" y="4077072"/>
              <a:ext cx="2304256" cy="1728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12" descr="http://www.calltouch.ru/images/logo_to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4293096"/>
              <a:ext cx="1756064" cy="1296144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13" name="Picture 17" descr="http://keyvision.ru/i/markers/logo.png"/>
          <p:cNvPicPr>
            <a:picLocks noChangeAspect="1" noChangeArrowheads="1"/>
          </p:cNvPicPr>
          <p:nvPr/>
        </p:nvPicPr>
        <p:blipFill>
          <a:blip r:embed="rId6" cstate="print"/>
          <a:srcRect l="80775" t="-13263"/>
          <a:stretch>
            <a:fillRect/>
          </a:stretch>
        </p:blipFill>
        <p:spPr bwMode="auto">
          <a:xfrm>
            <a:off x="7082328" y="2420888"/>
            <a:ext cx="1653692" cy="57606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286462" y="1362254"/>
            <a:ext cx="61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SEO</a:t>
            </a:r>
            <a:endParaRPr lang="ru-RU" sz="1600" b="1" dirty="0"/>
          </a:p>
        </p:txBody>
      </p:sp>
      <p:pic>
        <p:nvPicPr>
          <p:cNvPr id="1028" name="Picture 4" descr="Яндекс"/>
          <p:cNvPicPr>
            <a:picLocks noChangeAspect="1" noChangeArrowheads="1"/>
          </p:cNvPicPr>
          <p:nvPr/>
        </p:nvPicPr>
        <p:blipFill>
          <a:blip r:embed="rId7" cstate="print"/>
          <a:srcRect b="43301"/>
          <a:stretch>
            <a:fillRect/>
          </a:stretch>
        </p:blipFill>
        <p:spPr bwMode="auto">
          <a:xfrm>
            <a:off x="2411760" y="1025673"/>
            <a:ext cx="886635" cy="33890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514363" y="1340768"/>
            <a:ext cx="61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SEO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1340768"/>
            <a:ext cx="8835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директ</a:t>
            </a:r>
            <a:endParaRPr lang="ru-RU" sz="1600" b="1" dirty="0"/>
          </a:p>
        </p:txBody>
      </p:sp>
      <p:pic>
        <p:nvPicPr>
          <p:cNvPr id="1030" name="Picture 6" descr="http://upload.wikimedia.org/wikipedia/commons/thumb/3/30/Googlelogo.png/250px-Google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0438" y="1025673"/>
            <a:ext cx="1125298" cy="387103"/>
          </a:xfrm>
          <a:prstGeom prst="rect">
            <a:avLst/>
          </a:prstGeom>
          <a:noFill/>
        </p:spPr>
      </p:pic>
      <p:pic>
        <p:nvPicPr>
          <p:cNvPr id="43" name="Picture 4" descr="Яндекс"/>
          <p:cNvPicPr>
            <a:picLocks noChangeAspect="1" noChangeArrowheads="1"/>
          </p:cNvPicPr>
          <p:nvPr/>
        </p:nvPicPr>
        <p:blipFill>
          <a:blip r:embed="rId7" cstate="print"/>
          <a:srcRect b="43301"/>
          <a:stretch>
            <a:fillRect/>
          </a:stretch>
        </p:blipFill>
        <p:spPr bwMode="auto">
          <a:xfrm>
            <a:off x="3779912" y="1001859"/>
            <a:ext cx="886635" cy="338909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QSEBUQExQWFBUUFBgVFxgWFRUWFRUYFBQVFxQWFBUYHSgeGBojGRQUHy8gIycqLSwsFh4xNTAqNSYrLCkBCQoKDgwOGg8PGiolHyMsLC8sLywsKSwsLSosLCksLSouLywtKSwsMi80LCksKS4sKSwvLCwpLCosLCwsLCosLP/AABEIAJEBXAMBIgACEQEDEQH/xAAcAAEAAgIDAQAAAAAAAAAAAAAABgcEBQIDCAH/xABFEAACAQICBgcEBwYEBgMAAAABAgADEQQSBQYhMUFRBxMiYXGBkTJyobEUQlJigsHRIzNzkqKyY4Ph8BckU8LS8RUWk//EABsBAQACAwEBAAAAAAAAAAAAAAADBAECBQYH/8QAMREAAgIBAgMGBQQCAwAAAAAAAAECAxEEMRIhQQUTIjJRcWGRobHRFIHB8CMzJULh/9oADAMBAAIRAxEAPwC8YiIAiIgCIiAIiIAiIgCIiAIiIAiIgCIiAIiIAiIgCIiAIiIAiIgCIiAIiIAiIgCIiAIiIAiIgCIiAIiIAiIgCddfEKilnYKo3liAB5maPWXW6nhVIFmcDdwX3u/u+Uq58fidKVSc5Wkps1RvZH3aSDe3hbvPO5Vpcx47Hwx+/sQSuw+GKyywtL9KODoXALVSPsLs/mYgel5HanTZf91hC3eahPwVD85y0Vqzh6VslLrX/wCpWAqNfmAeyvkJI6WErEbNg5DYPQTLs00eUYN+7/A4bXvLHsiKjpucGz4QD/NYH4pNpgemSg37yhUT3Sjj45TNriNDVGFm7Q5MLj0Miemuj9GuyJ1Tc0HZ803elpLC3SS5Trx8U2ayhcvLLP7E90XrphMQQqVlDH6r3RvABrX8rzeTzVpHBVKDZKo8D9VhzB/KbbVHpBxlGumHo3xCsbdU52AcSrnbTAHH2RxEmv0Fah3lU+Xx/JHXqJcXDNF/xOqhXzAH/Wds45dEREAREQBERAEREAREQBERAEREAREQBERAEREA1mldJVkOWlh2qH7RZFQerZj6DxkW0prLiKQbNUyMN65aZAuLjgfnJvXpki0qfX/DZXqm/Ef2LKWq4ox4k2c3XOUI8Sk9/b7DV/XXHYzF9QMSKaKC7t1VIkKCBZQV9okgfHhLWwta6jaWsN5tc95sAPQShOjZCcRVP3UHqzH8pe2jaNkEm06fBlvJY0iarTbbb9WZkREnLQiIgCIiAIiIAmk1o079HpWX94wNvugb2P5d/gZuiZT/AEhaevne/tbF7lHs/r5mXdHSrbPFsivfY4xwt2RbHYp8bihh1YhblqjbyFB7Rv8AaJNh3mWRoHQuZVRVy00FlUbgP98eMhPRtovMjVTvqv8A0obD+rNLq0XggiCY1dzssx0RtTBQiMHotUG6ZoUT7Epkx8tOFSgDvE7IgEC6RNV6lagKeHpKzM1yzMqrTC7b7duY7tgOy8jerGp30Y5V7VQ+29t/cOS90t2tTzC0xcNotVN7bZJ3kuDg6GvCs8Rx0ThSiAGbCAIkZsInxmsLmRrS3SLg6BsamcjhTGb+rYvxmspxj5mS1U2WvEIt+xJokDHS9hybCnU8yg+F5s8J0jYR/aLU+9luvqpNvORq+t9SzLs/UxWXB/f7EpideHxC1FDowdTtDKQQfAjfOyTFJrHJiIiDAidVfEqguzBR3zUV9ccOpsCW8LfmZWu1dNLxZJJ+nX5bm8a5S2RvImko620m3A/A/nNhhdK06hsrC/I7D5X3+Ujq1+mtlwwms+m33NpUzistGXERLpEIifCYB9iarE61YWmcrV6d+QbMR4hbzrGt+FO6oT+Cp/4yVUWPnwv5M07yPqjcxI/X19wSe1Wt/l1P/GY3/E7R9wOvJJNgBSrEkncAAm0zb9NdvwP5Mx3sPVfMlMqbpHftVfe/7RLVw9cOocAgEXAZWVvNWAI8CJUnSM3aq++Zy9b5EviUe0f9a9zSdFiXrVj30x/fL1ww7IlH9FA/aVffT5NLxoeyJYp8iLen/wBSOyImv0trBQwwvWqKnIb2Pgo2yRtJZZZhCU3wxWX8DYRIPV6W8Leyq7d5yL+d5l4bpLwptnD0xzIDKPHKSfhIv1FfqXH2fqUs8DJbE6MHjqdZBUpOrodzKQQfMTrxGk0pkhri2W5t2e22UbfEHwsZNuUmmnhmXE6sLiRUQOu47rix323HwnbBg1+n8Rkw1Rhvy5R+IhfzlCa94m7ZeUunX7E9XgXfk9P4uJQmsNfO2ad3s6v/AAyn8fwc/Uy8aRZ/Rlgh9Ho/w1P83aPzlmqNkr3otcNhaJ/wwP5eyflLDnFn5n7l+OyERE0MiIiAIiIAnVisUtNC7myqLn/TvnbIRr9pnLemDspi572I2egP9Uits4I5LWk07vtUOnX2I3rRrPWxtdcHSOUMd1+yqjaz1Lb7Dh4AbZuNC6DoULClTFSpxq1AGcnuvsQdy/HfIRqETVr16vElUB5DazfHL6S5dEaMCoDbbI6YZXHLm2Wtde1Lua+UV0XX3NTiMA9VbOoYHgwDD0Mr3WzVVsODWpAhPrJtIX7y93McPDddmWYmP0etRCpANxY94O8SS2qNiwytpNXZppqUXy6r1KE1e1ur4Gpnpm6E9umT2HHH3W+8PiNkvXQOnqeLoLXpG6sNx3qR7SsOBBlEayaCOHr1KPBW7PunavwIm06KNYzQxZwxPYrAkDk6C9x4qCPIShpbHCXdyPQdraaF1a1EN8Z90XrMLSmkhRQsd9vSZPXDLm4WvK46QtMEUyoO0yDtbWyp4aan4p9fRev4POUVqTy9kdtHFnFsa1Vj1QJCqCQahBsSSNyg7Nm833W27rChrWpoEXkoA+U1mq+jcwReCKB6CTqhhwosBL+l0lenhiK59X1b9yOyxzZEsfol2Fyu3mBY+s0zlh2W3iWSUBke1i0SMucDd8uModraCF1TtivFHn7r+7E2nucZcL2Zg6va1kOKFY3vsRzvvwVjx7jJgDeVJpmjYXk51N0519BSx7Q7LeK7L+ew+c07G1krod3N5a29jOpqUXlG40npJKFM1H3DcOLHgBKxxWla2lMS1E1TSw9MA1Mm4AnsqPtObHadgsTbgdp0i6W2sL7KYsPeYAsfiB5SMdGd3Spzaub+SJb5n1nsow/T0d6vM9vgcly7yzh6IlVLVXBhcq4fN95nqFj33zC3laRfWTRNTCg1aJbq/rKxuU7weK+O0d/C3cFgFVRsnHSOiUqIVKggggjmCLEStVrLa58Tba6pks6YSWMYPPCaWAqh61MVk+spZlNualSLH4SztVtH4dcuIwtFRnFw/aZrHgC5JXkQLSttYdEGhVqUT9RyAeY+qfQiTHoZ0zsq4dtoRlde4PfMPVb+ZnV7SjmCsi3j6YKmleJcLRaeBLW2yqukU9qr/Eb5mXAu6U70iHtVf4j/ANxnkdb5Ua9o+Re5gdE47dX30+TS8KPsiUf0T+3V99P7TLrqYgJSLncqlj5C8s1cq0XdMm64pGg1y1sGFQqhGe1yfsA7tn2j/rIRq9oha/8AzuLvVNQ5qdNiSCvCpV+0TvCnZaxN77I/r9pJqjZCdtRu14sZZWrejw1tmxQAByA2AegkFX+aTlLZbHodVnR1Rqr5N7vr7HaMIXTKKaBN2XIuW3u2tIPrZqkaQNakuVfroPZ2/WUcPDdLZxuPo4dM1V1pr942v4DeT3CV9rVr+uJR8Lg6L1mcZSwUkgHeQg2jxa1ptqO7ceF79PUh7O/URsVkM8Oebe2OpB9Xdb6mjsQHBJpsR1tO+xhzA4OOB8t0vzC1qddBUGV1dQQbA5lIuvlZvjPPn/0Su73rsKQ+ytnfzt2R6mXDqNR6mglAZiqLlGY3Nu8+caaE4RxIz2pdVdZxQ3+5K0QAWAAHds3zlES0ck0GveENTR1dRvCZx/lsH+Smefsct56cr0wylSLgggjmDvE866w6KOHxFSgfqMQDzU7UPmpE7/ZNicJ1P3/j8HO1kcSUyZdDmkb02onfTe4919o/qzS2xPN+qemvoeLSqfYPYqe6Tv8AI2PkZ6KwWIDoGBuCLgjcb7iJzddS67W+jLVE+KPsd8REpE4nXWrqguzBRuuxAHqZxxiuUIpsqNwZlLgfhDC/rIDpvU16jZ62NqOe6koA7lGYhR4CTVQrl55Y/Ztmk5SXlWSdjSVL/q0/51/WfG0rRG+rTHi6/rKtraLTC086u9TtAdoLaxvyHdIXrRpvMbAWE6FWhrsjxxk8exWnqJReGuZ6Iw2kKdQkU6iORtIV1YjxsZUuvmKv1x51H+DED4ASUdHiU6OFppSQAuiPUb6zuygkse69gOAkK1/JXEVqR+2WHg/aH9089r8JeHbJ6fsNcVkk98f3+Dp6JSC9VfvofUMPyl40B2RPPvRvjerx2Q7qikD3lOYfDNPQOGa6iSUSzBFLtCDhfLPU7YiJOUStek3RY61agHtUyD4of0YSqdHVTTx1AjeK6fFgD8CZdvSNbLTPdU+SSlNFUut0jTA3K+c+CbfnYec5so/5+R6iq3/j1xej/k9BU8XfDX8BK312OY+UnuGQ/RD3AH0O34SFaxUcwvOB2vmOvjJ7cK+7OTpknU/cmmpwBQHmAfUSUSFdH2KvRUcV7J/Ds+VpNZ66ElOKkupzmsPAnViaWZSDxE7YM3azyZgrLWCjZD3To6OcbZ6i8M4PqP8ASZmulUIj+J+Zmo6OqZ2v9tyR4Ls+YM8h2FBqx+iydLVvMUYnSHjP29alxz38mAI+BmL0TYsLXqUTxtUHl2W/7ZJOlTVlnC4umLlVy1AN5UbmA42uQe63KVfozSbUK6V09pDe3BhuKnuIuJ9QxHU6VKO6X1R5vLqtbex6dpHYJzmj1V1lo4yiHpMCQO0hIzoeTD89xmzx+kadFDUqMEUc+PcBvJ7hOC4SUuHHM6PEsZ6FUdK1FVru3Eqh/pt+Qmk6JaZ6yrV4FlQd+XMT/cJ81nxNXSmLfqhZLjM59mmoFlvzYgXyjj3bZM9S9ACkFpoOyvPeTvJPeTtnS1dvDVGnqkslWmGZuZYmHPZEp/pDPaqfxH/uMuOmthaU30he1U/iP/cZ5zW+VFftHyL3MLon9ur76fIy2tY3tgqngo9XUH5ypeif26vvp8jLf05hy+DqqN/VkjxUZh8RJorNP7M6egaTrb9V9ygdb6n7YHkQfTbLMwD4+pT/AOXOHoKRfOzM9Qg7rWTKvx8ZV2n2ztmlmdF2kBXwopk9ql+zbnYewfNbeYMq6VqWY5PT9rQlXw2JJ49Vk4U9SkLdZjK1TFVDvF2VPAm+dh5jwm/wmDsvV0aa0k5IoUedt57zN/T0QoNzMynRA3CX41xhsjz9uosu87z9vkaHDati92m6w2CVBsEyIm5AIiIAledKGqhrIMRSF6lMbQN7pvt4jaR4kcpYc6sRRDCxktNsqpqcehpOCnHhZ5gbbLD6NtfhQthMQ1qe6nUO5PuOeC8jw3HZu7deOjwl2rULKx2su5WPMfZb4H4ytq6tTbJUUow4EW9OYnoO8p1kOF7/AFRzuGdEso9SK1xcT7KF1U6R6+EAp3FWkPqOT2R/hvvXw2jull6K6UsFWAzuaLcqgNvJ1uPW05N2gur2WV8PwXIaiEt+RLiJjVcArb500dYcM4uuIot4VU/WfK2sWGQXbEUR/mJ8ryp3c9sP5E3FH1NRrfo5Fw1wPrr8jKF1nW1RvOW1r50g4Y0OqpOXbMDcCyi1+JsTv4CUzjWq4hyadN3v9lSR67p29NmmhqzlkoW+Ozwl86gUx1NM/wCGn9gmp6W9Xiyri0Fygy1AOKXuG/CSb9x7putQ0Ioop2EIoI5EKAZKsZhg6lTxnnba1YnFnZ0uolp7FZHoeYaVdqdRaqGzIwYeIN56J1R04mKwyVUOwjaOKke0p7wZVmuHR21NzUw47J2mnut7h5dx/wBJotXNasRo2qTlIB9unUBCtbiOR7x8ZRrcqHiS5Hd1Mau0IKdT8S6P7HoyJX+D6aMGygutVG4iysPJgwv5gTF0h0m1cSDS0fh6jE7OsK3I8LdlfFmlp3w6PJyV2ffnxLC9W1j++xh9LGsahjTB/dqV/EdrellHkZG+j/QDAmu4s9W1gd6pvF+RJsfACbDC6ltnFbFMKlS91pg5kU83b67d27xk91d0JY52E1qreXOW7JdXqYcEaKn4V19Te4HCWo5TxFpAtNYbI7U28jzHCWYq2FpodZNCCqt+I3HiJV7R0K1UFjzLb8FKm3u38GQ3VPG9RXyH2XOzubh67vSWfTa4vKdxuGqUmsykjmP04SS6v6+hFCVe0BuYHteYO+U9Hq5aZdzqE1jZkttan4oE/nXXrBVLHcBNE+vOGtsLE8rD9ZpNMaTxOKGVF6mn9p7geIHtMfK3hLl2vjKLjp/FJ7Y2XxbIo0vefJES1y0gcRWGHp8TtPBRxYyWam6LChQBsUADyms0bq+obKl2JPac+0x/Id0n+idHimgE37P0S0lSj16mLrOOWTJxOFDrllZ6zdG1J3LqpQnaSmy/itrfCWpOD0gd86cJyg8xeCBxUtylMJqwuEvVNRzltbYBvIG8eM1OtmsBYZUJ3bySTLg1kwmHahUptUpIxGzM6LZgbi9zzAlEaTqKXI2bCRsII2ciNhnoNDOVsG5vmvt/cnN1EVCS4VyLW0DotTSp0aQ7CgG/2yQCzseJJ23k30bo0U1tKa1F18ODYUqwL0d1xten4faXu38uUuzBY1KtNalNg6MLqym4I7pxtTp7KZePr1L1VsZrkd8prpCHaqfxH/uMuDF4jq0Z7M2UE2RSzG3BVG8mUJrZWxdWo7Nh6y5mZrGm+zMSbbu+cfVptKKKPaCclGMVzM7ooXt1ffT5GXbTHZ8p581R0jicJULDDVKga11yuDcXsQQDz5S6NV9P1sSuaphmw622Z3BZj3JlBA7zbzk1M/Covcs6ea4VB5z7Mp/XvQRwuKZbfs3JemeFidq/hJt4W5zX6r6wPgsQKy9pTsdftL3d43g/rLu1v1aTF0SjDvBHtKeBEo3TmrdfCscyl0G51BI/EN6/72ynbRKuXFDY9rpdfVqau6v3xj3/APT0JoTTVLFURVpOGU+oPFWHA9xmwnmLQ+s1TDPno1GptxynYe5huYeIkzw3TZiFWzLRc8yrAn+VgPhJ4atf9kzn3dkSTzVJNfHk/wAF1T4G4cpV+jdO6Ux5GYjBUD7TqmWow5Ug92v97YO87pP9E00poKdMGw3kkszE72djtZjxJlmE+Lng5l1Kq5OSb+HP6myiIkhXEREA6cRhg4sRIrpzU1KoIKqw5EA/+pMIImU8bApbSHRnTv2Q6e61x6Nea7/h6Qf3zjxRT+Yl6vhlO8THfRSHgJPHVXR2kyN1Qe6Kcw/R8n1q9U+CIPnebjCaiYRd4rVPeqZR/Qo+cskaHTlIr0gY/wCj06dKkStSo17rsIVf1JHoZs9Xe95swqa10MXDat0E/dYamD9plzt/M9zMmnqwzG5nzo7001RquHrMWcdtS/tWHZddvI5dneZOgsryk5PLeSRJLY1eh9FdUJtZ0NjaYbIXUN9nMM3pe8hGjNL1m0y9E1XNMPUAQsctghI2TUyTXF4JXFiJG8fqoDu9Dumq1Z0xXXSb4WrVd1vUQBmJF1OZSPwqfWd3SNp+rSqUqNGoyHKXbKbE5jZQbe63rAOyhq7kOylT8erS/rabIYSqwy7hy4ek4dH+lmr4U9Yxd0qFSWNyQQGW58yPKajVrS9bEaTqftX6lTUYJmOTKDkQW/ED5Rgy23uSXB6AAN22mbinTAFhONfEogu7Ko5sQB6mcqNdXGZWDDmCCPUQYOc+Mt5xeso3kC/MgTiMWmfq865h9XMM38u+Aa3SOglqcJoauq5U3AB8QD85L6+LRLZ3Vb7szBb+F5B9fNMVqeKorSqsisikhWsDeoRfZv2RjINlhsFUT2VC+CgfKZA0Q7ntGSFrAXNgBxOwCdVDH0nOVKiMeSspPoDCWAdOC0WtPhM2fZoNcceUoimDY1Lgn7qjtetwPAmSVwdklFdTWcuGLZqNaukRaCkUrG31ztH4Rx8Ts8ZEqWCxuPHW4jENRpNtVTcuwO4ikCFUHv290jS1vpGkaaNtRCXy8DkF1BHLNaWxofRJqdtp0LrFpXwVLn1fUrVxdq4pv9iOUNQsGB2uuqnm1TKPRAPnNfpXo8osD1SNTPA5nb1DE3EtajotF4TuODXlKb1VzeXJ/Mn7qGMYR5r0hoypQfq6i2PA8GHMGSXo41xbCYlcO7fsKzBbHcjtsVhyubA+IPCWXrTqemIpMttu8HircCJQelKTU3A3MrAfiB/Wdmu5aqiSnuv7koyg6bE11PUiPcXE0elNBGqbzI1fxZdNs2888dIiNPVOxuJtcFo1lO0zcxAOIXZaarSeglqbbbZt4gFeY7UVSbmmjeKKfmJxweqhpm6U0U81RQfUCWIVnzIOUxg24ntkjGC0G5N2MkOFwgQWmRaJk1EREAREQBERAEREASrq+LTF6XDOyilTawLMAuWjttc/af4NJzrbpf6NhKlQGzEZE959gI8Np/DIPqhqMmKoGtUZ1BYqmXLtC7CTcHjceUyDr0vi0wulRiabKyMwqHIwYWe61VNuPtHzEnGt+lzQwT1aZ7RyqpHDOQMw8iSJEtZ+j+nh8M1ek7sUILBstst7E7FG64PgDMnR7HHaHagvaq0bKBfaerIZPVOz4iAY2quo1PFYf6RWd7uzZcpGzKSCzEg3JIMxdVcO1PS/VuxdlaqpY72sjAE35i0ydVdeUwuHOHrI+ZGbLlAv2iSVYEjKQxMx9VqzPpjPUXI7mo5U71z0ywFt+4iAd2tg+j6Wp1+DGnUPkcj/AAX4ztwqDF6bcnalIt4WpDqx/WbzN6VMHelRrfZcofBxcfFPjOHRZguzWxB25mFMHwGZviy+kA1erGOODq42iTbJSqEd7USQvqGmf0b0hSoYnFsLhRbvtTUu1vHMPSanpGwfVY0uNgrIG5bR2GH9IPnJpqpokf8AxiUjs66mxb/OvY/ykekAiOr+h20pWqV8RUbKtti2vdrkKl7hVAHLiO8xpLDPonFo1J2am4zEH6yg2dWtsJFwQbcfVq7pltF1qlDEU2s1vZte63AZb2DKQefAd8aSxLaWxiLSRlpoMpJ+qpN3ZrbAdgAF+HoMGV0pP+1w7D7DEfzKRNvobUtcOy42pUZ6io1RwQLZ2UkkHfsu2/fv2TT9KdhVw4/w3/uWWJVoh0KHcylT4EWgyVhq1oc6TxFWtiHay2Jsdt3zZVUm9lAU/CYus+hPouKp0g7NTsrU8xuVBqG68vaBPnMrVzS50ZiKtHEI1msDlAv2CcrqDa6kMZi60aaOKxNKvkKUzZaeawLBX7TerW2cvGDBu+k+u/W0UbN1BFyBszMG7XdmC2tfmZrBo7R1bJ1GIfDVAwv1wPwbYA17bQ0lGu2nKlAqGw9Orh2tmLgttv2l5KbbifykP1gxGAdAcKlRapI2bQtuIIJO3llgyWvgqZWmis/WMFAL2tnsPatc75DOlV2SjSqqNgZkbuzgFT6qR5iSLVHCVKWCopVuHCnYd6gsSqnlZSBbhaZWmtHLXovScZlYWI/3x43k2nt7qxT9COyHHFxPOWjsb1WKSudoDdq2/Kws1vI38p6I1frI9FXQhlYAgjaCO6UbrJqVXwznIDVp32Ee2B95ePiPhOjVzXLE4JrUnKi9zTcXQn3TtB7xYzr30Q1fjqkslOuyVPhmuR6MiVbhemkgftMOpPNKhA9Cp+c7T0yl+zRwpdjuGcv/AEolzKD7P1C3X1X5LC1Nb6/RliaRxqUaT1ahsqC5/Qd5OweM8+YTBnGY01Lfs6b9Y54Zicyp4k7fAGTLGYHH6RIbGP8ARqANxTFs592nc2P3nNxym60VoBFC0qKZaa+ZJ4sx4secccdPW4ReZPfGyGHZJSawkSLVeiQk30x8HhsigTIlAsCIiAIiIAiIgCIiAIiIAiIgCIiAIiIBxqUw2wgHxF59RABYAAd2yfYgHxluLHaJxp0VXcAL8gBOcQDobBUy/WFELj62Vc381rzsFFb5rC/Owv6znEA4vTBFiAR3i8JTAFgAB3C05RAOFSire0oPiAfnOQHCfYgHVXwqOLOquOTKGHoZ9o0FQZUUKOSgAegnZEA4VKKtvUHxAM5xEA6cRg0qWzor23ZlDW8Licmw6m11Btu2DZ4TsiAfGUEWIuDwO6Y9HRtJDmWminmqKD6gTJiAIiIBrtIaIWoN0jON1PudwPiAfnJvPloBXq6qZT+6p/8A5p+k2WG0ZVAsoyjkAAPQSX5Byn3KJlyb3ZjCRHsPoInaxm5wuCVBsEyYmDIiIgCIiAIiIAiIgCIiAIiIAiIgCIiAIiIAiIg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data:image/jpeg;base64,/9j/4AAQSkZJRgABAQAAAQABAAD/2wCEAAkGBhQSEBUQExQWFBUUFBgVFxgWFRUWFRUYFBQVFxQWFBUYHSgeGBojGRQUHy8gIycqLSwsFh4xNTAqNSYrLCkBCQoKDgwOGg8PGiolHyMsLC8sLywsKSwsLSosLCksLSouLywtKSwsMi80LCksKS4sKSwvLCwpLCosLCwsLCosLP/AABEIAJEBXAMBIgACEQEDEQH/xAAcAAEAAgIDAQAAAAAAAAAAAAAABgcEBQIDCAH/xABFEAACAQICBgcEBwYEBgMAAAABAgADEQQSBQYhMUFRBxMiYXGBkTJyobEUQlJigsHRIzNzkqKyY4Ph8BckU8LS8RUWk//EABsBAQACAwEBAAAAAAAAAAAAAAADBAECBQYH/8QAMREAAgIBAgMGBQQCAwAAAAAAAAECAxEEMRIhQQUTIjJRcWGRobHRFIHB8CMzJULh/9oADAMBAAIRAxEAPwC8YiIAiIgCIiAIiIAiIgCIiAIiIAiIgCIiAIiIAiIgCIiAIiIAiIgCIiAIiIAiIgCIiAIiIAiIgCIiAIiIAiIgCddfEKilnYKo3liAB5maPWXW6nhVIFmcDdwX3u/u+Uq58fidKVSc5Wkps1RvZH3aSDe3hbvPO5Vpcx47Hwx+/sQSuw+GKyywtL9KODoXALVSPsLs/mYgel5HanTZf91hC3eahPwVD85y0Vqzh6VslLrX/wCpWAqNfmAeyvkJI6WErEbNg5DYPQTLs00eUYN+7/A4bXvLHsiKjpucGz4QD/NYH4pNpgemSg37yhUT3Sjj45TNriNDVGFm7Q5MLj0Miemuj9GuyJ1Tc0HZ803elpLC3SS5Trx8U2ayhcvLLP7E90XrphMQQqVlDH6r3RvABrX8rzeTzVpHBVKDZKo8D9VhzB/KbbVHpBxlGumHo3xCsbdU52AcSrnbTAHH2RxEmv0Fah3lU+Xx/JHXqJcXDNF/xOqhXzAH/Wds45dEREAREQBERAEREAREQBERAEREAREQBERAEREA1mldJVkOWlh2qH7RZFQerZj6DxkW0prLiKQbNUyMN65aZAuLjgfnJvXpki0qfX/DZXqm/Ef2LKWq4ox4k2c3XOUI8Sk9/b7DV/XXHYzF9QMSKaKC7t1VIkKCBZQV9okgfHhLWwta6jaWsN5tc95sAPQShOjZCcRVP3UHqzH8pe2jaNkEm06fBlvJY0iarTbbb9WZkREnLQiIgCIiAIiIAmk1o079HpWX94wNvugb2P5d/gZuiZT/AEhaevne/tbF7lHs/r5mXdHSrbPFsivfY4xwt2RbHYp8bihh1YhblqjbyFB7Rv8AaJNh3mWRoHQuZVRVy00FlUbgP98eMhPRtovMjVTvqv8A0obD+rNLq0XggiCY1dzssx0RtTBQiMHotUG6ZoUT7Epkx8tOFSgDvE7IgEC6RNV6lagKeHpKzM1yzMqrTC7b7duY7tgOy8jerGp30Y5V7VQ+29t/cOS90t2tTzC0xcNotVN7bZJ3kuDg6GvCs8Rx0ThSiAGbCAIkZsInxmsLmRrS3SLg6BsamcjhTGb+rYvxmspxj5mS1U2WvEIt+xJokDHS9hybCnU8yg+F5s8J0jYR/aLU+9luvqpNvORq+t9SzLs/UxWXB/f7EpideHxC1FDowdTtDKQQfAjfOyTFJrHJiIiDAidVfEqguzBR3zUV9ccOpsCW8LfmZWu1dNLxZJJ+nX5bm8a5S2RvImko620m3A/A/nNhhdK06hsrC/I7D5X3+Ujq1+mtlwwms+m33NpUzistGXERLpEIifCYB9iarE61YWmcrV6d+QbMR4hbzrGt+FO6oT+Cp/4yVUWPnwv5M07yPqjcxI/X19wSe1Wt/l1P/GY3/E7R9wOvJJNgBSrEkncAAm0zb9NdvwP5Mx3sPVfMlMqbpHftVfe/7RLVw9cOocAgEXAZWVvNWAI8CJUnSM3aq++Zy9b5EviUe0f9a9zSdFiXrVj30x/fL1ww7IlH9FA/aVffT5NLxoeyJYp8iLen/wBSOyImv0trBQwwvWqKnIb2Pgo2yRtJZZZhCU3wxWX8DYRIPV6W8Leyq7d5yL+d5l4bpLwptnD0xzIDKPHKSfhIv1FfqXH2fqUs8DJbE6MHjqdZBUpOrodzKQQfMTrxGk0pkhri2W5t2e22UbfEHwsZNuUmmnhmXE6sLiRUQOu47rix323HwnbBg1+n8Rkw1Rhvy5R+IhfzlCa94m7ZeUunX7E9XgXfk9P4uJQmsNfO2ad3s6v/AAyn8fwc/Uy8aRZ/Rlgh9Ho/w1P83aPzlmqNkr3otcNhaJ/wwP5eyflLDnFn5n7l+OyERE0MiIiAIiIAnVisUtNC7myqLn/TvnbIRr9pnLemDspi572I2egP9Uits4I5LWk07vtUOnX2I3rRrPWxtdcHSOUMd1+yqjaz1Lb7Dh4AbZuNC6DoULClTFSpxq1AGcnuvsQdy/HfIRqETVr16vElUB5DazfHL6S5dEaMCoDbbI6YZXHLm2Wtde1Lua+UV0XX3NTiMA9VbOoYHgwDD0Mr3WzVVsODWpAhPrJtIX7y93McPDddmWYmP0etRCpANxY94O8SS2qNiwytpNXZppqUXy6r1KE1e1ur4Gpnpm6E9umT2HHH3W+8PiNkvXQOnqeLoLXpG6sNx3qR7SsOBBlEayaCOHr1KPBW7PunavwIm06KNYzQxZwxPYrAkDk6C9x4qCPIShpbHCXdyPQdraaF1a1EN8Z90XrMLSmkhRQsd9vSZPXDLm4WvK46QtMEUyoO0yDtbWyp4aan4p9fRev4POUVqTy9kdtHFnFsa1Vj1QJCqCQahBsSSNyg7Nm833W27rChrWpoEXkoA+U1mq+jcwReCKB6CTqhhwosBL+l0lenhiK59X1b9yOyxzZEsfol2Fyu3mBY+s0zlh2W3iWSUBke1i0SMucDd8uModraCF1TtivFHn7r+7E2nucZcL2Zg6va1kOKFY3vsRzvvwVjx7jJgDeVJpmjYXk51N0519BSx7Q7LeK7L+ew+c07G1krod3N5a29jOpqUXlG40npJKFM1H3DcOLHgBKxxWla2lMS1E1TSw9MA1Mm4AnsqPtObHadgsTbgdp0i6W2sL7KYsPeYAsfiB5SMdGd3Spzaub+SJb5n1nsow/T0d6vM9vgcly7yzh6IlVLVXBhcq4fN95nqFj33zC3laRfWTRNTCg1aJbq/rKxuU7weK+O0d/C3cFgFVRsnHSOiUqIVKggggjmCLEStVrLa58Tba6pks6YSWMYPPCaWAqh61MVk+spZlNualSLH4SztVtH4dcuIwtFRnFw/aZrHgC5JXkQLSttYdEGhVqUT9RyAeY+qfQiTHoZ0zsq4dtoRlde4PfMPVb+ZnV7SjmCsi3j6YKmleJcLRaeBLW2yqukU9qr/Eb5mXAu6U70iHtVf4j/ANxnkdb5Ua9o+Re5gdE47dX30+TS8KPsiUf0T+3V99P7TLrqYgJSLncqlj5C8s1cq0XdMm64pGg1y1sGFQqhGe1yfsA7tn2j/rIRq9oha/8AzuLvVNQ5qdNiSCvCpV+0TvCnZaxN77I/r9pJqjZCdtRu14sZZWrejw1tmxQAByA2AegkFX+aTlLZbHodVnR1Rqr5N7vr7HaMIXTKKaBN2XIuW3u2tIPrZqkaQNakuVfroPZ2/WUcPDdLZxuPo4dM1V1pr942v4DeT3CV9rVr+uJR8Lg6L1mcZSwUkgHeQg2jxa1ptqO7ceF79PUh7O/URsVkM8Oebe2OpB9Xdb6mjsQHBJpsR1tO+xhzA4OOB8t0vzC1qddBUGV1dQQbA5lIuvlZvjPPn/0Su73rsKQ+ytnfzt2R6mXDqNR6mglAZiqLlGY3Nu8+caaE4RxIz2pdVdZxQ3+5K0QAWAAHds3zlES0ck0GveENTR1dRvCZx/lsH+Smefsct56cr0wylSLgggjmDvE866w6KOHxFSgfqMQDzU7UPmpE7/ZNicJ1P3/j8HO1kcSUyZdDmkb02onfTe4919o/qzS2xPN+qemvoeLSqfYPYqe6Tv8AI2PkZ6KwWIDoGBuCLgjcb7iJzddS67W+jLVE+KPsd8REpE4nXWrqguzBRuuxAHqZxxiuUIpsqNwZlLgfhDC/rIDpvU16jZ62NqOe6koA7lGYhR4CTVQrl55Y/Ztmk5SXlWSdjSVL/q0/51/WfG0rRG+rTHi6/rKtraLTC086u9TtAdoLaxvyHdIXrRpvMbAWE6FWhrsjxxk8exWnqJReGuZ6Iw2kKdQkU6iORtIV1YjxsZUuvmKv1x51H+DED4ASUdHiU6OFppSQAuiPUb6zuygkse69gOAkK1/JXEVqR+2WHg/aH9089r8JeHbJ6fsNcVkk98f3+Dp6JSC9VfvofUMPyl40B2RPPvRvjerx2Q7qikD3lOYfDNPQOGa6iSUSzBFLtCDhfLPU7YiJOUStek3RY61agHtUyD4of0YSqdHVTTx1AjeK6fFgD8CZdvSNbLTPdU+SSlNFUut0jTA3K+c+CbfnYec5so/5+R6iq3/j1xej/k9BU8XfDX8BK312OY+UnuGQ/RD3AH0O34SFaxUcwvOB2vmOvjJ7cK+7OTpknU/cmmpwBQHmAfUSUSFdH2KvRUcV7J/Ds+VpNZ66ElOKkupzmsPAnViaWZSDxE7YM3azyZgrLWCjZD3To6OcbZ6i8M4PqP8ASZmulUIj+J+Zmo6OqZ2v9tyR4Ls+YM8h2FBqx+iydLVvMUYnSHjP29alxz38mAI+BmL0TYsLXqUTxtUHl2W/7ZJOlTVlnC4umLlVy1AN5UbmA42uQe63KVfozSbUK6V09pDe3BhuKnuIuJ9QxHU6VKO6X1R5vLqtbex6dpHYJzmj1V1lo4yiHpMCQO0hIzoeTD89xmzx+kadFDUqMEUc+PcBvJ7hOC4SUuHHM6PEsZ6FUdK1FVru3Eqh/pt+Qmk6JaZ6yrV4FlQd+XMT/cJ81nxNXSmLfqhZLjM59mmoFlvzYgXyjj3bZM9S9ACkFpoOyvPeTvJPeTtnS1dvDVGnqkslWmGZuZYmHPZEp/pDPaqfxH/uMuOmthaU30he1U/iP/cZ5zW+VFftHyL3MLon9ur76fIy2tY3tgqngo9XUH5ypeif26vvp8jLf05hy+DqqN/VkjxUZh8RJorNP7M6egaTrb9V9ygdb6n7YHkQfTbLMwD4+pT/AOXOHoKRfOzM9Qg7rWTKvx8ZV2n2ztmlmdF2kBXwopk9ql+zbnYewfNbeYMq6VqWY5PT9rQlXw2JJ49Vk4U9SkLdZjK1TFVDvF2VPAm+dh5jwm/wmDsvV0aa0k5IoUedt57zN/T0QoNzMynRA3CX41xhsjz9uosu87z9vkaHDati92m6w2CVBsEyIm5AIiIAledKGqhrIMRSF6lMbQN7pvt4jaR4kcpYc6sRRDCxktNsqpqcehpOCnHhZ5gbbLD6NtfhQthMQ1qe6nUO5PuOeC8jw3HZu7deOjwl2rULKx2su5WPMfZb4H4ytq6tTbJUUow4EW9OYnoO8p1kOF7/AFRzuGdEso9SK1xcT7KF1U6R6+EAp3FWkPqOT2R/hvvXw2jull6K6UsFWAzuaLcqgNvJ1uPW05N2gur2WV8PwXIaiEt+RLiJjVcArb500dYcM4uuIot4VU/WfK2sWGQXbEUR/mJ8ryp3c9sP5E3FH1NRrfo5Fw1wPrr8jKF1nW1RvOW1r50g4Y0OqpOXbMDcCyi1+JsTv4CUzjWq4hyadN3v9lSR67p29NmmhqzlkoW+Ozwl86gUx1NM/wCGn9gmp6W9Xiyri0Fygy1AOKXuG/CSb9x7putQ0Ioop2EIoI5EKAZKsZhg6lTxnnba1YnFnZ0uolp7FZHoeYaVdqdRaqGzIwYeIN56J1R04mKwyVUOwjaOKke0p7wZVmuHR21NzUw47J2mnut7h5dx/wBJotXNasRo2qTlIB9unUBCtbiOR7x8ZRrcqHiS5Hd1Mau0IKdT8S6P7HoyJX+D6aMGygutVG4iysPJgwv5gTF0h0m1cSDS0fh6jE7OsK3I8LdlfFmlp3w6PJyV2ffnxLC9W1j++xh9LGsahjTB/dqV/EdrellHkZG+j/QDAmu4s9W1gd6pvF+RJsfACbDC6ltnFbFMKlS91pg5kU83b67d27xk91d0JY52E1qreXOW7JdXqYcEaKn4V19Te4HCWo5TxFpAtNYbI7U28jzHCWYq2FpodZNCCqt+I3HiJV7R0K1UFjzLb8FKm3u38GQ3VPG9RXyH2XOzubh67vSWfTa4vKdxuGqUmsykjmP04SS6v6+hFCVe0BuYHteYO+U9Hq5aZdzqE1jZkttan4oE/nXXrBVLHcBNE+vOGtsLE8rD9ZpNMaTxOKGVF6mn9p7geIHtMfK3hLl2vjKLjp/FJ7Y2XxbIo0vefJES1y0gcRWGHp8TtPBRxYyWam6LChQBsUADyms0bq+obKl2JPac+0x/Id0n+idHimgE37P0S0lSj16mLrOOWTJxOFDrllZ6zdG1J3LqpQnaSmy/itrfCWpOD0gd86cJyg8xeCBxUtylMJqwuEvVNRzltbYBvIG8eM1OtmsBYZUJ3bySTLg1kwmHahUptUpIxGzM6LZgbi9zzAlEaTqKXI2bCRsII2ciNhnoNDOVsG5vmvt/cnN1EVCS4VyLW0DotTSp0aQ7CgG/2yQCzseJJ23k30bo0U1tKa1F18ODYUqwL0d1xten4faXu38uUuzBY1KtNalNg6MLqym4I7pxtTp7KZePr1L1VsZrkd8prpCHaqfxH/uMuDF4jq0Z7M2UE2RSzG3BVG8mUJrZWxdWo7Nh6y5mZrGm+zMSbbu+cfVptKKKPaCclGMVzM7ooXt1ffT5GXbTHZ8p581R0jicJULDDVKga11yuDcXsQQDz5S6NV9P1sSuaphmw622Z3BZj3JlBA7zbzk1M/Covcs6ea4VB5z7Mp/XvQRwuKZbfs3JemeFidq/hJt4W5zX6r6wPgsQKy9pTsdftL3d43g/rLu1v1aTF0SjDvBHtKeBEo3TmrdfCscyl0G51BI/EN6/72ynbRKuXFDY9rpdfVqau6v3xj3/APT0JoTTVLFURVpOGU+oPFWHA9xmwnmLQ+s1TDPno1GptxynYe5huYeIkzw3TZiFWzLRc8yrAn+VgPhJ4atf9kzn3dkSTzVJNfHk/wAF1T4G4cpV+jdO6Ux5GYjBUD7TqmWow5Ug92v97YO87pP9E00poKdMGw3kkszE72djtZjxJlmE+Lng5l1Kq5OSb+HP6myiIkhXEREA6cRhg4sRIrpzU1KoIKqw5EA/+pMIImU8bApbSHRnTv2Q6e61x6Nea7/h6Qf3zjxRT+Yl6vhlO8THfRSHgJPHVXR2kyN1Qe6Kcw/R8n1q9U+CIPnebjCaiYRd4rVPeqZR/Qo+cskaHTlIr0gY/wCj06dKkStSo17rsIVf1JHoZs9Xe95swqa10MXDat0E/dYamD9plzt/M9zMmnqwzG5nzo7001RquHrMWcdtS/tWHZddvI5dneZOgsryk5PLeSRJLY1eh9FdUJtZ0NjaYbIXUN9nMM3pe8hGjNL1m0y9E1XNMPUAQsctghI2TUyTXF4JXFiJG8fqoDu9Dumq1Z0xXXSb4WrVd1vUQBmJF1OZSPwqfWd3SNp+rSqUqNGoyHKXbKbE5jZQbe63rAOyhq7kOylT8erS/rabIYSqwy7hy4ek4dH+lmr4U9Yxd0qFSWNyQQGW58yPKajVrS9bEaTqftX6lTUYJmOTKDkQW/ED5Rgy23uSXB6AAN22mbinTAFhONfEogu7Ko5sQB6mcqNdXGZWDDmCCPUQYOc+Mt5xeso3kC/MgTiMWmfq865h9XMM38u+Aa3SOglqcJoauq5U3AB8QD85L6+LRLZ3Vb7szBb+F5B9fNMVqeKorSqsisikhWsDeoRfZv2RjINlhsFUT2VC+CgfKZA0Q7ntGSFrAXNgBxOwCdVDH0nOVKiMeSspPoDCWAdOC0WtPhM2fZoNcceUoimDY1Lgn7qjtetwPAmSVwdklFdTWcuGLZqNaukRaCkUrG31ztH4Rx8Ts8ZEqWCxuPHW4jENRpNtVTcuwO4ikCFUHv290jS1vpGkaaNtRCXy8DkF1BHLNaWxofRJqdtp0LrFpXwVLn1fUrVxdq4pv9iOUNQsGB2uuqnm1TKPRAPnNfpXo8osD1SNTPA5nb1DE3EtajotF4TuODXlKb1VzeXJ/Mn7qGMYR5r0hoypQfq6i2PA8GHMGSXo41xbCYlcO7fsKzBbHcjtsVhyubA+IPCWXrTqemIpMttu8HircCJQelKTU3A3MrAfiB/Wdmu5aqiSnuv7koyg6bE11PUiPcXE0elNBGqbzI1fxZdNs2888dIiNPVOxuJtcFo1lO0zcxAOIXZaarSeglqbbbZt4gFeY7UVSbmmjeKKfmJxweqhpm6U0U81RQfUCWIVnzIOUxg24ntkjGC0G5N2MkOFwgQWmRaJk1EREAREQBERAEREASrq+LTF6XDOyilTawLMAuWjttc/af4NJzrbpf6NhKlQGzEZE959gI8Np/DIPqhqMmKoGtUZ1BYqmXLtC7CTcHjceUyDr0vi0wulRiabKyMwqHIwYWe61VNuPtHzEnGt+lzQwT1aZ7RyqpHDOQMw8iSJEtZ+j+nh8M1ek7sUILBstst7E7FG64PgDMnR7HHaHagvaq0bKBfaerIZPVOz4iAY2quo1PFYf6RWd7uzZcpGzKSCzEg3JIMxdVcO1PS/VuxdlaqpY72sjAE35i0ydVdeUwuHOHrI+ZGbLlAv2iSVYEjKQxMx9VqzPpjPUXI7mo5U71z0ywFt+4iAd2tg+j6Wp1+DGnUPkcj/AAX4ztwqDF6bcnalIt4WpDqx/WbzN6VMHelRrfZcofBxcfFPjOHRZguzWxB25mFMHwGZviy+kA1erGOODq42iTbJSqEd7USQvqGmf0b0hSoYnFsLhRbvtTUu1vHMPSanpGwfVY0uNgrIG5bR2GH9IPnJpqpokf8AxiUjs66mxb/OvY/ykekAiOr+h20pWqV8RUbKtti2vdrkKl7hVAHLiO8xpLDPonFo1J2am4zEH6yg2dWtsJFwQbcfVq7pltF1qlDEU2s1vZte63AZb2DKQefAd8aSxLaWxiLSRlpoMpJ+qpN3ZrbAdgAF+HoMGV0pP+1w7D7DEfzKRNvobUtcOy42pUZ6io1RwQLZ2UkkHfsu2/fv2TT9KdhVw4/w3/uWWJVoh0KHcylT4EWgyVhq1oc6TxFWtiHay2Jsdt3zZVUm9lAU/CYus+hPouKp0g7NTsrU8xuVBqG68vaBPnMrVzS50ZiKtHEI1msDlAv2CcrqDa6kMZi60aaOKxNKvkKUzZaeawLBX7TerW2cvGDBu+k+u/W0UbN1BFyBszMG7XdmC2tfmZrBo7R1bJ1GIfDVAwv1wPwbYA17bQ0lGu2nKlAqGw9Orh2tmLgttv2l5KbbifykP1gxGAdAcKlRapI2bQtuIIJO3llgyWvgqZWmis/WMFAL2tnsPatc75DOlV2SjSqqNgZkbuzgFT6qR5iSLVHCVKWCopVuHCnYd6gsSqnlZSBbhaZWmtHLXovScZlYWI/3x43k2nt7qxT9COyHHFxPOWjsb1WKSudoDdq2/Kws1vI38p6I1frI9FXQhlYAgjaCO6UbrJqVXwznIDVp32Ee2B95ePiPhOjVzXLE4JrUnKi9zTcXQn3TtB7xYzr30Q1fjqkslOuyVPhmuR6MiVbhemkgftMOpPNKhA9Cp+c7T0yl+zRwpdjuGcv/AEolzKD7P1C3X1X5LC1Nb6/RliaRxqUaT1ahsqC5/Qd5OweM8+YTBnGY01Lfs6b9Y54Zicyp4k7fAGTLGYHH6RIbGP8ARqANxTFs592nc2P3nNxym60VoBFC0qKZaa+ZJ4sx4secccdPW4ReZPfGyGHZJSawkSLVeiQk30x8HhsigTIlAsCIiAIiIAiIgCIiAIiIAiIgCIiAIiIBxqUw2wgHxF59RABYAAd2yfYgHxluLHaJxp0VXcAL8gBOcQDobBUy/WFELj62Vc381rzsFFb5rC/Owv6znEA4vTBFiAR3i8JTAFgAB3C05RAOFSire0oPiAfnOQHCfYgHVXwqOLOquOTKGHoZ9o0FQZUUKOSgAegnZEA4VKKtvUHxAM5xEA6cRg0qWzor23ZlDW8Licmw6m11Btu2DZ4TsiAfGUEWIuDwO6Y9HRtJDmWminmqKD6gTJiAIiIBrtIaIWoN0jON1PudwPiAfnJvPloBXq6qZT+6p/8A5p+k2WG0ZVAsoyjkAAPQSX5Byn3KJlyb3ZjCRHsPoInaxm5wuCVBsEyYmDIiIgCIiAIiIAiIgCIiAIiIAiIgCIiAIiIAiIg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AutoShape 14" descr="data:image/jpeg;base64,/9j/4AAQSkZJRgABAQAAAQABAAD/2wCEAAkGBhIQDQ8PDg8QEBAQEA0RDxEQEBAPExAQExAVFBQQEhcYGyYeFxklGRISHzsgIycpLCwsFR4xNTAqNSYrLCkBCQoKDgwOGg8PGS4kHyUyLCwsNSswLSw1MDQ1LCksNSwqLy81LC4pLyosLCwsLCksLCwvKSwsLC0tLCwsKSksLP/AABEIAOEA4QMBIgACEQEDEQH/xAAbAAEAAQUBAAAAAAAAAAAAAAAABgECBAUHA//EADgQAAICAQIEBAQDBgYDAAAAAAABAgMEBREGEiExBxNBUSJSYXEygZEUM0JysdEVI0NigqFTkrL/xAAZAQEAAwEBAAAAAAAAAAAAAAAAAgMEBQH/xAApEQEAAgIBBAAGAQUAAAAAAAAAAQIDERIEITFBEyIyUWFx0QUjocHw/9oADAMBAAIRAxEAPwDuIAAAAAAAAAAAAAAAAAAAAAAAAAAAAAAAAAAAAAAAAAAAAAAAAAAAAAAAAAAAAAAAAAAAAAAAAAAAAAAAAAAAAAAAAAAAAAAAAAAAAAAAAAAAAAAAAAAAAAAAAAAAAAAAAAAAAAAAAAAAAAAAAAAAAAAAAAAAAAAAAAAAowBUFC3mAvBr87W6KP399df0lNJ/oY1HFuHN7Ry6W/50icY7z3iJR5R925B5VXxkt4yUl7ppovIJLgAAAAAAAAAABQtk9vsBfuNzSZ3FeNTGUrLNox7vZ7GdpupQyKo21NuE1vFtbbr32IxaJnUIReszqJZoKFSSYAAAAAAAAAABQqWs8FJP/o55xLxtZdkfsOnvaT/e3fJH15fqSjjDUvIwrZJ7Nxkl+nUhXhDpasjbl2LeVlknu/ZPojXjrFMc5Z7z4hTaeVuLcaT4fw257lzzfVzt/wAybfv17GTqHhtjWx25Ixe3SUYqLX6Ew2BR8XJvfKVnGPGnEM3B1DS86GPiXSlz7TXdwjXv1512Oz4FznVCUltJxjzenXbq0L8GE2pSim167dT37FmbPObU28o0pFPC4bkY1TjJRuePi1+fdH8fVRhX/NL3NVm8d5OMufJxYuv1lVLdL7vYxzkrDbTpsltRHmfUynm5U0vDnFFOdVz0S6xe04P8UX9V7G1stSTbeyXdkuddct9lN6Wpaa2jUvTcbkfnxM5N+RBSit/ik9ubb5V6llXFiT2ug4e/r09/sZbdbirETO9T71OnsY7T4STcpueNF6nBTg1KLW6a67mt1niOvGcYNSstn+CqC3k/r9F9TdWJv9KqZ15bgtaIXm+Iyo/f406m0+XmkmpfTddNy/Q+O7MqyPJi8tMuvmu2LX22XXf6F1unyVrymO37hXGWszpG/GSHLGHK2t1HeK6LuTng2rbBp3bbcI9/sQbxlf7r/h/Un/DHTBp/kT/6Odh+u8s/Tx/cyftuNxuRXO4xbtnTh1edKvpZOUlGuL9t/Vmpu8SZ41kYZ2P5cZbfHD4lt6te5bOWsOvTpMt+0R3+2+7oG5Uwoaip1wsqanCa5ouPXde5lVS3im+m6LWVeAAAAAAACjKMqwBz7xfyZRxKortZKcW/+Jd4OXJ6YorvCc017dTa+IuivJ06xQW86mrIr1e3dfoc78K+JY4uXLHtly1ZG3K30UbV6P8AodStPi9J8vms92SbcM3f27buUbKKRrtbw7ba+Wm6VL9XBJt/m+xzKxuWqezZORpuK9TdGJOa7tNL9Gc/4y1DM06hrz7JuSbU5S6r9DMz52T4crtlKdkklKyUnzSaktm/styXU4Jx4ecT58LehtXJ1FaWj29vCnFV1E8izrKdtknv6tPZbk+zdPrtqnVZBShOLi017nOvBXUE6b8Zv4q58y39YS9UdNbKMWppC7q4tTPffnbhOFfPSdagk2oO11TXzVt7Lf6o6Rx/qrhi7Vv95yrft0bIN4h0+drNFVfWXmxlL6JbdSV8a4jdNaf/AI0190cbrZtTp/xyjf626XV2jLmpafM17/vSScNadGGPXJpOUorv12Xsi/X9LjZU5KK549U9l1XrEcLZaswqZL0iov6NdNjZZK+CW/bZnT6itcmC0T4mP9ONWZraEG4R1iVWRdiye8eWVkF8u3dI0fDma8nX71OW+1aSe/XbfqkZPD8fO1myUetcFKt7dn6PY0Op6Vk6PqqyoVSto524yit965PrCXs1uaP6LHLo+N5+aY7K+rnWWJjx7dS4k4eqycO2lwjvyt1v5ZpdGmc58JsyVWfk4k1vFpTS+WxdG19yZ6l4g0LEU6lKVty5KamuWXPJbbS+xqvDzhGdNtmTc+aybbm/RP5Y/Q3xa2PBal/cxpR9WSLV9eWs8ZvxV/aH/wBEnzNQdGixlHpJ1JL/ANSMeMn4q/tD+pvNfqb0BOK35K4tr/btsziRuPiaW/0uKz1cxbxyhqOAtUopwo25EnKcpTkq1FznObffb3PbiinI1SEaoUrFqi94uS5rZL2UV+Ffcw/CPPrnGzEs2U4vnrfTeUH3SOo04kIL4YpfXuy6kRekfZ1M9p6fNbUfNue/8NFwJoVmHiKicpSjFtw5u637r7EmRamXGhz5mZncqgAPAAAAABRgqALJI5Nx34ZTVk8nBinGTcp1dtpb77wZ1vYo0W4c18NuVEL0reNS47w54mZGGlRqGPdOMekZcr54pdk/dEwo8UcSa+GGQ5e3kyJNkaRTZ+OuL/JGq1jEpxMedsa05LaNceylOT2jEsvlx3nlNO/4lCtLVjUWc98QcrI1LkjjYlkYJNOVr5W/sjoXCemuOmVY98f9NQnF9n06o9OG8yF2N5s64V2Rco3R9ISi+vc8LeLIyvx6sVwsVkrVJvmW3LF7NfTf1K8mWb1iuu0eE6V4zuPKCZvBeZpeasvTl5tab+B9HyN9YP6EoXGWXdVy1YLqta2crZpxi/fZLdnvlcX2LBhdGqErpW2Vyg2+VeW3zP8ARGbVrSlkYkIV1qF1Er7JP+CK9vz3MsY4jxLdbqrZNTkiJmPff+e7R8KcFyjkSysmXmWze8pvpu99+WK9ES3W9HjkU8naS6wfs/7FMPiHHus8uq2MpdeVdVzbd+Vvv+QXEmM5Sir4bxU3Pr+BR783se2xVmvCY7M9slrW5z5RPSsjJ0+yVdlMrKpPfeHv7o2Wp6vdkVuumDqU1s5PrLZ+kdjMr4lruy6qauSdc67JTk01KLj27+jMrD1zFst8uqyDn126bczXflfqZ69JWK8OU8ft/wBG/wDL2cm53ruw+FOG1iw3a2lLdv3699/qe2t8SYlP+XfZGUn/AKcV5kn+S7FOMtWeNhTsi9pPdJ+q6ehEfDPSVkUvKsalOcpOUn1lv8u77HSphiuP4k+PEaZ7XmbcYRDjS9ftccjGrvhUpRlGU4OKjPbsl7HTOAuNKs2nyeleRVFc9fZSXzw90SC3RaZQcJ1qUWmmpdehyPN0f/DuIsaGK3yzfMkv4a3+KL+hs+JTqMU1tGprHafx+VPGcdtxPaW58TdBzcq9eVCDqSSj8XWTT33fsSjhG26eN+z5lEYJR5Eoty547bPck8Emk2u6Rcq17HIrjiJmYW0xRS02jzLi3EXh9l4WT5+BvOtS5q+R7Tr94/VG303jbVZxVUsWtT6J22bx2+u3qdTcN+55rEgv4I/ojyMMRO4dO/XXyViMlYnXuY7sLQ5WOlebJzn/ABSa5U3/ALV7GyCiVLmKZ33UKgB4AAAAAAAAAAChGuJsK/JyMeireuEN7p3OPNBSi/hjt779STFNgIStFyYSzaG3asqmViuSUYq5fwNL3SGLTZZfprWJZUsdSjbKSSSfLt0916k32KAQnC0O3/E7Izrf7NB5E65NfC3bHbYx9H0HIlDNjZCUJeRLHx3Lomt2919+hPgBDMfGsunp9ccadDxGnbOUVGO0Y7OMGu+7PKvQbJYGZFU7WyvtlFNJOyHPvyp/VE42K7AQ/Grndm0WrFsrhHGnXJzXLvLl25X/AHMLSsO+GTRGqq6MYzn5kL4xlXVF9/Kn3J5sGgNPxPoEc7Esx5NxclvCXyzXZnMtBep6NZOr9n86iUt2l2b+aPs2dl2POyiMvxRT+5ox55pXhMbj7Srtji08vaEQ49ybFtXp04za72zSivuNF4WssynmZcue6W3NJLaMILtXWTOODWuvJFfke6il2IWybjVY09inue5BbLYuAKkw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AutoShape 16" descr="data:image/jpeg;base64,/9j/4AAQSkZJRgABAQAAAQABAAD/2wCEAAkGBhIQDQ8PDg8QEBAQEA0RDxEQEBAPExAQExAVFBQQEhcYGyYeFxklGRISHzsgIycpLCwsFR4xNTAqNSYrLCkBCQoKDgwOGg8PGS4kHyUyLCwsNSswLSw1MDQ1LCksNSwqLy81LC4pLyosLCwsLCksLCwvKSwsLC0tLCwsKSksLP/AABEIAOEA4QMBIgACEQEDEQH/xAAbAAEAAQUBAAAAAAAAAAAAAAAABgECBAUHA//EADgQAAICAQIEBAQDBgYDAAAAAAABAgMEBREGEiExBxNBUSJSYXEygZEUM0JysdEVI0NigqFTkrL/xAAZAQEAAwEBAAAAAAAAAAAAAAAAAgMEBQH/xAApEQEAAgIBBAAGAQUAAAAAAAAAAQIDERIEITFBEyIyUWFx0QUjocHw/9oADAMBAAIRAxEAPwDuIAAAAAAAAAAAAAAAAAAAAAAAAAAAAAAAAAAAAAAAAAAAAAAAAAAAAAAAAAAAAAAAAAAAAAAAAAAAAAAAAAAAAAAAAAAAAAAAAAAAAAAAAAAAAAAAAAAAAAAAAAAAAAAAAAAAAAAAAAAAAAAAAAAAAAAAAAAAAAAAAAAAowBUFC3mAvBr87W6KP399df0lNJ/oY1HFuHN7Ry6W/50icY7z3iJR5R925B5VXxkt4yUl7ppovIJLgAAAAAAAAAABQtk9vsBfuNzSZ3FeNTGUrLNox7vZ7GdpupQyKo21NuE1vFtbbr32IxaJnUIReszqJZoKFSSYAAAAAAAAAABQqWs8FJP/o55xLxtZdkfsOnvaT/e3fJH15fqSjjDUvIwrZJ7Nxkl+nUhXhDpasjbl2LeVlknu/ZPojXjrFMc5Z7z4hTaeVuLcaT4fw257lzzfVzt/wAybfv17GTqHhtjWx25Ixe3SUYqLX6Ew2BR8XJvfKVnGPGnEM3B1DS86GPiXSlz7TXdwjXv1512Oz4FznVCUltJxjzenXbq0L8GE2pSim167dT37FmbPObU28o0pFPC4bkY1TjJRuePi1+fdH8fVRhX/NL3NVm8d5OMufJxYuv1lVLdL7vYxzkrDbTpsltRHmfUynm5U0vDnFFOdVz0S6xe04P8UX9V7G1stSTbeyXdkuddct9lN6Wpaa2jUvTcbkfnxM5N+RBSit/ik9ubb5V6llXFiT2ug4e/r09/sZbdbirETO9T71OnsY7T4STcpueNF6nBTg1KLW6a67mt1niOvGcYNSstn+CqC3k/r9F9TdWJv9KqZ15bgtaIXm+Iyo/f406m0+XmkmpfTddNy/Q+O7MqyPJi8tMuvmu2LX22XXf6F1unyVrymO37hXGWszpG/GSHLGHK2t1HeK6LuTng2rbBp3bbcI9/sQbxlf7r/h/Un/DHTBp/kT/6Odh+u8s/Tx/cyftuNxuRXO4xbtnTh1edKvpZOUlGuL9t/Vmpu8SZ41kYZ2P5cZbfHD4lt6te5bOWsOvTpMt+0R3+2+7oG5Uwoaip1wsqanCa5ouPXde5lVS3im+m6LWVeAAAAAAACjKMqwBz7xfyZRxKortZKcW/+Jd4OXJ6YorvCc017dTa+IuivJ06xQW86mrIr1e3dfoc78K+JY4uXLHtly1ZG3K30UbV6P8AodStPi9J8vms92SbcM3f27buUbKKRrtbw7ba+Wm6VL9XBJt/m+xzKxuWqezZORpuK9TdGJOa7tNL9Gc/4y1DM06hrz7JuSbU5S6r9DMz52T4crtlKdkklKyUnzSaktm/styXU4Jx4ecT58LehtXJ1FaWj29vCnFV1E8izrKdtknv6tPZbk+zdPrtqnVZBShOLi017nOvBXUE6b8Zv4q58y39YS9UdNbKMWppC7q4tTPffnbhOFfPSdagk2oO11TXzVt7Lf6o6Rx/qrhi7Vv95yrft0bIN4h0+drNFVfWXmxlL6JbdSV8a4jdNaf/AI0190cbrZtTp/xyjf626XV2jLmpafM17/vSScNadGGPXJpOUorv12Xsi/X9LjZU5KK549U9l1XrEcLZaswqZL0iov6NdNjZZK+CW/bZnT6itcmC0T4mP9ONWZraEG4R1iVWRdiye8eWVkF8u3dI0fDma8nX71OW+1aSe/XbfqkZPD8fO1myUetcFKt7dn6PY0Op6Vk6PqqyoVSto524yit965PrCXs1uaP6LHLo+N5+aY7K+rnWWJjx7dS4k4eqycO2lwjvyt1v5ZpdGmc58JsyVWfk4k1vFpTS+WxdG19yZ6l4g0LEU6lKVty5KamuWXPJbbS+xqvDzhGdNtmTc+aybbm/RP5Y/Q3xa2PBal/cxpR9WSLV9eWs8ZvxV/aH/wBEnzNQdGixlHpJ1JL/ANSMeMn4q/tD+pvNfqb0BOK35K4tr/btsziRuPiaW/0uKz1cxbxyhqOAtUopwo25EnKcpTkq1FznObffb3PbiinI1SEaoUrFqi94uS5rZL2UV+Ffcw/CPPrnGzEs2U4vnrfTeUH3SOo04kIL4YpfXuy6kRekfZ1M9p6fNbUfNue/8NFwJoVmHiKicpSjFtw5u637r7EmRamXGhz5mZncqgAPAAAAABRgqALJI5Nx34ZTVk8nBinGTcp1dtpb77wZ1vYo0W4c18NuVEL0reNS47w54mZGGlRqGPdOMekZcr54pdk/dEwo8UcSa+GGQ5e3kyJNkaRTZ+OuL/JGq1jEpxMedsa05LaNceylOT2jEsvlx3nlNO/4lCtLVjUWc98QcrI1LkjjYlkYJNOVr5W/sjoXCemuOmVY98f9NQnF9n06o9OG8yF2N5s64V2Rco3R9ISi+vc8LeLIyvx6sVwsVkrVJvmW3LF7NfTf1K8mWb1iuu0eE6V4zuPKCZvBeZpeasvTl5tab+B9HyN9YP6EoXGWXdVy1YLqta2crZpxi/fZLdnvlcX2LBhdGqErpW2Vyg2+VeW3zP8ARGbVrSlkYkIV1qF1Er7JP+CK9vz3MsY4jxLdbqrZNTkiJmPff+e7R8KcFyjkSysmXmWze8pvpu99+WK9ES3W9HjkU8naS6wfs/7FMPiHHus8uq2MpdeVdVzbd+Vvv+QXEmM5Sir4bxU3Pr+BR783se2xVmvCY7M9slrW5z5RPSsjJ0+yVdlMrKpPfeHv7o2Wp6vdkVuumDqU1s5PrLZ+kdjMr4lruy6qauSdc67JTk01KLj27+jMrD1zFst8uqyDn126bczXflfqZ69JWK8OU8ft/wBG/wDL2cm53ruw+FOG1iw3a2lLdv3699/qe2t8SYlP+XfZGUn/AKcV5kn+S7FOMtWeNhTsi9pPdJ+q6ehEfDPSVkUvKsalOcpOUn1lv8u77HSphiuP4k+PEaZ7XmbcYRDjS9ftccjGrvhUpRlGU4OKjPbsl7HTOAuNKs2nyeleRVFc9fZSXzw90SC3RaZQcJ1qUWmmpdehyPN0f/DuIsaGK3yzfMkv4a3+KL+hs+JTqMU1tGprHafx+VPGcdtxPaW58TdBzcq9eVCDqSSj8XWTT33fsSjhG26eN+z5lEYJR5Eoty547bPck8Emk2u6Rcq17HIrjiJmYW0xRS02jzLi3EXh9l4WT5+BvOtS5q+R7Tr94/VG303jbVZxVUsWtT6J22bx2+u3qdTcN+55rEgv4I/ojyMMRO4dO/XXyViMlYnXuY7sLQ5WOlebJzn/ABSa5U3/ALV7GyCiVLmKZ33UKgB4AAAAAAAAAAChGuJsK/JyMeireuEN7p3OPNBSi/hjt779STFNgIStFyYSzaG3asqmViuSUYq5fwNL3SGLTZZfprWJZUsdSjbKSSSfLt0916k32KAQnC0O3/E7Izrf7NB5E65NfC3bHbYx9H0HIlDNjZCUJeRLHx3Lomt2919+hPgBDMfGsunp9ccadDxGnbOUVGO0Y7OMGu+7PKvQbJYGZFU7WyvtlFNJOyHPvyp/VE42K7AQ/Grndm0WrFsrhHGnXJzXLvLl25X/AHMLSsO+GTRGqq6MYzn5kL4xlXVF9/Kn3J5sGgNPxPoEc7Esx5NxclvCXyzXZnMtBep6NZOr9n86iUt2l2b+aPs2dl2POyiMvxRT+5ox55pXhMbj7Srtji08vaEQ49ybFtXp04za72zSivuNF4WssynmZcue6W3NJLaMILtXWTOODWuvJFfke6il2IWybjVY09inue5BbLYuAKkwAAAAAAAAAAAAAAAAAAAAAAAAAAAAAAAAAAAAA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8" name="Picture 6" descr="http://upload.wikimedia.org/wikipedia/commons/thumb/3/30/Googlelogo.png/250px-Google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025673"/>
            <a:ext cx="1125298" cy="387103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004048" y="1340768"/>
            <a:ext cx="10278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adwords</a:t>
            </a:r>
            <a:endParaRPr lang="ru-RU" sz="1600" b="1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132855"/>
            <a:ext cx="6022326" cy="37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259632" y="369728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виртуальные номера</a:t>
            </a:r>
            <a:endParaRPr lang="ru-RU" sz="1400" dirty="0"/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1369431"/>
              </p:ext>
            </p:extLst>
          </p:nvPr>
        </p:nvGraphicFramePr>
        <p:xfrm>
          <a:off x="2195736" y="4293096"/>
          <a:ext cx="3917033" cy="12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258"/>
                <a:gridCol w="1183669"/>
                <a:gridCol w="925386"/>
                <a:gridCol w="828720"/>
              </a:tblGrid>
              <a:tr h="3128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источник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посетители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бюджет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звонки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8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Google</a:t>
                      </a:r>
                      <a:r>
                        <a:rPr lang="en-US" sz="1000" baseline="0" dirty="0" smtClean="0"/>
                        <a:t> SEO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 </a:t>
                      </a:r>
                      <a:r>
                        <a:rPr lang="ru-RU" sz="1000" dirty="0" smtClean="0"/>
                        <a:t>руб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28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Yandex</a:t>
                      </a:r>
                      <a:r>
                        <a:rPr lang="en-US" sz="1000" baseline="0" dirty="0" smtClean="0"/>
                        <a:t> SEO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 </a:t>
                      </a:r>
                      <a:r>
                        <a:rPr lang="ru-RU" sz="1000" dirty="0" smtClean="0"/>
                        <a:t>руб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289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AdWords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 </a:t>
                      </a:r>
                      <a:r>
                        <a:rPr lang="ru-RU" sz="1000" dirty="0" smtClean="0"/>
                        <a:t>руб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Овал 52"/>
          <p:cNvSpPr/>
          <p:nvPr/>
        </p:nvSpPr>
        <p:spPr>
          <a:xfrm>
            <a:off x="5868144" y="486916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Стрелка вверх 53"/>
          <p:cNvSpPr/>
          <p:nvPr/>
        </p:nvSpPr>
        <p:spPr>
          <a:xfrm>
            <a:off x="3563888" y="5517232"/>
            <a:ext cx="432048" cy="50405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5" name="Picture 21" descr="https://encrypted-tbn0.gstatic.com/images?q=tbn:ANd9GcSIAgts_cswYhDpxc3qqPxwEswWrnTTSnF0tm6awmA9o7FsFXteHQ"/>
          <p:cNvPicPr>
            <a:picLocks noChangeAspect="1" noChangeArrowheads="1"/>
          </p:cNvPicPr>
          <p:nvPr/>
        </p:nvPicPr>
        <p:blipFill>
          <a:blip r:embed="rId10" cstate="print"/>
          <a:srcRect t="33288" b="34600"/>
          <a:stretch>
            <a:fillRect/>
          </a:stretch>
        </p:blipFill>
        <p:spPr bwMode="auto">
          <a:xfrm>
            <a:off x="2681089" y="6093296"/>
            <a:ext cx="2394967" cy="576064"/>
          </a:xfrm>
          <a:prstGeom prst="rect">
            <a:avLst/>
          </a:prstGeom>
          <a:noFill/>
        </p:spPr>
      </p:pic>
      <p:pic>
        <p:nvPicPr>
          <p:cNvPr id="55" name="Picture 2" descr="CoMag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484784"/>
            <a:ext cx="1502363" cy="621858"/>
          </a:xfrm>
          <a:prstGeom prst="rect">
            <a:avLst/>
          </a:prstGeom>
          <a:noFill/>
        </p:spPr>
      </p:pic>
      <p:sp>
        <p:nvSpPr>
          <p:cNvPr id="56" name="Скругленный прямоугольник 55"/>
          <p:cNvSpPr/>
          <p:nvPr/>
        </p:nvSpPr>
        <p:spPr>
          <a:xfrm>
            <a:off x="539552" y="1700808"/>
            <a:ext cx="583264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механизм подмены номера  на сайте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зависимости от источника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47" name="Picture 23" descr="https://encrypted-tbn2.gstatic.com/images?q=tbn:ANd9GcS2rPUpAwTcBPeqQFNdsFnwjL3RU_z142_1ifFdl98pC0yzsae_C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484784"/>
            <a:ext cx="623019" cy="62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Классический коллтрекинг</a:t>
            </a:r>
            <a:r>
              <a:rPr lang="en-US" sz="2400" dirty="0" smtClean="0">
                <a:solidFill>
                  <a:srgbClr val="860038"/>
                </a:solidFill>
              </a:rPr>
              <a:t>:</a:t>
            </a:r>
            <a:r>
              <a:rPr lang="ru-RU" sz="2400" dirty="0" smtClean="0">
                <a:solidFill>
                  <a:srgbClr val="860038"/>
                </a:solidFill>
              </a:rPr>
              <a:t> Выводы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069" name="TextBox 20"/>
          <p:cNvSpPr txBox="1">
            <a:spLocks noChangeArrowheads="1"/>
          </p:cNvSpPr>
          <p:nvPr/>
        </p:nvSpPr>
        <p:spPr bwMode="auto">
          <a:xfrm>
            <a:off x="467544" y="5589240"/>
            <a:ext cx="6629943" cy="2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pic>
        <p:nvPicPr>
          <p:cNvPr id="8" name="Picture 2" descr="http://calltracking.ru/design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437112"/>
            <a:ext cx="120343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14942" t="13579" r="70115" b="65749"/>
          <a:stretch>
            <a:fillRect/>
          </a:stretch>
        </p:blipFill>
        <p:spPr bwMode="auto">
          <a:xfrm>
            <a:off x="7092280" y="5229200"/>
            <a:ext cx="10183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7164288" y="3212976"/>
            <a:ext cx="936104" cy="720080"/>
            <a:chOff x="2555776" y="4077072"/>
            <a:chExt cx="2304256" cy="17281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55776" y="4077072"/>
              <a:ext cx="2304256" cy="1728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12" descr="http://www.calltouch.ru/images/logo_to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4293096"/>
              <a:ext cx="1756064" cy="1296144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13" name="Picture 17" descr="http://keyvision.ru/i/markers/logo.png"/>
          <p:cNvPicPr>
            <a:picLocks noChangeAspect="1" noChangeArrowheads="1"/>
          </p:cNvPicPr>
          <p:nvPr/>
        </p:nvPicPr>
        <p:blipFill>
          <a:blip r:embed="rId6" cstate="print"/>
          <a:srcRect l="80775" t="-13263"/>
          <a:stretch>
            <a:fillRect/>
          </a:stretch>
        </p:blipFill>
        <p:spPr bwMode="auto">
          <a:xfrm>
            <a:off x="6876256" y="2420888"/>
            <a:ext cx="1653692" cy="576064"/>
          </a:xfrm>
          <a:prstGeom prst="rect">
            <a:avLst/>
          </a:prstGeom>
          <a:noFill/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23528" y="1384080"/>
            <a:ext cx="65527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dirty="0" smtClean="0"/>
              <a:t>	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dirty="0" smtClean="0"/>
              <a:t>	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Преимущества: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Связь источников рекламы и звонков клиентов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Статистика звонков по времени дня  и дням недели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Автоматическая обработка данных: отчеты, графики</a:t>
            </a:r>
            <a:r>
              <a:rPr lang="en-US" sz="2000" dirty="0" smtClean="0"/>
              <a:t>, KPI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Интеграция с </a:t>
            </a:r>
            <a:r>
              <a:rPr lang="en-US" sz="2000" dirty="0" smtClean="0"/>
              <a:t>Google analytics/</a:t>
            </a:r>
            <a:r>
              <a:rPr lang="ru-RU" sz="2000" dirty="0" smtClean="0"/>
              <a:t>Яндекс метрика 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b="1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b="1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Недостатки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Ограниченность технологии.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15" name="Picture 2" descr="http://pikabu.ru/images/fun/ch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819150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Mag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789" y="1700808"/>
            <a:ext cx="1349668" cy="55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4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907704" y="548680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Недостатки</a:t>
            </a:r>
            <a:r>
              <a:rPr lang="en-US" sz="2400" dirty="0" smtClean="0">
                <a:solidFill>
                  <a:srgbClr val="860038"/>
                </a:solidFill>
              </a:rPr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НОМЕР=ИСТОЧНИК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069" name="TextBox 20"/>
          <p:cNvSpPr txBox="1">
            <a:spLocks noChangeArrowheads="1"/>
          </p:cNvSpPr>
          <p:nvPr/>
        </p:nvSpPr>
        <p:spPr bwMode="auto">
          <a:xfrm>
            <a:off x="467544" y="6309320"/>
            <a:ext cx="6629943" cy="2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78904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39552" y="1700808"/>
            <a:ext cx="56886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Каждый новый источник - это +</a:t>
            </a:r>
            <a:r>
              <a:rPr lang="ru-RU" sz="2000" dirty="0" smtClean="0">
                <a:solidFill>
                  <a:srgbClr val="FF0000"/>
                </a:solidFill>
              </a:rPr>
              <a:t>1 номер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en-US" sz="2000" dirty="0" smtClean="0"/>
              <a:t>SEO </a:t>
            </a:r>
            <a:r>
              <a:rPr lang="ru-RU" sz="2000" dirty="0" smtClean="0"/>
              <a:t>и </a:t>
            </a:r>
            <a:r>
              <a:rPr lang="en-US" sz="2000" dirty="0" smtClean="0"/>
              <a:t>PPC </a:t>
            </a:r>
            <a:r>
              <a:rPr lang="ru-RU" sz="2000" dirty="0" smtClean="0"/>
              <a:t>каждый запрос – это рекламное объявление. Каждое слово  +</a:t>
            </a:r>
            <a:r>
              <a:rPr lang="ru-RU" sz="2000" dirty="0" smtClean="0">
                <a:solidFill>
                  <a:srgbClr val="FF0000"/>
                </a:solidFill>
              </a:rPr>
              <a:t>1 номер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/>
              <a:t>Постраничный </a:t>
            </a:r>
            <a:r>
              <a:rPr lang="ru-RU" sz="2000" dirty="0" smtClean="0"/>
              <a:t>анализ   -    + </a:t>
            </a:r>
            <a:r>
              <a:rPr lang="ru-RU" sz="2000" dirty="0" smtClean="0">
                <a:solidFill>
                  <a:srgbClr val="FF0000"/>
                </a:solidFill>
              </a:rPr>
              <a:t>1 номер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ru-RU" sz="2000" dirty="0" smtClean="0">
                <a:solidFill>
                  <a:srgbClr val="FF0000"/>
                </a:solidFill>
              </a:rPr>
              <a:t>(целевых страниц )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ru-RU" sz="2000" dirty="0" smtClean="0">
                <a:solidFill>
                  <a:srgbClr val="FF0000"/>
                </a:solidFill>
              </a:rPr>
              <a:t>(рекламных кампаний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Picture 13" descr="C:\Users\EVGENI~1\AppData\Local\Temp\Rar$DI03.406\Fotolia_25856169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2521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9695" y="1628800"/>
            <a:ext cx="8374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3600" dirty="0" smtClean="0"/>
              <a:t>Ограниченность номерной емкостью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87978"/>
            <a:ext cx="1512168" cy="15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VGENI~1\AppData\Local\Temp\Rar$DI03.406\Fotolia_25856169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22521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52803"/>
            <a:ext cx="1800200" cy="171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18360" y="548680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>
                <a:solidFill>
                  <a:srgbClr val="860038"/>
                </a:solidFill>
              </a:rPr>
              <a:t>Недостатки</a:t>
            </a:r>
            <a:r>
              <a:rPr lang="en-US" sz="2400" dirty="0">
                <a:solidFill>
                  <a:srgbClr val="860038"/>
                </a:solidFill>
              </a:rPr>
              <a:t>: </a:t>
            </a:r>
            <a:r>
              <a:rPr lang="ru-RU" sz="2400" dirty="0">
                <a:solidFill>
                  <a:srgbClr val="860038"/>
                </a:solidFill>
              </a:rPr>
              <a:t>НОМЕР=ИСТОЧНИК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2123"/>
            <a:ext cx="1512168" cy="159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611560" y="1340768"/>
            <a:ext cx="2160240" cy="936104"/>
          </a:xfrm>
          <a:prstGeom prst="wedgeRoundRectCallout">
            <a:avLst>
              <a:gd name="adj1" fmla="val 34536"/>
              <a:gd name="adj2" fmla="val 691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Яндекс даёт больше звонков чем </a:t>
            </a:r>
            <a:r>
              <a:rPr lang="en-US" dirty="0" smtClean="0">
                <a:solidFill>
                  <a:schemeClr val="tx1"/>
                </a:solidFill>
              </a:rPr>
              <a:t>Google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228184" y="1268760"/>
            <a:ext cx="2160240" cy="936104"/>
          </a:xfrm>
          <a:prstGeom prst="wedgeRoundRectCallout">
            <a:avLst>
              <a:gd name="adj1" fmla="val -36653"/>
              <a:gd name="adj2" fmla="val 71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Здорово! Но что с этим делать дальше?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39552" y="3717032"/>
            <a:ext cx="2160240" cy="936104"/>
          </a:xfrm>
          <a:prstGeom prst="wedgeRoundRectCallout">
            <a:avLst>
              <a:gd name="adj1" fmla="val 36460"/>
              <a:gd name="adj2" fmla="val 669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Дадим каждому запросу – отдельный номер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300192" y="3789040"/>
            <a:ext cx="2160240" cy="936104"/>
          </a:xfrm>
          <a:prstGeom prst="wedgeRoundRectCallout">
            <a:avLst>
              <a:gd name="adj1" fmla="val -35691"/>
              <a:gd name="adj2" fmla="val 647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259632" y="548680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Недостатки</a:t>
            </a:r>
            <a:r>
              <a:rPr lang="en-US" sz="2400" dirty="0" smtClean="0">
                <a:solidFill>
                  <a:srgbClr val="860038"/>
                </a:solidFill>
              </a:rPr>
              <a:t>:</a:t>
            </a:r>
            <a:r>
              <a:rPr lang="ru-RU" sz="2400" dirty="0" smtClean="0">
                <a:solidFill>
                  <a:srgbClr val="860038"/>
                </a:solidFill>
              </a:rPr>
              <a:t> нет связи пользователя и звонка 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069" name="TextBox 20"/>
          <p:cNvSpPr txBox="1">
            <a:spLocks noChangeArrowheads="1"/>
          </p:cNvSpPr>
          <p:nvPr/>
        </p:nvSpPr>
        <p:spPr bwMode="auto">
          <a:xfrm>
            <a:off x="467544" y="5589240"/>
            <a:ext cx="6629943" cy="2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41472" y="3356992"/>
            <a:ext cx="5688632" cy="32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3600" dirty="0" smtClean="0"/>
              <a:t>=</a:t>
            </a:r>
            <a:r>
              <a:rPr lang="en-US" sz="3600" dirty="0" smtClean="0"/>
              <a:t>&gt;</a:t>
            </a:r>
            <a:r>
              <a:rPr lang="ru-RU" sz="3600" dirty="0" smtClean="0"/>
              <a:t>Качество результата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Отложенная конверсия </a:t>
            </a:r>
            <a:endParaRPr lang="en-US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en-US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Аудитория (место положения, язык, браузер, сеть</a:t>
            </a:r>
            <a:r>
              <a:rPr lang="en-US" sz="2000" dirty="0" smtClean="0"/>
              <a:t>, </a:t>
            </a:r>
            <a:r>
              <a:rPr lang="ru-RU" sz="2000" dirty="0" smtClean="0"/>
              <a:t>устройство)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Тип источника (органика, реферал, контекст)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Страница звонка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Picture 13" descr="C:\Users\EVGENI~1\AppData\Local\Temp\Rar$DI03.406\Fotolia_25856169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2521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39552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Динамический сервис - следующее поколение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36" name="Picture 2" descr="http://1.bp.blogspot.com/_LIrkJsIKx_o/TF79TSMnbiI/AAAAAAAATY8/5lR50YSKJTs/s1600/thumbs-up-down-ic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2" t="17053" r="50222" b="11913"/>
          <a:stretch/>
        </p:blipFill>
        <p:spPr bwMode="auto">
          <a:xfrm>
            <a:off x="6238875" y="4725144"/>
            <a:ext cx="1892523" cy="2018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home\Downloads\1352161996_arrow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662" y="2168860"/>
            <a:ext cx="609600" cy="609600"/>
          </a:xfrm>
          <a:prstGeom prst="rect">
            <a:avLst/>
          </a:prstGeom>
          <a:noFill/>
        </p:spPr>
      </p:pic>
      <p:grpSp>
        <p:nvGrpSpPr>
          <p:cNvPr id="42" name="Группа 27"/>
          <p:cNvGrpSpPr/>
          <p:nvPr/>
        </p:nvGrpSpPr>
        <p:grpSpPr>
          <a:xfrm>
            <a:off x="4034262" y="1592796"/>
            <a:ext cx="1982688" cy="1656184"/>
            <a:chOff x="4427984" y="1844824"/>
            <a:chExt cx="1512168" cy="1656184"/>
          </a:xfrm>
          <a:solidFill>
            <a:schemeClr val="bg1"/>
          </a:solidFill>
        </p:grpSpPr>
        <p:sp>
          <p:nvSpPr>
            <p:cNvPr id="43" name="Загнутый угол 28"/>
            <p:cNvSpPr/>
            <p:nvPr/>
          </p:nvSpPr>
          <p:spPr>
            <a:xfrm>
              <a:off x="4427984" y="1844824"/>
              <a:ext cx="1512168" cy="1656184"/>
            </a:xfrm>
            <a:prstGeom prst="foldedCorne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29"/>
            <p:cNvSpPr/>
            <p:nvPr/>
          </p:nvSpPr>
          <p:spPr>
            <a:xfrm>
              <a:off x="4572000" y="1916832"/>
              <a:ext cx="1152128" cy="2160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www.site.ru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30"/>
            <p:cNvSpPr/>
            <p:nvPr/>
          </p:nvSpPr>
          <p:spPr>
            <a:xfrm>
              <a:off x="4572000" y="2276872"/>
              <a:ext cx="1152128" cy="5760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(495)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XXX-XX-XX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Прямая соединительная линия 31"/>
            <p:cNvCxnSpPr/>
            <p:nvPr/>
          </p:nvCxnSpPr>
          <p:spPr>
            <a:xfrm>
              <a:off x="4644008" y="2852936"/>
              <a:ext cx="100811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32"/>
            <p:cNvCxnSpPr/>
            <p:nvPr/>
          </p:nvCxnSpPr>
          <p:spPr>
            <a:xfrm>
              <a:off x="4644008" y="3005336"/>
              <a:ext cx="100811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33"/>
            <p:cNvCxnSpPr/>
            <p:nvPr/>
          </p:nvCxnSpPr>
          <p:spPr>
            <a:xfrm>
              <a:off x="4644008" y="3157736"/>
              <a:ext cx="100811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3" descr="C:\Users\home\Downloads\1352161996_arrow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950" y="2096852"/>
            <a:ext cx="609600" cy="609600"/>
          </a:xfrm>
          <a:prstGeom prst="rect">
            <a:avLst/>
          </a:prstGeom>
          <a:noFill/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9226" y="1376772"/>
            <a:ext cx="3632558" cy="22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16350" y="17368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КУПИТЬ СЛОНА</a:t>
            </a:r>
            <a:endParaRPr lang="ru-RU" b="1" dirty="0"/>
          </a:p>
        </p:txBody>
      </p:sp>
      <p:pic>
        <p:nvPicPr>
          <p:cNvPr id="52" name="Picture 2" descr="phon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022" y="1664804"/>
            <a:ext cx="1656184" cy="1656185"/>
          </a:xfrm>
          <a:prstGeom prst="rect">
            <a:avLst/>
          </a:prstGeom>
          <a:noFill/>
        </p:spPr>
      </p:pic>
      <p:sp>
        <p:nvSpPr>
          <p:cNvPr id="53" name="Прямоугольник 38"/>
          <p:cNvSpPr/>
          <p:nvPr/>
        </p:nvSpPr>
        <p:spPr>
          <a:xfrm>
            <a:off x="256310" y="368102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Точное сопоставление запроса в поиске и звонка клиента</a:t>
            </a:r>
          </a:p>
          <a:p>
            <a:pPr marL="0" lvl="1"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Полный анализ семантического ядра в звонках</a:t>
            </a:r>
          </a:p>
          <a:p>
            <a:pPr marL="0" lvl="1"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Отложенная конверсия</a:t>
            </a:r>
          </a:p>
          <a:p>
            <a:pPr marL="0" lvl="1"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+mj-lt"/>
              </a:rPr>
              <a:t>Многое другое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1475656" y="2348879"/>
            <a:ext cx="1224136" cy="122413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58376" name="Picture 8" descr="cabriolet, car, mazda, red, transport, vehicl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40" y="2581671"/>
            <a:ext cx="914400" cy="9144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475656" y="23488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СТРАНИЦА 1</a:t>
            </a:r>
          </a:p>
          <a:p>
            <a:r>
              <a:rPr lang="ru-RU" sz="1200" dirty="0" smtClean="0"/>
              <a:t>ТЕЛ</a:t>
            </a:r>
            <a:r>
              <a:rPr lang="ru-RU" sz="1200" b="1" dirty="0" smtClean="0"/>
              <a:t>:  123 45 67</a:t>
            </a:r>
            <a:endParaRPr lang="ru-RU" sz="12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71600" y="1916832"/>
            <a:ext cx="5328592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нутый угол 29"/>
          <p:cNvSpPr/>
          <p:nvPr/>
        </p:nvSpPr>
        <p:spPr>
          <a:xfrm>
            <a:off x="3059832" y="2348879"/>
            <a:ext cx="1224136" cy="122413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9832" y="23488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СТРАНИЦА 2</a:t>
            </a:r>
          </a:p>
          <a:p>
            <a:r>
              <a:rPr lang="ru-RU" sz="1200" dirty="0" smtClean="0"/>
              <a:t>ТЕЛ:  123 45 67</a:t>
            </a:r>
            <a:endParaRPr lang="ru-RU" sz="1200" dirty="0"/>
          </a:p>
        </p:txBody>
      </p:sp>
      <p:pic>
        <p:nvPicPr>
          <p:cNvPr id="58378" name="Picture 10" descr="car, grey, transportation, vehicl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64903"/>
            <a:ext cx="864095" cy="86409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572000" y="2132855"/>
            <a:ext cx="432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 </a:t>
            </a:r>
            <a:endParaRPr lang="ru-RU" sz="6600" dirty="0"/>
          </a:p>
        </p:txBody>
      </p:sp>
      <p:pic>
        <p:nvPicPr>
          <p:cNvPr id="34" name="Picture 2" descr="phone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53034"/>
            <a:ext cx="1080119" cy="1080120"/>
          </a:xfrm>
          <a:prstGeom prst="rect">
            <a:avLst/>
          </a:prstGeom>
          <a:noFill/>
        </p:spPr>
      </p:pic>
      <p:sp>
        <p:nvSpPr>
          <p:cNvPr id="35" name="Левая фигурная скобка 34"/>
          <p:cNvSpPr/>
          <p:nvPr/>
        </p:nvSpPr>
        <p:spPr>
          <a:xfrm rot="16200000">
            <a:off x="3473878" y="2402886"/>
            <a:ext cx="468052" cy="5184576"/>
          </a:xfrm>
          <a:prstGeom prst="leftBrace">
            <a:avLst>
              <a:gd name="adj1" fmla="val 54510"/>
              <a:gd name="adj2" fmla="val 50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/>
          <a:srcRect b="55273"/>
          <a:stretch>
            <a:fillRect/>
          </a:stretch>
        </p:blipFill>
        <p:spPr bwMode="auto">
          <a:xfrm>
            <a:off x="-540568" y="260648"/>
            <a:ext cx="363255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251520" y="6206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LADA PRIORA</a:t>
            </a:r>
            <a:endParaRPr lang="ru-RU" b="1" dirty="0"/>
          </a:p>
        </p:txBody>
      </p:sp>
      <p:pic>
        <p:nvPicPr>
          <p:cNvPr id="38" name="Picture 2" descr="man, mens room, person, user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7" y="1412776"/>
            <a:ext cx="1080119" cy="1080120"/>
          </a:xfrm>
          <a:prstGeom prst="rect">
            <a:avLst/>
          </a:prstGeom>
          <a:noFill/>
        </p:spPr>
      </p:pic>
      <p:pic>
        <p:nvPicPr>
          <p:cNvPr id="39" name="Picture 3" descr="C:\Users\home\Downloads\1352161996_arrow-righ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072671">
            <a:off x="881815" y="1034959"/>
            <a:ext cx="609600" cy="609600"/>
          </a:xfrm>
          <a:prstGeom prst="rect">
            <a:avLst/>
          </a:prstGeom>
          <a:noFill/>
        </p:spPr>
      </p:pic>
      <p:cxnSp>
        <p:nvCxnSpPr>
          <p:cNvPr id="40" name="Прямая со стрелкой 39"/>
          <p:cNvCxnSpPr/>
          <p:nvPr/>
        </p:nvCxnSpPr>
        <p:spPr>
          <a:xfrm>
            <a:off x="1115616" y="4329098"/>
            <a:ext cx="72008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3923928" y="3825042"/>
            <a:ext cx="1274441" cy="1152127"/>
            <a:chOff x="7452319" y="2708920"/>
            <a:chExt cx="1490465" cy="1224135"/>
          </a:xfrm>
        </p:grpSpPr>
        <p:sp>
          <p:nvSpPr>
            <p:cNvPr id="44" name="Пятно 1 43"/>
            <p:cNvSpPr/>
            <p:nvPr/>
          </p:nvSpPr>
          <p:spPr>
            <a:xfrm>
              <a:off x="7452319" y="2708920"/>
              <a:ext cx="1490465" cy="122413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2996952"/>
              <a:ext cx="7488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7" name="Прямая соединительная линия 46"/>
          <p:cNvCxnSpPr/>
          <p:nvPr/>
        </p:nvCxnSpPr>
        <p:spPr>
          <a:xfrm>
            <a:off x="6300192" y="1880828"/>
            <a:ext cx="0" cy="27723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8172400" y="3573016"/>
            <a:ext cx="79208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00392" y="3105542"/>
            <a:ext cx="432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 </a:t>
            </a:r>
            <a:endParaRPr lang="ru-RU" sz="6600" dirty="0"/>
          </a:p>
        </p:txBody>
      </p:sp>
      <p:pic>
        <p:nvPicPr>
          <p:cNvPr id="54" name="Picture 2" descr="man, mens room, person, user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068960"/>
            <a:ext cx="1080119" cy="108012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5652120" y="7647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конец сессии</a:t>
            </a:r>
            <a:endParaRPr lang="ru-RU" dirty="0"/>
          </a:p>
        </p:txBody>
      </p:sp>
      <p:sp>
        <p:nvSpPr>
          <p:cNvPr id="57" name="Стрелка вниз 56"/>
          <p:cNvSpPr/>
          <p:nvPr/>
        </p:nvSpPr>
        <p:spPr>
          <a:xfrm>
            <a:off x="6156176" y="155679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 flipH="1">
            <a:off x="1403648" y="5276234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=</a:t>
            </a:r>
            <a:r>
              <a:rPr lang="en-US" sz="6600" dirty="0" smtClean="0"/>
              <a:t>&gt; </a:t>
            </a:r>
            <a:endParaRPr lang="ru-RU" sz="6600" dirty="0"/>
          </a:p>
        </p:txBody>
      </p:sp>
      <p:sp>
        <p:nvSpPr>
          <p:cNvPr id="60" name="TextBox 59"/>
          <p:cNvSpPr txBox="1"/>
          <p:nvPr/>
        </p:nvSpPr>
        <p:spPr>
          <a:xfrm>
            <a:off x="2951312" y="537611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Город:  Магнитогорск</a:t>
            </a:r>
          </a:p>
          <a:p>
            <a:r>
              <a:rPr lang="ru-RU" sz="1600" dirty="0" smtClean="0"/>
              <a:t>Источник: </a:t>
            </a:r>
            <a:r>
              <a:rPr lang="en-US" sz="1600" dirty="0" smtClean="0"/>
              <a:t> Yandex </a:t>
            </a:r>
          </a:p>
          <a:p>
            <a:r>
              <a:rPr lang="ru-RU" sz="1600" dirty="0" smtClean="0"/>
              <a:t>Запрос: </a:t>
            </a:r>
            <a:r>
              <a:rPr lang="en-US" sz="1600" dirty="0" smtClean="0"/>
              <a:t>LADA PRIORA </a:t>
            </a:r>
          </a:p>
          <a:p>
            <a:r>
              <a:rPr lang="ru-RU" sz="1600" dirty="0" smtClean="0"/>
              <a:t>Звонок на 123 45 67:  </a:t>
            </a:r>
            <a:r>
              <a:rPr lang="en-US" sz="1600" dirty="0" smtClean="0"/>
              <a:t>&gt;&gt;&gt; </a:t>
            </a:r>
            <a:r>
              <a:rPr lang="ru-RU" sz="1600" dirty="0" smtClean="0"/>
              <a:t>прослушать запись</a:t>
            </a:r>
          </a:p>
          <a:p>
            <a:r>
              <a:rPr lang="ru-RU" sz="1600" dirty="0" smtClean="0"/>
              <a:t>Страница</a:t>
            </a:r>
            <a:r>
              <a:rPr lang="en-US" sz="1600" dirty="0" smtClean="0"/>
              <a:t> X</a:t>
            </a:r>
            <a:r>
              <a:rPr lang="ru-RU" sz="1600" dirty="0" smtClean="0"/>
              <a:t>: </a:t>
            </a:r>
            <a:r>
              <a:rPr lang="en-US" sz="1600" dirty="0" smtClean="0"/>
              <a:t>&gt;&gt;&gt; URL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65" name="Левая фигурная скобка 64"/>
          <p:cNvSpPr/>
          <p:nvPr/>
        </p:nvSpPr>
        <p:spPr>
          <a:xfrm rot="16200000">
            <a:off x="6840252" y="1520788"/>
            <a:ext cx="216024" cy="1296144"/>
          </a:xfrm>
          <a:prstGeom prst="leftBrace">
            <a:avLst>
              <a:gd name="adj1" fmla="val 4681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596336" y="1700808"/>
            <a:ext cx="0" cy="30243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732240" y="7647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начало</a:t>
            </a:r>
          </a:p>
          <a:p>
            <a:pPr algn="ctr"/>
            <a:r>
              <a:rPr lang="ru-RU" dirty="0" smtClean="0"/>
              <a:t>сессии</a:t>
            </a: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7452320" y="155679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084168" y="23395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freeze</a:t>
            </a:r>
            <a:endParaRPr lang="ru-RU" dirty="0"/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314112" y="-11008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Динамический сервис - технология</a:t>
            </a:r>
            <a:endParaRPr lang="ru-RU" sz="2400" dirty="0">
              <a:solidFill>
                <a:srgbClr val="8600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96776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algn="ctr"/>
            <a:r>
              <a:rPr lang="ru-RU" sz="2400" dirty="0" smtClean="0">
                <a:solidFill>
                  <a:srgbClr val="860038"/>
                </a:solidFill>
              </a:rPr>
              <a:t>Динамический сервис</a:t>
            </a:r>
            <a:r>
              <a:rPr lang="en-US" sz="2400" dirty="0" smtClean="0">
                <a:solidFill>
                  <a:srgbClr val="860038"/>
                </a:solidFill>
              </a:rPr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Результат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36" r="47003" b="413"/>
          <a:stretch/>
        </p:blipFill>
        <p:spPr bwMode="auto">
          <a:xfrm>
            <a:off x="142844" y="1285860"/>
            <a:ext cx="8429652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86844" y="5568677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90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628861" y="505669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Сравнительная таблица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069" name="TextBox 20"/>
          <p:cNvSpPr txBox="1">
            <a:spLocks noChangeArrowheads="1"/>
          </p:cNvSpPr>
          <p:nvPr/>
        </p:nvSpPr>
        <p:spPr bwMode="auto">
          <a:xfrm>
            <a:off x="467544" y="5589240"/>
            <a:ext cx="6629943" cy="2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1503797"/>
              </p:ext>
            </p:extLst>
          </p:nvPr>
        </p:nvGraphicFramePr>
        <p:xfrm>
          <a:off x="323525" y="1052736"/>
          <a:ext cx="8640962" cy="5257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299"/>
                <a:gridCol w="1512168"/>
                <a:gridCol w="1440160"/>
                <a:gridCol w="1440160"/>
                <a:gridCol w="1584175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Первобытный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Виртуальный номер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Динамический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Связь</a:t>
                      </a:r>
                      <a:r>
                        <a:rPr lang="ru-RU" sz="1200" baseline="0" dirty="0" smtClean="0"/>
                        <a:t> источника и звонка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B050"/>
                        </a:buClr>
                        <a:buSzPct val="200000"/>
                        <a:buFont typeface="Wingdings" pitchFamily="2" charset="2"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Статистика</a:t>
                      </a:r>
                      <a:r>
                        <a:rPr lang="ru-RU" sz="1200" baseline="0" dirty="0" smtClean="0"/>
                        <a:t> звонков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Репорты, </a:t>
                      </a:r>
                      <a:r>
                        <a:rPr lang="en-US" sz="1200" dirty="0" smtClean="0"/>
                        <a:t>dashboards,</a:t>
                      </a:r>
                      <a:r>
                        <a:rPr lang="en-US" sz="1200" baseline="0" dirty="0" smtClean="0"/>
                        <a:t> KPI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Интеграция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Google Analytics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Связь</a:t>
                      </a:r>
                      <a:r>
                        <a:rPr lang="ru-RU" sz="1200" baseline="0" dirty="0" smtClean="0"/>
                        <a:t> источника и звонка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на уровне посетителя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Гранулярность статистики звонков до уровня слова в запросе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∞ </a:t>
                      </a:r>
                      <a:r>
                        <a:rPr lang="ru-RU" sz="1200" dirty="0" smtClean="0"/>
                        <a:t>виртуальных номеров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Полное семантическое ядро </a:t>
                      </a:r>
                      <a:r>
                        <a:rPr lang="en-US" sz="1200" dirty="0" smtClean="0"/>
                        <a:t>SEO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Отложенная</a:t>
                      </a:r>
                      <a:r>
                        <a:rPr lang="ru-RU" sz="1200" baseline="0" dirty="0" smtClean="0"/>
                        <a:t> конверсия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Автоматическое отслеживание новых источников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Аудитория в звонках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ROI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ru-RU" sz="1200" baseline="0" dirty="0" smtClean="0"/>
                        <a:t>до каждого слова в запросе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49234"/>
            <a:ext cx="241275" cy="223582"/>
          </a:xfrm>
          <a:prstGeom prst="rect">
            <a:avLst/>
          </a:prstGeom>
          <a:noFill/>
        </p:spPr>
      </p:pic>
      <p:pic>
        <p:nvPicPr>
          <p:cNvPr id="10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241275" cy="223582"/>
          </a:xfrm>
          <a:prstGeom prst="rect">
            <a:avLst/>
          </a:prstGeom>
          <a:noFill/>
        </p:spPr>
      </p:pic>
      <p:pic>
        <p:nvPicPr>
          <p:cNvPr id="11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754" y="1556792"/>
            <a:ext cx="241275" cy="223582"/>
          </a:xfrm>
          <a:prstGeom prst="rect">
            <a:avLst/>
          </a:prstGeom>
          <a:noFill/>
        </p:spPr>
      </p:pic>
      <p:pic>
        <p:nvPicPr>
          <p:cNvPr id="12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791" y="1543926"/>
            <a:ext cx="241275" cy="223582"/>
          </a:xfrm>
          <a:prstGeom prst="rect">
            <a:avLst/>
          </a:prstGeom>
          <a:noFill/>
        </p:spPr>
      </p:pic>
      <p:pic>
        <p:nvPicPr>
          <p:cNvPr id="13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791" y="1903966"/>
            <a:ext cx="241275" cy="223582"/>
          </a:xfrm>
          <a:prstGeom prst="rect">
            <a:avLst/>
          </a:prstGeom>
          <a:noFill/>
        </p:spPr>
      </p:pic>
      <p:pic>
        <p:nvPicPr>
          <p:cNvPr id="14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754" y="1916832"/>
            <a:ext cx="241275" cy="223582"/>
          </a:xfrm>
          <a:prstGeom prst="rect">
            <a:avLst/>
          </a:prstGeom>
          <a:noFill/>
        </p:spPr>
      </p:pic>
      <p:pic>
        <p:nvPicPr>
          <p:cNvPr id="15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241275" cy="223582"/>
          </a:xfrm>
          <a:prstGeom prst="rect">
            <a:avLst/>
          </a:prstGeom>
          <a:noFill/>
        </p:spPr>
      </p:pic>
      <p:pic>
        <p:nvPicPr>
          <p:cNvPr id="16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791" y="2336014"/>
            <a:ext cx="241275" cy="223582"/>
          </a:xfrm>
          <a:prstGeom prst="rect">
            <a:avLst/>
          </a:prstGeom>
          <a:noFill/>
        </p:spPr>
      </p:pic>
      <p:pic>
        <p:nvPicPr>
          <p:cNvPr id="17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503" y="2276872"/>
            <a:ext cx="241275" cy="223582"/>
          </a:xfrm>
          <a:prstGeom prst="rect">
            <a:avLst/>
          </a:prstGeom>
          <a:noFill/>
        </p:spPr>
      </p:pic>
      <p:pic>
        <p:nvPicPr>
          <p:cNvPr id="18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791" y="2688496"/>
            <a:ext cx="241275" cy="223582"/>
          </a:xfrm>
          <a:prstGeom prst="rect">
            <a:avLst/>
          </a:prstGeom>
          <a:noFill/>
        </p:spPr>
      </p:pic>
      <p:pic>
        <p:nvPicPr>
          <p:cNvPr id="20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754" y="2708920"/>
            <a:ext cx="241275" cy="223582"/>
          </a:xfrm>
          <a:prstGeom prst="rect">
            <a:avLst/>
          </a:prstGeom>
          <a:noFill/>
        </p:spPr>
      </p:pic>
      <p:pic>
        <p:nvPicPr>
          <p:cNvPr id="21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042" y="3048536"/>
            <a:ext cx="241275" cy="223582"/>
          </a:xfrm>
          <a:prstGeom prst="rect">
            <a:avLst/>
          </a:prstGeom>
          <a:noFill/>
        </p:spPr>
      </p:pic>
      <p:pic>
        <p:nvPicPr>
          <p:cNvPr id="22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042" y="3480584"/>
            <a:ext cx="241275" cy="223582"/>
          </a:xfrm>
          <a:prstGeom prst="rect">
            <a:avLst/>
          </a:prstGeom>
          <a:noFill/>
        </p:spPr>
      </p:pic>
      <p:pic>
        <p:nvPicPr>
          <p:cNvPr id="23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754" y="3061402"/>
            <a:ext cx="241275" cy="223582"/>
          </a:xfrm>
          <a:prstGeom prst="rect">
            <a:avLst/>
          </a:prstGeom>
          <a:noFill/>
        </p:spPr>
      </p:pic>
      <p:pic>
        <p:nvPicPr>
          <p:cNvPr id="24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675" y="3948533"/>
            <a:ext cx="241275" cy="223582"/>
          </a:xfrm>
          <a:prstGeom prst="rect">
            <a:avLst/>
          </a:prstGeom>
          <a:noFill/>
        </p:spPr>
      </p:pic>
      <p:pic>
        <p:nvPicPr>
          <p:cNvPr id="25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9133" y="4334314"/>
            <a:ext cx="241275" cy="223582"/>
          </a:xfrm>
          <a:prstGeom prst="rect">
            <a:avLst/>
          </a:prstGeom>
          <a:noFill/>
        </p:spPr>
      </p:pic>
      <p:pic>
        <p:nvPicPr>
          <p:cNvPr id="27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041" y="4711494"/>
            <a:ext cx="241275" cy="223582"/>
          </a:xfrm>
          <a:prstGeom prst="rect">
            <a:avLst/>
          </a:prstGeom>
          <a:noFill/>
        </p:spPr>
      </p:pic>
      <p:pic>
        <p:nvPicPr>
          <p:cNvPr id="28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040" y="5065814"/>
            <a:ext cx="241275" cy="223582"/>
          </a:xfrm>
          <a:prstGeom prst="rect">
            <a:avLst/>
          </a:prstGeom>
          <a:noFill/>
        </p:spPr>
      </p:pic>
      <p:pic>
        <p:nvPicPr>
          <p:cNvPr id="30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17" y="5529033"/>
            <a:ext cx="241275" cy="223582"/>
          </a:xfrm>
          <a:prstGeom prst="rect">
            <a:avLst/>
          </a:prstGeom>
          <a:noFill/>
        </p:spPr>
      </p:pic>
      <p:pic>
        <p:nvPicPr>
          <p:cNvPr id="35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17" y="5961081"/>
            <a:ext cx="241275" cy="22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39552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И ещё</a:t>
            </a:r>
            <a:r>
              <a:rPr lang="ru-RU" sz="2400" dirty="0">
                <a:solidFill>
                  <a:srgbClr val="860038"/>
                </a:solidFill>
              </a:rPr>
              <a:t>…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916090" y="3422154"/>
            <a:ext cx="62646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4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400" dirty="0" smtClean="0">
                <a:solidFill>
                  <a:srgbClr val="860038"/>
                </a:solidFill>
              </a:rPr>
              <a:t>	</a:t>
            </a:r>
            <a:endParaRPr lang="ru-RU" sz="2400" b="1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/>
              <a:t>Стоимость сервиса на уровне стоимости базового набора источников в классическом варианте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en-US" sz="2400" dirty="0" smtClean="0"/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ru-RU" sz="24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/>
              <a:t>Значительно упрощается внедрение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400" dirty="0" smtClean="0">
              <a:solidFill>
                <a:srgbClr val="860038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4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103" y="3561302"/>
            <a:ext cx="1640210" cy="1757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644008" y="1196752"/>
            <a:ext cx="3600400" cy="1728192"/>
          </a:xfrm>
          <a:prstGeom prst="cloudCallout">
            <a:avLst>
              <a:gd name="adj1" fmla="val -1091"/>
              <a:gd name="adj2" fmla="val 890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Оплата рекламы за звонок клиента?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PPC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51520" y="620688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Предпосылки к развитию </a:t>
            </a:r>
            <a:r>
              <a:rPr lang="ru-RU" sz="2400" dirty="0" err="1" smtClean="0">
                <a:solidFill>
                  <a:srgbClr val="860038"/>
                </a:solidFill>
              </a:rPr>
              <a:t>колл</a:t>
            </a:r>
            <a:r>
              <a:rPr lang="en-US" sz="2400" dirty="0" smtClean="0">
                <a:solidFill>
                  <a:srgbClr val="860038"/>
                </a:solidFill>
              </a:rPr>
              <a:t>-</a:t>
            </a:r>
            <a:r>
              <a:rPr lang="ru-RU" sz="2400" dirty="0" smtClean="0">
                <a:solidFill>
                  <a:srgbClr val="860038"/>
                </a:solidFill>
              </a:rPr>
              <a:t>трекинг систем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887" y="36450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01060" y="5318670"/>
            <a:ext cx="310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860038"/>
                </a:solidFill>
              </a:rPr>
              <a:t>Интернет</a:t>
            </a:r>
            <a:r>
              <a:rPr lang="en-US" sz="2800" dirty="0" smtClean="0">
                <a:solidFill>
                  <a:srgbClr val="860038"/>
                </a:solidFill>
              </a:rPr>
              <a:t> </a:t>
            </a:r>
            <a:r>
              <a:rPr lang="ru-RU" sz="2800" dirty="0" smtClean="0">
                <a:solidFill>
                  <a:srgbClr val="860038"/>
                </a:solidFill>
              </a:rPr>
              <a:t>бизнес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87486" y="5318670"/>
            <a:ext cx="391344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860038"/>
                </a:solidFill>
              </a:rPr>
              <a:t>Интернет</a:t>
            </a:r>
            <a:r>
              <a:rPr lang="en-US" sz="2800" dirty="0">
                <a:solidFill>
                  <a:srgbClr val="860038"/>
                </a:solidFill>
              </a:rPr>
              <a:t> </a:t>
            </a:r>
            <a:r>
              <a:rPr lang="ru-RU" sz="2800" dirty="0">
                <a:solidFill>
                  <a:srgbClr val="860038"/>
                </a:solidFill>
              </a:rPr>
              <a:t>бизнес </a:t>
            </a:r>
          </a:p>
          <a:p>
            <a:pPr algn="ctr"/>
            <a:r>
              <a:rPr lang="en-US" sz="2800" dirty="0">
                <a:solidFill>
                  <a:srgbClr val="860038"/>
                </a:solidFill>
              </a:rPr>
              <a:t>+</a:t>
            </a:r>
          </a:p>
          <a:p>
            <a:r>
              <a:rPr lang="ru-RU" sz="2800" dirty="0">
                <a:solidFill>
                  <a:srgbClr val="860038"/>
                </a:solidFill>
              </a:rPr>
              <a:t>Продажи по телефону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539552" y="1268760"/>
            <a:ext cx="4026814" cy="1728192"/>
          </a:xfrm>
          <a:prstGeom prst="cloudCallout">
            <a:avLst>
              <a:gd name="adj1" fmla="val -2966"/>
              <a:gd name="adj2" fmla="val 81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Оплата  рекламы  за заявку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заказ на сайте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CPL/CPA 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5445224"/>
            <a:ext cx="129614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с кодами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4365104"/>
            <a:ext cx="1296144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3366284"/>
            <a:ext cx="1440160" cy="2871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calltracking.ru/design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1031515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14942" t="13579" r="70115" b="65749"/>
          <a:stretch>
            <a:fillRect/>
          </a:stretch>
        </p:blipFill>
        <p:spPr bwMode="auto">
          <a:xfrm>
            <a:off x="2987824" y="5373216"/>
            <a:ext cx="10183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http://keyvision.ru/i/markers/logo.png"/>
          <p:cNvPicPr>
            <a:picLocks noChangeAspect="1" noChangeArrowheads="1"/>
          </p:cNvPicPr>
          <p:nvPr/>
        </p:nvPicPr>
        <p:blipFill>
          <a:blip r:embed="rId5" cstate="print"/>
          <a:srcRect l="80775" t="-13263"/>
          <a:stretch>
            <a:fillRect/>
          </a:stretch>
        </p:blipFill>
        <p:spPr bwMode="auto">
          <a:xfrm>
            <a:off x="3059832" y="4941168"/>
            <a:ext cx="1033558" cy="360040"/>
          </a:xfrm>
          <a:prstGeom prst="rect">
            <a:avLst/>
          </a:prstGeom>
          <a:noFill/>
        </p:spPr>
      </p:pic>
      <p:pic>
        <p:nvPicPr>
          <p:cNvPr id="72708" name="Picture 4" descr="http://e-belovo.ru/uploads/foto/83/thumb/450_4b3195ea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56792"/>
            <a:ext cx="3888432" cy="1666875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5076056" y="1088132"/>
            <a:ext cx="3563888" cy="2590547"/>
            <a:chOff x="5220072" y="2132857"/>
            <a:chExt cx="3563888" cy="2590547"/>
          </a:xfrm>
        </p:grpSpPr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220072" y="3861049"/>
              <a:ext cx="309634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ru-RU" dirty="0"/>
            </a:p>
          </p:txBody>
        </p:sp>
        <p:pic>
          <p:nvPicPr>
            <p:cNvPr id="72710" name="Picture 6" descr="http://www.trud.ru/userfiles/gallery/3b/b_3bd18221bd3ab39c09d8482f5bcdf17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5459" y="2132857"/>
              <a:ext cx="3338117" cy="25202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580112" y="4077073"/>
              <a:ext cx="3203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FF00"/>
                  </a:solidFill>
                </a:rPr>
                <a:t>Связь  на уровне пользовательской сессии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499992" y="764704"/>
            <a:ext cx="144016" cy="54726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39552" y="980728"/>
            <a:ext cx="3600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5004048" y="4077072"/>
            <a:ext cx="3600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5436096" y="4653136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Новая технология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539552" y="148478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Эволюционное развитие 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8" cstate="print"/>
          <a:srcRect l="13282" t="11438" r="75096" b="80687"/>
          <a:stretch>
            <a:fillRect/>
          </a:stretch>
        </p:blipFill>
        <p:spPr bwMode="auto">
          <a:xfrm>
            <a:off x="1639773" y="4460455"/>
            <a:ext cx="1025976" cy="3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9" cstate="print"/>
          <a:srcRect l="13836" t="12078" r="72328" b="74636"/>
          <a:stretch>
            <a:fillRect/>
          </a:stretch>
        </p:blipFill>
        <p:spPr bwMode="auto">
          <a:xfrm>
            <a:off x="1639773" y="4902284"/>
            <a:ext cx="114558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://lantonica.ru/images/stories/logo.jpg"/>
          <p:cNvPicPr>
            <a:picLocks noChangeAspect="1" noChangeArrowheads="1"/>
          </p:cNvPicPr>
          <p:nvPr/>
        </p:nvPicPr>
        <p:blipFill>
          <a:blip r:embed="rId10" cstate="print"/>
          <a:srcRect r="78737"/>
          <a:stretch>
            <a:fillRect/>
          </a:stretch>
        </p:blipFill>
        <p:spPr bwMode="auto">
          <a:xfrm>
            <a:off x="1626473" y="5517232"/>
            <a:ext cx="1025976" cy="674217"/>
          </a:xfrm>
          <a:prstGeom prst="rect">
            <a:avLst/>
          </a:prstGeom>
          <a:noFill/>
        </p:spPr>
      </p:pic>
      <p:grpSp>
        <p:nvGrpSpPr>
          <p:cNvPr id="42" name="Группа 9"/>
          <p:cNvGrpSpPr/>
          <p:nvPr/>
        </p:nvGrpSpPr>
        <p:grpSpPr>
          <a:xfrm>
            <a:off x="6336196" y="5406340"/>
            <a:ext cx="936104" cy="720080"/>
            <a:chOff x="2555776" y="4077072"/>
            <a:chExt cx="2304256" cy="1728192"/>
          </a:xfrm>
        </p:grpSpPr>
        <p:sp>
          <p:nvSpPr>
            <p:cNvPr id="43" name="Прямоугольник 10"/>
            <p:cNvSpPr/>
            <p:nvPr/>
          </p:nvSpPr>
          <p:spPr>
            <a:xfrm>
              <a:off x="2555776" y="4077072"/>
              <a:ext cx="2304256" cy="1728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2" descr="http://www.calltouch.ru/images/logo_top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3808" y="4293096"/>
              <a:ext cx="1756064" cy="1296144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27" name="Picture 2" descr="CoMag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3717032"/>
            <a:ext cx="1001739" cy="41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71600" y="404664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Дальнейшее развитие: </a:t>
            </a:r>
            <a:r>
              <a:rPr lang="ru-RU" sz="2400" dirty="0">
                <a:solidFill>
                  <a:srgbClr val="860038"/>
                </a:solidFill>
              </a:rPr>
              <a:t>лидогенерация в звонках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14401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Users\EVGENI~1\AppData\Local\Temp\Rar$DI03.406\Fotolia_25856169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22521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>
          <a:xfrm>
            <a:off x="971600" y="1196752"/>
            <a:ext cx="3528392" cy="136815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нас есть записи разговоров, чтобы отделить заказы от остальных звонков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60032" y="1196752"/>
            <a:ext cx="2520280" cy="136815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Прослушать 3000 мин разговоров за день?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01317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Распознавание записей разговоров в текст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Автоматическая сортировка разговоров по категориям (заказ </a:t>
            </a:r>
            <a:r>
              <a:rPr lang="en-US" sz="2000" dirty="0" smtClean="0"/>
              <a:t>/</a:t>
            </a:r>
            <a:r>
              <a:rPr lang="ru-RU" sz="2000" dirty="0" smtClean="0"/>
              <a:t> консультация</a:t>
            </a:r>
            <a:r>
              <a:rPr lang="en-US" sz="2000" dirty="0" smtClean="0"/>
              <a:t> / </a:t>
            </a:r>
            <a:r>
              <a:rPr lang="ru-RU" sz="2000" dirty="0" smtClean="0"/>
              <a:t>доставка)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71600" y="404664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Дальнейшее развитие: аттрибутивное моделирование</a:t>
            </a:r>
          </a:p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(</a:t>
            </a:r>
            <a:r>
              <a:rPr lang="en-US" sz="2400" dirty="0">
                <a:solidFill>
                  <a:srgbClr val="860038"/>
                </a:solidFill>
              </a:rPr>
              <a:t>Attribution Modeling</a:t>
            </a:r>
            <a:r>
              <a:rPr lang="ru-RU" sz="2400" dirty="0" smtClean="0">
                <a:solidFill>
                  <a:srgbClr val="860038"/>
                </a:solidFill>
              </a:rPr>
              <a:t>)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0" y="2286001"/>
            <a:ext cx="86296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0" y="4333876"/>
            <a:ext cx="8791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ssl.gstatic.com/analytics/20121106/web/analytic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71" y="1367446"/>
            <a:ext cx="2657970" cy="64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101335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Last Interaction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609989" y="2101335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First Interaction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948264" y="210133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Linear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795404" y="4333876"/>
            <a:ext cx="146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Time Decay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48891" y="422108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Position Based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6804248" y="433387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Customized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93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407944"/>
            <a:ext cx="768624" cy="365125"/>
          </a:xfrm>
        </p:spPr>
        <p:txBody>
          <a:bodyPr/>
          <a:lstStyle/>
          <a:p>
            <a:fld id="{3B645B4E-021D-42FA-BE02-2C698C7D9426}" type="slidenum">
              <a:rPr lang="ru-RU" sz="3600" smtClean="0"/>
              <a:pPr/>
              <a:t>23</a:t>
            </a:fld>
            <a:endParaRPr lang="ru-RU" sz="3600" dirty="0"/>
          </a:p>
        </p:txBody>
      </p:sp>
      <p:sp>
        <p:nvSpPr>
          <p:cNvPr id="7" name="Rectangle 6"/>
          <p:cNvSpPr/>
          <p:nvPr/>
        </p:nvSpPr>
        <p:spPr>
          <a:xfrm>
            <a:off x="467544" y="1563663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276872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Вопросы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6237312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http://www.calltouch.ru/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539551" y="3212976"/>
            <a:ext cx="61435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  <a:hlinkClick r:id="rId3"/>
              </a:rPr>
              <a:t>www.calltouch.ru/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  <a:hlinkClick r:id="rId4"/>
              </a:rPr>
              <a:t>www.facebook.ru/calltouch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4967302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Власов Евгений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vlasov@calltouch.ru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7" t="10275" r="20203" b="-56"/>
          <a:stretch/>
        </p:blipFill>
        <p:spPr bwMode="auto">
          <a:xfrm>
            <a:off x="0" y="0"/>
            <a:ext cx="9144001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51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ructure.mil.ru/images/military/military/photo/ucheniya%281%29.jpg"/>
          <p:cNvPicPr>
            <a:picLocks noChangeAspect="1" noChangeArrowheads="1"/>
          </p:cNvPicPr>
          <p:nvPr/>
        </p:nvPicPr>
        <p:blipFill>
          <a:blip r:embed="rId3" cstate="print"/>
          <a:srcRect l="17869" t="17656"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17" name="Дуга 16"/>
          <p:cNvSpPr/>
          <p:nvPr/>
        </p:nvSpPr>
        <p:spPr>
          <a:xfrm rot="11066251">
            <a:off x="1486969" y="4719663"/>
            <a:ext cx="5461891" cy="504056"/>
          </a:xfrm>
          <a:prstGeom prst="arc">
            <a:avLst>
              <a:gd name="adj1" fmla="val 10740999"/>
              <a:gd name="adj2" fmla="val 0"/>
            </a:avLst>
          </a:prstGeom>
          <a:ln w="762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9053514"/>
              </p:ext>
            </p:extLst>
          </p:nvPr>
        </p:nvGraphicFramePr>
        <p:xfrm>
          <a:off x="1801503" y="1134780"/>
          <a:ext cx="536278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722"/>
                <a:gridCol w="2699063"/>
              </a:tblGrid>
              <a:tr h="2988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звонков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Источник рекламы</a:t>
                      </a:r>
                      <a:endParaRPr lang="en-US" sz="20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 звонков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Поисковое продвижение</a:t>
                      </a:r>
                      <a:endParaRPr lang="en-US" sz="20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 звонков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Контекст</a:t>
                      </a:r>
                      <a:endParaRPr lang="en-US" sz="20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 звонков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Баннер</a:t>
                      </a:r>
                      <a:endParaRPr lang="en-US" sz="20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 звонков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Реклама</a:t>
                      </a:r>
                      <a:r>
                        <a:rPr lang="ru-RU" sz="2000" baseline="0" dirty="0" smtClean="0"/>
                        <a:t> в форуме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47664" y="332656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Что такое </a:t>
            </a:r>
            <a:r>
              <a:rPr lang="ru-RU" sz="2400" dirty="0" err="1" smtClean="0">
                <a:solidFill>
                  <a:srgbClr val="860038"/>
                </a:solidFill>
              </a:rPr>
              <a:t>колл</a:t>
            </a:r>
            <a:r>
              <a:rPr lang="en-US" sz="2400" dirty="0" smtClean="0">
                <a:solidFill>
                  <a:srgbClr val="860038"/>
                </a:solidFill>
              </a:rPr>
              <a:t>-</a:t>
            </a:r>
            <a:r>
              <a:rPr lang="ru-RU" sz="2400" dirty="0" smtClean="0">
                <a:solidFill>
                  <a:srgbClr val="860038"/>
                </a:solidFill>
              </a:rPr>
              <a:t>трекинг?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68960"/>
            <a:ext cx="11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60038"/>
                </a:solidFill>
              </a:rPr>
              <a:t>ЗВОНКИ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2060848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60038"/>
                </a:solidFill>
              </a:rPr>
              <a:t>РЕКЛАМА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42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755576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Что дает колл</a:t>
            </a:r>
            <a:r>
              <a:rPr lang="en-US" sz="2400" dirty="0" smtClean="0">
                <a:solidFill>
                  <a:srgbClr val="860038"/>
                </a:solidFill>
              </a:rPr>
              <a:t>-</a:t>
            </a:r>
            <a:r>
              <a:rPr lang="ru-RU" sz="2400" dirty="0" smtClean="0">
                <a:solidFill>
                  <a:srgbClr val="860038"/>
                </a:solidFill>
              </a:rPr>
              <a:t>трекинг</a:t>
            </a:r>
            <a:r>
              <a:rPr lang="en-US" sz="2400" dirty="0" smtClean="0">
                <a:solidFill>
                  <a:srgbClr val="860038"/>
                </a:solidFill>
              </a:rPr>
              <a:t> </a:t>
            </a:r>
            <a:r>
              <a:rPr lang="ru-RU" sz="2400" dirty="0" smtClean="0">
                <a:solidFill>
                  <a:srgbClr val="860038"/>
                </a:solidFill>
              </a:rPr>
              <a:t>сервис</a:t>
            </a:r>
            <a:r>
              <a:rPr lang="en-US" sz="2400" dirty="0" smtClean="0">
                <a:solidFill>
                  <a:srgbClr val="860038"/>
                </a:solidFill>
              </a:rPr>
              <a:t>?</a:t>
            </a:r>
            <a:r>
              <a:rPr lang="ru-RU" sz="2400" dirty="0" smtClean="0">
                <a:solidFill>
                  <a:srgbClr val="860038"/>
                </a:solidFill>
              </a:rPr>
              <a:t> 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9226" name="TextBox 23"/>
          <p:cNvSpPr txBox="1">
            <a:spLocks noChangeArrowheads="1"/>
          </p:cNvSpPr>
          <p:nvPr/>
        </p:nvSpPr>
        <p:spPr bwMode="auto">
          <a:xfrm>
            <a:off x="8412318" y="6327802"/>
            <a:ext cx="88236" cy="2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sz="1300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467544" y="2852936"/>
            <a:ext cx="5688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Связь </a:t>
            </a:r>
            <a:r>
              <a:rPr lang="en-US" sz="2000" dirty="0" smtClean="0"/>
              <a:t>Internet </a:t>
            </a:r>
            <a:r>
              <a:rPr lang="ru-RU" sz="2000" dirty="0" smtClean="0"/>
              <a:t>источников рекламы и звонков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Конверсия посетителей в звонки ( заказы )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Подсчет стоимости звонка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Возможность планировать рекламные акции  в звонках и управлять рисками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Корректировка стратегии продвижения на основе звонков и конверсии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0" name="Picture 6" descr="https://encrypted-tbn0.gstatic.com/images?q=tbn:ANd9GcQBI6B3egFZkHTliPnLw3sq5FKEoqVdD6l_1dZRbvZOUtho-9q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05064"/>
            <a:ext cx="1368152" cy="1368152"/>
          </a:xfrm>
          <a:prstGeom prst="rect">
            <a:avLst/>
          </a:prstGeom>
          <a:noFill/>
        </p:spPr>
      </p:pic>
      <p:pic>
        <p:nvPicPr>
          <p:cNvPr id="14" name="Picture 2" descr="http://www.v3im.com/wp-content/uploads/2010/11/seo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1813966" cy="15121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804248" y="2060848"/>
            <a:ext cx="1296144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732240" y="1988840"/>
            <a:ext cx="1368152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4E-021D-42FA-BE02-2C698C7D94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55576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 smtClean="0">
                <a:solidFill>
                  <a:srgbClr val="860038"/>
                </a:solidFill>
              </a:rPr>
              <a:t>Обзор и эволюция </a:t>
            </a:r>
            <a:r>
              <a:rPr lang="ru-RU" sz="2400" dirty="0" err="1" smtClean="0">
                <a:solidFill>
                  <a:srgbClr val="860038"/>
                </a:solidFill>
              </a:rPr>
              <a:t>колл</a:t>
            </a:r>
            <a:r>
              <a:rPr lang="ru-RU" sz="2400" dirty="0" smtClean="0">
                <a:solidFill>
                  <a:srgbClr val="860038"/>
                </a:solidFill>
              </a:rPr>
              <a:t>-трекинг систем </a:t>
            </a:r>
            <a:endParaRPr lang="ru-RU" sz="2400" dirty="0">
              <a:solidFill>
                <a:srgbClr val="860038"/>
              </a:solidFill>
            </a:endParaRPr>
          </a:p>
        </p:txBody>
      </p:sp>
      <p:pic>
        <p:nvPicPr>
          <p:cNvPr id="4" name="Picture 4" descr="http://scienceblog.ru/wp-content/uploads/2008/10/cav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2569468" cy="2952327"/>
          </a:xfrm>
          <a:prstGeom prst="rect">
            <a:avLst/>
          </a:prstGeom>
          <a:noFill/>
        </p:spPr>
      </p:pic>
      <p:pic>
        <p:nvPicPr>
          <p:cNvPr id="70658" name="Picture 2" descr="http://calltracking.ru/design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35152"/>
            <a:ext cx="1819275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0660" name="Picture 4" descr="http://reklamer.ru/include/images/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0662" name="Picture 6" descr="http://reklamer.ru/include/images/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0664" name="Picture 8" descr="http://reklamer.ru/include/images/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print"/>
          <a:srcRect l="13282" t="11438" r="75096" b="80687"/>
          <a:stretch>
            <a:fillRect/>
          </a:stretch>
        </p:blipFill>
        <p:spPr bwMode="auto">
          <a:xfrm>
            <a:off x="2483768" y="3212976"/>
            <a:ext cx="1584176" cy="6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6" cstate="print"/>
          <a:srcRect l="14942" t="13579" r="70115" b="65749"/>
          <a:stretch>
            <a:fillRect/>
          </a:stretch>
        </p:blipFill>
        <p:spPr bwMode="auto">
          <a:xfrm>
            <a:off x="827584" y="1124744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2843808" y="4365104"/>
            <a:ext cx="2304256" cy="1728192"/>
            <a:chOff x="2555776" y="4077072"/>
            <a:chExt cx="2304256" cy="17281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555776" y="4077072"/>
              <a:ext cx="2304256" cy="1728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668" name="Picture 12" descr="http://www.calltouch.ru/images/logo_to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4293096"/>
              <a:ext cx="1756064" cy="1296144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70670" name="Picture 14" descr="http://voadm.spb.ru/media/news/Astronaut-From-Apollo-11-Mission-1-1024x768.jpg"/>
          <p:cNvPicPr>
            <a:picLocks noChangeAspect="1" noChangeArrowheads="1"/>
          </p:cNvPicPr>
          <p:nvPr/>
        </p:nvPicPr>
        <p:blipFill>
          <a:blip r:embed="rId8" cstate="print"/>
          <a:srcRect l="28825" r="26590"/>
          <a:stretch>
            <a:fillRect/>
          </a:stretch>
        </p:blipFill>
        <p:spPr bwMode="auto">
          <a:xfrm>
            <a:off x="467544" y="2996952"/>
            <a:ext cx="1656184" cy="2785984"/>
          </a:xfrm>
          <a:prstGeom prst="rect">
            <a:avLst/>
          </a:prstGeom>
          <a:noFill/>
        </p:spPr>
      </p:pic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9" cstate="print"/>
          <a:srcRect l="13836" t="12078" r="72328" b="74636"/>
          <a:stretch>
            <a:fillRect/>
          </a:stretch>
        </p:blipFill>
        <p:spPr bwMode="auto">
          <a:xfrm>
            <a:off x="6516216" y="5013176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7" descr="http://keyvision.ru/i/markers/logo.png"/>
          <p:cNvPicPr>
            <a:picLocks noChangeAspect="1" noChangeArrowheads="1"/>
          </p:cNvPicPr>
          <p:nvPr/>
        </p:nvPicPr>
        <p:blipFill>
          <a:blip r:embed="rId10" cstate="print"/>
          <a:srcRect l="80775" t="-13263"/>
          <a:stretch>
            <a:fillRect/>
          </a:stretch>
        </p:blipFill>
        <p:spPr bwMode="auto">
          <a:xfrm>
            <a:off x="3131840" y="1340768"/>
            <a:ext cx="1765276" cy="614934"/>
          </a:xfrm>
          <a:prstGeom prst="rect">
            <a:avLst/>
          </a:prstGeom>
          <a:noFill/>
        </p:spPr>
      </p:pic>
      <p:pic>
        <p:nvPicPr>
          <p:cNvPr id="36866" name="Picture 2" descr="CoMag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2456891"/>
            <a:ext cx="1502363" cy="62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99592" y="3933056"/>
            <a:ext cx="3744416" cy="1944216"/>
          </a:xfrm>
          <a:prstGeom prst="cloudCallout">
            <a:avLst>
              <a:gd name="adj1" fmla="val 77357"/>
              <a:gd name="adj2" fmla="val 169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>
                <a:solidFill>
                  <a:srgbClr val="860038"/>
                </a:solidFill>
              </a:rPr>
              <a:t>Первобытный </a:t>
            </a:r>
            <a:r>
              <a:rPr lang="ru-RU" sz="2400" dirty="0" smtClean="0">
                <a:solidFill>
                  <a:srgbClr val="860038"/>
                </a:solidFill>
              </a:rPr>
              <a:t>колл-трекинг</a:t>
            </a:r>
            <a:r>
              <a:rPr lang="en-US" sz="2400" dirty="0" smtClean="0">
                <a:solidFill>
                  <a:srgbClr val="860038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Технология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503015" y="1159024"/>
            <a:ext cx="2844849" cy="26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" anchor="ctr"/>
          <a:lstStyle/>
          <a:p>
            <a:pPr marL="342900" indent="-342900">
              <a:buClr>
                <a:srgbClr val="00B050"/>
              </a:buClr>
            </a:pPr>
            <a:endParaRPr lang="ru-RU" sz="1400" dirty="0" smtClean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131840" y="1772816"/>
            <a:ext cx="6120680" cy="18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16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16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400" dirty="0" smtClean="0">
                <a:solidFill>
                  <a:srgbClr val="860038"/>
                </a:solidFill>
              </a:rPr>
              <a:t>Как вы о нас узнали</a:t>
            </a:r>
            <a:r>
              <a:rPr lang="en-US" sz="2400" dirty="0" smtClean="0">
                <a:solidFill>
                  <a:srgbClr val="860038"/>
                </a:solidFill>
              </a:rPr>
              <a:t>?</a:t>
            </a:r>
            <a:endParaRPr lang="ru-RU" sz="2400" dirty="0" smtClean="0">
              <a:solidFill>
                <a:srgbClr val="860038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400" dirty="0" smtClean="0">
                <a:solidFill>
                  <a:srgbClr val="860038"/>
                </a:solidFill>
              </a:rPr>
              <a:t>Назовите, пожалуйста, </a:t>
            </a:r>
            <a:r>
              <a:rPr lang="ru-RU" sz="2400" dirty="0">
                <a:solidFill>
                  <a:srgbClr val="860038"/>
                </a:solidFill>
              </a:rPr>
              <a:t>код на страничке нашего </a:t>
            </a:r>
            <a:r>
              <a:rPr lang="ru-RU" sz="2400" dirty="0" smtClean="0">
                <a:solidFill>
                  <a:srgbClr val="860038"/>
                </a:solidFill>
              </a:rPr>
              <a:t>сайта!</a:t>
            </a:r>
            <a:endParaRPr lang="ru-RU" sz="2400" dirty="0">
              <a:solidFill>
                <a:srgbClr val="860038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400" dirty="0" smtClean="0"/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16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502024" cy="2076680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Rl8jJ1fwwmauSRrgxGror3GR_lVULhX0TNHX-bDw39BMCL_3Q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46572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0447" y="4616239"/>
            <a:ext cx="116544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rgbClr val="860038"/>
                </a:solidFill>
              </a:rPr>
              <a:t>Эмм...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dirty="0">
                <a:solidFill>
                  <a:srgbClr val="860038"/>
                </a:solidFill>
              </a:rPr>
              <a:t>Первобытный </a:t>
            </a:r>
            <a:r>
              <a:rPr lang="ru-RU" sz="2400" dirty="0" smtClean="0">
                <a:solidFill>
                  <a:srgbClr val="860038"/>
                </a:solidFill>
              </a:rPr>
              <a:t>колл-трекинг </a:t>
            </a:r>
            <a:r>
              <a:rPr lang="en-US" sz="2400" dirty="0" smtClean="0">
                <a:solidFill>
                  <a:srgbClr val="860038"/>
                </a:solidFill>
              </a:rPr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Выводы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467544" y="1124744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" anchor="ctr"/>
          <a:lstStyle/>
          <a:p>
            <a:pPr marL="342900" indent="-342900">
              <a:buClr>
                <a:srgbClr val="00B050"/>
              </a:buClr>
            </a:pPr>
            <a:endParaRPr lang="ru-RU" sz="1400" dirty="0" smtClean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11560" y="2924944"/>
            <a:ext cx="54726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Преимущества: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“</a:t>
            </a:r>
            <a:r>
              <a:rPr lang="ru-RU" sz="2000" dirty="0" smtClean="0"/>
              <a:t>Связь</a:t>
            </a:r>
            <a:r>
              <a:rPr lang="en-US" sz="2000" dirty="0" smtClean="0"/>
              <a:t>”</a:t>
            </a:r>
            <a:r>
              <a:rPr lang="ru-RU" sz="2000" dirty="0" smtClean="0"/>
              <a:t> источников рекламы и звонков клиентов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b="1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Недостатки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Человеческий фактор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«Я увидел ваше объявление в интернете»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Заставлять клиентов искать код на сайте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Трата времени оператора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Нет автоматической статистики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64516" name="Picture 4" descr="http://scienceblog.ru/wp-content/uploads/2008/10/cav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569468" cy="3425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36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Виртуальный номер</a:t>
            </a:r>
            <a:r>
              <a:rPr lang="en-US" sz="2400" dirty="0" smtClean="0">
                <a:solidFill>
                  <a:srgbClr val="860038"/>
                </a:solidFill>
              </a:rPr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Технология 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3282" t="11438" r="75096" b="80687"/>
          <a:stretch>
            <a:fillRect/>
          </a:stretch>
        </p:blipFill>
        <p:spPr bwMode="auto">
          <a:xfrm>
            <a:off x="413537" y="2684056"/>
            <a:ext cx="1854207" cy="67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/>
          <a:srcRect l="13836" t="12078" r="72328" b="74636"/>
          <a:stretch>
            <a:fillRect/>
          </a:stretch>
        </p:blipFill>
        <p:spPr bwMode="auto">
          <a:xfrm>
            <a:off x="341529" y="3744528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://lantonica.ru/images/stories/logo.jpg"/>
          <p:cNvPicPr>
            <a:picLocks noChangeAspect="1" noChangeArrowheads="1"/>
          </p:cNvPicPr>
          <p:nvPr/>
        </p:nvPicPr>
        <p:blipFill>
          <a:blip r:embed="rId5" cstate="print"/>
          <a:srcRect r="78737"/>
          <a:stretch>
            <a:fillRect/>
          </a:stretch>
        </p:blipFill>
        <p:spPr bwMode="auto">
          <a:xfrm>
            <a:off x="485545" y="4608624"/>
            <a:ext cx="1608113" cy="838201"/>
          </a:xfrm>
          <a:prstGeom prst="rect">
            <a:avLst/>
          </a:prstGeom>
          <a:noFill/>
        </p:spPr>
      </p:pic>
      <p:pic>
        <p:nvPicPr>
          <p:cNvPr id="1026" name="Picture 2" descr="Uis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1656296"/>
            <a:ext cx="2268252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22594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85" y="1897479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85" y="5866079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172677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21" y="4497792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14" y="2576707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5" y="3210870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elephon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3859618"/>
            <a:ext cx="777945" cy="67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77prints.com/wp-content/uploads/2012/05/under-construction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0392"/>
            <a:ext cx="2383136" cy="2788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832" y="3096456"/>
            <a:ext cx="720080" cy="908608"/>
          </a:xfrm>
          <a:prstGeom prst="rightArrow">
            <a:avLst/>
          </a:prstGeom>
          <a:solidFill>
            <a:srgbClr val="0070C0">
              <a:alpha val="14000"/>
            </a:srgbClr>
          </a:solidFill>
          <a:ln w="88900" cap="rnd">
            <a:solidFill>
              <a:srgbClr val="004B9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ight Arrow 26"/>
          <p:cNvSpPr/>
          <p:nvPr/>
        </p:nvSpPr>
        <p:spPr>
          <a:xfrm>
            <a:off x="5292080" y="3184096"/>
            <a:ext cx="720080" cy="908608"/>
          </a:xfrm>
          <a:prstGeom prst="rightArrow">
            <a:avLst/>
          </a:prstGeom>
          <a:solidFill>
            <a:srgbClr val="0070C0">
              <a:alpha val="14000"/>
            </a:srgbClr>
          </a:solidFill>
          <a:ln w="88900" cap="rnd">
            <a:solidFill>
              <a:srgbClr val="004B9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47664" y="476672"/>
            <a:ext cx="6271568" cy="3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400" dirty="0" smtClean="0">
                <a:solidFill>
                  <a:srgbClr val="860038"/>
                </a:solidFill>
              </a:rPr>
              <a:t>Виртуальный номер</a:t>
            </a:r>
            <a:r>
              <a:rPr lang="en-US" sz="2400" dirty="0" smtClean="0">
                <a:solidFill>
                  <a:srgbClr val="860038"/>
                </a:solidFill>
              </a:rPr>
              <a:t>: </a:t>
            </a:r>
            <a:r>
              <a:rPr lang="ru-RU" sz="2400" dirty="0" smtClean="0">
                <a:solidFill>
                  <a:srgbClr val="860038"/>
                </a:solidFill>
              </a:rPr>
              <a:t>Выводы </a:t>
            </a:r>
            <a:endParaRPr lang="ru-RU" sz="2400" dirty="0">
              <a:solidFill>
                <a:srgbClr val="860038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580112" y="306896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827583" y="2348880"/>
            <a:ext cx="658207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44000" rIns="0" bIns="36000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dirty="0" smtClean="0"/>
              <a:t>	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dirty="0" smtClean="0"/>
              <a:t>	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Преимущества: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Связь источников рекламы и звонков клиентов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Статистика звонков по времени дня и дням недели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000" dirty="0" smtClean="0"/>
              <a:t>Запись разговоров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</a:pPr>
            <a:r>
              <a:rPr lang="ru-RU" sz="2000" b="1" dirty="0" smtClean="0"/>
              <a:t>Недостатки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Ручная обработка данных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Отсутствие интеграции с системами веб-аналитики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Отсутствие </a:t>
            </a:r>
            <a:r>
              <a:rPr lang="en-US" sz="2000" dirty="0" smtClean="0"/>
              <a:t>API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r>
              <a:rPr lang="ru-RU" sz="2000" dirty="0" smtClean="0"/>
              <a:t>Самописный код, зачастую не эволюционирующий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X"/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5" name="Picture 2" descr="http://pikabu.ru/images/fun/ch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7" y="2492896"/>
            <a:ext cx="819150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1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17601</TotalTime>
  <Words>596</Words>
  <Application>Microsoft Office PowerPoint</Application>
  <PresentationFormat>Экран (4:3)</PresentationFormat>
  <Paragraphs>239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Clarity</vt:lpstr>
      <vt:lpstr>Обзор и сравнение систем мониторинга телефонных звонков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Sitronics Telecom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mbosnyakov</dc:creator>
  <cp:lastModifiedBy>Konstantin</cp:lastModifiedBy>
  <cp:revision>783</cp:revision>
  <dcterms:created xsi:type="dcterms:W3CDTF">2012-03-13T08:44:17Z</dcterms:created>
  <dcterms:modified xsi:type="dcterms:W3CDTF">2012-11-29T13:10:47Z</dcterms:modified>
</cp:coreProperties>
</file>