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345" r:id="rId3"/>
    <p:sldId id="260" r:id="rId4"/>
    <p:sldId id="349" r:id="rId5"/>
    <p:sldId id="350" r:id="rId6"/>
    <p:sldId id="341" r:id="rId7"/>
    <p:sldId id="332" r:id="rId8"/>
    <p:sldId id="355" r:id="rId9"/>
    <p:sldId id="264" r:id="rId10"/>
    <p:sldId id="313" r:id="rId11"/>
    <p:sldId id="316" r:id="rId12"/>
    <p:sldId id="333" r:id="rId13"/>
    <p:sldId id="319" r:id="rId14"/>
    <p:sldId id="343" r:id="rId15"/>
    <p:sldId id="347" r:id="rId16"/>
    <p:sldId id="342" r:id="rId17"/>
    <p:sldId id="346" r:id="rId18"/>
    <p:sldId id="351" r:id="rId19"/>
    <p:sldId id="352" r:id="rId20"/>
    <p:sldId id="324" r:id="rId21"/>
    <p:sldId id="354" r:id="rId22"/>
    <p:sldId id="25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56E"/>
    <a:srgbClr val="EC626C"/>
    <a:srgbClr val="B4E402"/>
    <a:srgbClr val="9C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6" autoAdjust="0"/>
    <p:restoredTop sz="88544" autoAdjust="0"/>
  </p:normalViewPr>
  <p:slideViewPr>
    <p:cSldViewPr>
      <p:cViewPr varScale="1">
        <p:scale>
          <a:sx n="64" d="100"/>
          <a:sy n="64" d="100"/>
        </p:scale>
        <p:origin x="-21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4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2EF76-D853-8842-8A68-07737992EAB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110020-E81A-D84C-9D10-FA4A6821A311}">
      <dgm:prSet phldrT="[Текст]" custT="1"/>
      <dgm:spPr/>
      <dgm:t>
        <a:bodyPr/>
        <a:lstStyle/>
        <a:p>
          <a:pPr algn="l"/>
          <a:r>
            <a:rPr lang="ru-RU" sz="2800" dirty="0" smtClean="0"/>
            <a:t>Отслеживание источников телефонных звонков через ID</a:t>
          </a:r>
          <a:endParaRPr lang="ru-RU" sz="2800" dirty="0"/>
        </a:p>
      </dgm:t>
    </dgm:pt>
    <dgm:pt modelId="{E0E4AD0E-E42E-5D4B-B627-E47DC891952A}" type="parTrans" cxnId="{231A075C-91D8-0241-8656-ADA682527D78}">
      <dgm:prSet/>
      <dgm:spPr/>
      <dgm:t>
        <a:bodyPr/>
        <a:lstStyle/>
        <a:p>
          <a:endParaRPr lang="ru-RU"/>
        </a:p>
      </dgm:t>
    </dgm:pt>
    <dgm:pt modelId="{2ABF85D6-E151-EA47-BEE4-1039532BE698}" type="sibTrans" cxnId="{231A075C-91D8-0241-8656-ADA682527D78}">
      <dgm:prSet/>
      <dgm:spPr/>
      <dgm:t>
        <a:bodyPr/>
        <a:lstStyle/>
        <a:p>
          <a:endParaRPr lang="ru-RU"/>
        </a:p>
      </dgm:t>
    </dgm:pt>
    <dgm:pt modelId="{03B51F30-D43C-7E43-82E5-F4B3546F4A81}">
      <dgm:prSet phldrT="[Текст]"/>
      <dgm:spPr/>
      <dgm:t>
        <a:bodyPr/>
        <a:lstStyle/>
        <a:p>
          <a:r>
            <a:rPr lang="ru-RU" dirty="0" smtClean="0"/>
            <a:t>ШАГ 2</a:t>
          </a:r>
          <a:endParaRPr lang="ru-RU" dirty="0"/>
        </a:p>
      </dgm:t>
    </dgm:pt>
    <dgm:pt modelId="{525409F3-1DBE-B24D-8286-CBDE435463CF}" type="parTrans" cxnId="{93B24503-5E4F-3B48-8ECF-08753037EFFD}">
      <dgm:prSet/>
      <dgm:spPr/>
      <dgm:t>
        <a:bodyPr/>
        <a:lstStyle/>
        <a:p>
          <a:endParaRPr lang="ru-RU"/>
        </a:p>
      </dgm:t>
    </dgm:pt>
    <dgm:pt modelId="{2AB5E2BD-3CD3-4346-9F26-C71FF940F1B7}" type="sibTrans" cxnId="{93B24503-5E4F-3B48-8ECF-08753037EFFD}">
      <dgm:prSet/>
      <dgm:spPr/>
      <dgm:t>
        <a:bodyPr/>
        <a:lstStyle/>
        <a:p>
          <a:endParaRPr lang="ru-RU"/>
        </a:p>
      </dgm:t>
    </dgm:pt>
    <dgm:pt modelId="{129F4324-F464-154E-8ECC-15953FBD260A}">
      <dgm:prSet phldrT="[Текст]" custT="1"/>
      <dgm:spPr/>
      <dgm:t>
        <a:bodyPr/>
        <a:lstStyle/>
        <a:p>
          <a:pPr algn="l"/>
          <a:r>
            <a:rPr lang="ru-RU" sz="2800" dirty="0" smtClean="0"/>
            <a:t>Анализ поведения посетителей, совершивших целевой звонок </a:t>
          </a:r>
          <a:endParaRPr lang="ru-RU" sz="2800" dirty="0"/>
        </a:p>
      </dgm:t>
    </dgm:pt>
    <dgm:pt modelId="{BBCF4455-BDE9-D643-9D51-F24113B52508}" type="parTrans" cxnId="{4FA39C6A-51E4-DF4F-8C1D-97FFB3470ECC}">
      <dgm:prSet/>
      <dgm:spPr/>
      <dgm:t>
        <a:bodyPr/>
        <a:lstStyle/>
        <a:p>
          <a:endParaRPr lang="ru-RU"/>
        </a:p>
      </dgm:t>
    </dgm:pt>
    <dgm:pt modelId="{5F4836A2-781F-5C41-B8D1-ABB7E33FB1CE}" type="sibTrans" cxnId="{4FA39C6A-51E4-DF4F-8C1D-97FFB3470ECC}">
      <dgm:prSet/>
      <dgm:spPr/>
      <dgm:t>
        <a:bodyPr/>
        <a:lstStyle/>
        <a:p>
          <a:endParaRPr lang="ru-RU"/>
        </a:p>
      </dgm:t>
    </dgm:pt>
    <dgm:pt modelId="{F32BA725-7F07-E043-BC42-B0C65F0C4C53}">
      <dgm:prSet phldrT="[Текст]"/>
      <dgm:spPr/>
      <dgm:t>
        <a:bodyPr/>
        <a:lstStyle/>
        <a:p>
          <a:r>
            <a:rPr lang="ru-RU" dirty="0" smtClean="0"/>
            <a:t>ШАГ 3</a:t>
          </a:r>
          <a:endParaRPr lang="ru-RU" dirty="0"/>
        </a:p>
      </dgm:t>
    </dgm:pt>
    <dgm:pt modelId="{4A1D91CB-EDFE-2F4E-AE88-83B17F8C3859}" type="parTrans" cxnId="{83E3B4E8-7859-5C41-A17D-AAAE8FB7A43C}">
      <dgm:prSet/>
      <dgm:spPr/>
      <dgm:t>
        <a:bodyPr/>
        <a:lstStyle/>
        <a:p>
          <a:endParaRPr lang="ru-RU"/>
        </a:p>
      </dgm:t>
    </dgm:pt>
    <dgm:pt modelId="{A3DBEC0A-E1F8-F34E-92EC-A0266F8BEC04}" type="sibTrans" cxnId="{83E3B4E8-7859-5C41-A17D-AAAE8FB7A43C}">
      <dgm:prSet/>
      <dgm:spPr/>
      <dgm:t>
        <a:bodyPr/>
        <a:lstStyle/>
        <a:p>
          <a:endParaRPr lang="ru-RU"/>
        </a:p>
      </dgm:t>
    </dgm:pt>
    <dgm:pt modelId="{930C0268-FDB6-1A47-8B93-9018E5DB6EDC}">
      <dgm:prSet phldrT="[Текст]" custT="1"/>
      <dgm:spPr/>
      <dgm:t>
        <a:bodyPr/>
        <a:lstStyle/>
        <a:p>
          <a:r>
            <a:rPr lang="ru-RU" sz="2800" dirty="0" smtClean="0"/>
            <a:t>Формирование паттерна целевого посетителя</a:t>
          </a:r>
          <a:endParaRPr lang="ru-RU" sz="2800" dirty="0"/>
        </a:p>
      </dgm:t>
    </dgm:pt>
    <dgm:pt modelId="{355C885F-225A-A544-821D-83ED9DB337D9}" type="parTrans" cxnId="{3A57E3BE-B827-474F-940C-A8E6C16A8A57}">
      <dgm:prSet/>
      <dgm:spPr/>
      <dgm:t>
        <a:bodyPr/>
        <a:lstStyle/>
        <a:p>
          <a:endParaRPr lang="ru-RU"/>
        </a:p>
      </dgm:t>
    </dgm:pt>
    <dgm:pt modelId="{145E43F2-8161-954B-8825-5FD7055210EC}" type="sibTrans" cxnId="{3A57E3BE-B827-474F-940C-A8E6C16A8A57}">
      <dgm:prSet/>
      <dgm:spPr/>
      <dgm:t>
        <a:bodyPr/>
        <a:lstStyle/>
        <a:p>
          <a:endParaRPr lang="ru-RU"/>
        </a:p>
      </dgm:t>
    </dgm:pt>
    <dgm:pt modelId="{BF39CCA3-F8A6-C842-BE5D-EA3F471053EF}">
      <dgm:prSet phldrT="[Текст]" custT="1"/>
      <dgm:spPr/>
      <dgm:t>
        <a:bodyPr/>
        <a:lstStyle/>
        <a:p>
          <a:r>
            <a:rPr lang="ru-RU" sz="2400" dirty="0" smtClean="0"/>
            <a:t>ШАГ 1</a:t>
          </a:r>
          <a:endParaRPr lang="ru-RU" sz="2400" dirty="0"/>
        </a:p>
      </dgm:t>
    </dgm:pt>
    <dgm:pt modelId="{AD907ECD-BF29-E84A-8E9C-6C70EDB77B31}" type="sibTrans" cxnId="{E81CC6D3-B3C1-3847-8667-2AB226D535CB}">
      <dgm:prSet/>
      <dgm:spPr/>
      <dgm:t>
        <a:bodyPr/>
        <a:lstStyle/>
        <a:p>
          <a:endParaRPr lang="ru-RU"/>
        </a:p>
      </dgm:t>
    </dgm:pt>
    <dgm:pt modelId="{E66944D1-B58D-B14F-A17B-2EFCF1910792}" type="parTrans" cxnId="{E81CC6D3-B3C1-3847-8667-2AB226D535CB}">
      <dgm:prSet/>
      <dgm:spPr/>
      <dgm:t>
        <a:bodyPr/>
        <a:lstStyle/>
        <a:p>
          <a:endParaRPr lang="ru-RU"/>
        </a:p>
      </dgm:t>
    </dgm:pt>
    <dgm:pt modelId="{307B1FFB-4C06-E344-8765-03B4687B9CF0}" type="pres">
      <dgm:prSet presAssocID="{25C2EF76-D853-8842-8A68-07737992EA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AFF3AD-60E9-2046-8543-E59A816AFFA0}" type="pres">
      <dgm:prSet presAssocID="{BF39CCA3-F8A6-C842-BE5D-EA3F471053EF}" presName="composite" presStyleCnt="0"/>
      <dgm:spPr/>
    </dgm:pt>
    <dgm:pt modelId="{9A95891F-D96F-E343-9D63-0A5E602D310F}" type="pres">
      <dgm:prSet presAssocID="{BF39CCA3-F8A6-C842-BE5D-EA3F471053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7CD6F-FD0D-D347-9F38-8B45A64C8BDC}" type="pres">
      <dgm:prSet presAssocID="{BF39CCA3-F8A6-C842-BE5D-EA3F471053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0216C-5A13-414D-8E71-79BC5EDF0144}" type="pres">
      <dgm:prSet presAssocID="{AD907ECD-BF29-E84A-8E9C-6C70EDB77B31}" presName="sp" presStyleCnt="0"/>
      <dgm:spPr/>
    </dgm:pt>
    <dgm:pt modelId="{4E61BC07-897F-3040-8D71-35307BB30564}" type="pres">
      <dgm:prSet presAssocID="{03B51F30-D43C-7E43-82E5-F4B3546F4A81}" presName="composite" presStyleCnt="0"/>
      <dgm:spPr/>
    </dgm:pt>
    <dgm:pt modelId="{BA22BCC6-7FF4-D84E-88C8-DD20F21DC522}" type="pres">
      <dgm:prSet presAssocID="{03B51F30-D43C-7E43-82E5-F4B3546F4A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AB015-B896-2343-AC02-764E43475E96}" type="pres">
      <dgm:prSet presAssocID="{03B51F30-D43C-7E43-82E5-F4B3546F4A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737C-30FE-1A47-82E0-E7FA6A3B4A9C}" type="pres">
      <dgm:prSet presAssocID="{2AB5E2BD-3CD3-4346-9F26-C71FF940F1B7}" presName="sp" presStyleCnt="0"/>
      <dgm:spPr/>
    </dgm:pt>
    <dgm:pt modelId="{FD003666-3B09-3C44-8E69-CBC2DF95E140}" type="pres">
      <dgm:prSet presAssocID="{F32BA725-7F07-E043-BC42-B0C65F0C4C53}" presName="composite" presStyleCnt="0"/>
      <dgm:spPr/>
    </dgm:pt>
    <dgm:pt modelId="{6E42BFCD-7934-2547-A816-B6B2D53111DB}" type="pres">
      <dgm:prSet presAssocID="{F32BA725-7F07-E043-BC42-B0C65F0C4C5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290FE-2A7A-1042-856A-67EBFEBDF6E9}" type="pres">
      <dgm:prSet presAssocID="{F32BA725-7F07-E043-BC42-B0C65F0C4C5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3B4E8-7859-5C41-A17D-AAAE8FB7A43C}" srcId="{25C2EF76-D853-8842-8A68-07737992EAB5}" destId="{F32BA725-7F07-E043-BC42-B0C65F0C4C53}" srcOrd="2" destOrd="0" parTransId="{4A1D91CB-EDFE-2F4E-AE88-83B17F8C3859}" sibTransId="{A3DBEC0A-E1F8-F34E-92EC-A0266F8BEC04}"/>
    <dgm:cxn modelId="{93B24503-5E4F-3B48-8ECF-08753037EFFD}" srcId="{25C2EF76-D853-8842-8A68-07737992EAB5}" destId="{03B51F30-D43C-7E43-82E5-F4B3546F4A81}" srcOrd="1" destOrd="0" parTransId="{525409F3-1DBE-B24D-8286-CBDE435463CF}" sibTransId="{2AB5E2BD-3CD3-4346-9F26-C71FF940F1B7}"/>
    <dgm:cxn modelId="{19E4DEDF-C2EF-0343-85FF-ACDE0339CC03}" type="presOf" srcId="{7E110020-E81A-D84C-9D10-FA4A6821A311}" destId="{4C87CD6F-FD0D-D347-9F38-8B45A64C8BDC}" srcOrd="0" destOrd="0" presId="urn:microsoft.com/office/officeart/2005/8/layout/chevron2"/>
    <dgm:cxn modelId="{1A1B200F-66D3-F948-BB23-E42B1838BB48}" type="presOf" srcId="{03B51F30-D43C-7E43-82E5-F4B3546F4A81}" destId="{BA22BCC6-7FF4-D84E-88C8-DD20F21DC522}" srcOrd="0" destOrd="0" presId="urn:microsoft.com/office/officeart/2005/8/layout/chevron2"/>
    <dgm:cxn modelId="{E81CC6D3-B3C1-3847-8667-2AB226D535CB}" srcId="{25C2EF76-D853-8842-8A68-07737992EAB5}" destId="{BF39CCA3-F8A6-C842-BE5D-EA3F471053EF}" srcOrd="0" destOrd="0" parTransId="{E66944D1-B58D-B14F-A17B-2EFCF1910792}" sibTransId="{AD907ECD-BF29-E84A-8E9C-6C70EDB77B31}"/>
    <dgm:cxn modelId="{3A57E3BE-B827-474F-940C-A8E6C16A8A57}" srcId="{F32BA725-7F07-E043-BC42-B0C65F0C4C53}" destId="{930C0268-FDB6-1A47-8B93-9018E5DB6EDC}" srcOrd="0" destOrd="0" parTransId="{355C885F-225A-A544-821D-83ED9DB337D9}" sibTransId="{145E43F2-8161-954B-8825-5FD7055210EC}"/>
    <dgm:cxn modelId="{C0406F1C-DBFC-F94B-A2E3-7B502F883512}" type="presOf" srcId="{F32BA725-7F07-E043-BC42-B0C65F0C4C53}" destId="{6E42BFCD-7934-2547-A816-B6B2D53111DB}" srcOrd="0" destOrd="0" presId="urn:microsoft.com/office/officeart/2005/8/layout/chevron2"/>
    <dgm:cxn modelId="{231A075C-91D8-0241-8656-ADA682527D78}" srcId="{BF39CCA3-F8A6-C842-BE5D-EA3F471053EF}" destId="{7E110020-E81A-D84C-9D10-FA4A6821A311}" srcOrd="0" destOrd="0" parTransId="{E0E4AD0E-E42E-5D4B-B627-E47DC891952A}" sibTransId="{2ABF85D6-E151-EA47-BEE4-1039532BE698}"/>
    <dgm:cxn modelId="{028B012B-0CCD-DC4A-8E22-A248B1801982}" type="presOf" srcId="{930C0268-FDB6-1A47-8B93-9018E5DB6EDC}" destId="{3CC290FE-2A7A-1042-856A-67EBFEBDF6E9}" srcOrd="0" destOrd="0" presId="urn:microsoft.com/office/officeart/2005/8/layout/chevron2"/>
    <dgm:cxn modelId="{4FA39C6A-51E4-DF4F-8C1D-97FFB3470ECC}" srcId="{03B51F30-D43C-7E43-82E5-F4B3546F4A81}" destId="{129F4324-F464-154E-8ECC-15953FBD260A}" srcOrd="0" destOrd="0" parTransId="{BBCF4455-BDE9-D643-9D51-F24113B52508}" sibTransId="{5F4836A2-781F-5C41-B8D1-ABB7E33FB1CE}"/>
    <dgm:cxn modelId="{89D6F51F-2F23-B54D-A320-833488CE3752}" type="presOf" srcId="{129F4324-F464-154E-8ECC-15953FBD260A}" destId="{D6CAB015-B896-2343-AC02-764E43475E96}" srcOrd="0" destOrd="0" presId="urn:microsoft.com/office/officeart/2005/8/layout/chevron2"/>
    <dgm:cxn modelId="{921C35D0-B00B-9E44-9154-A40CBDBC6D00}" type="presOf" srcId="{BF39CCA3-F8A6-C842-BE5D-EA3F471053EF}" destId="{9A95891F-D96F-E343-9D63-0A5E602D310F}" srcOrd="0" destOrd="0" presId="urn:microsoft.com/office/officeart/2005/8/layout/chevron2"/>
    <dgm:cxn modelId="{85963624-682A-6D4C-8123-9B04DDEBDA1E}" type="presOf" srcId="{25C2EF76-D853-8842-8A68-07737992EAB5}" destId="{307B1FFB-4C06-E344-8765-03B4687B9CF0}" srcOrd="0" destOrd="0" presId="urn:microsoft.com/office/officeart/2005/8/layout/chevron2"/>
    <dgm:cxn modelId="{64674D2C-6B91-DF45-AA6E-F779FD60FA6E}" type="presParOf" srcId="{307B1FFB-4C06-E344-8765-03B4687B9CF0}" destId="{5CAFF3AD-60E9-2046-8543-E59A816AFFA0}" srcOrd="0" destOrd="0" presId="urn:microsoft.com/office/officeart/2005/8/layout/chevron2"/>
    <dgm:cxn modelId="{DB91502B-D658-F144-A31C-C33975A4EACF}" type="presParOf" srcId="{5CAFF3AD-60E9-2046-8543-E59A816AFFA0}" destId="{9A95891F-D96F-E343-9D63-0A5E602D310F}" srcOrd="0" destOrd="0" presId="urn:microsoft.com/office/officeart/2005/8/layout/chevron2"/>
    <dgm:cxn modelId="{6EFAB30B-46EE-6B42-B51A-381DBFB0FD3B}" type="presParOf" srcId="{5CAFF3AD-60E9-2046-8543-E59A816AFFA0}" destId="{4C87CD6F-FD0D-D347-9F38-8B45A64C8BDC}" srcOrd="1" destOrd="0" presId="urn:microsoft.com/office/officeart/2005/8/layout/chevron2"/>
    <dgm:cxn modelId="{7D93A1F1-0D0C-B642-957C-6D7166693602}" type="presParOf" srcId="{307B1FFB-4C06-E344-8765-03B4687B9CF0}" destId="{B930216C-5A13-414D-8E71-79BC5EDF0144}" srcOrd="1" destOrd="0" presId="urn:microsoft.com/office/officeart/2005/8/layout/chevron2"/>
    <dgm:cxn modelId="{E7DA842F-AA6F-E94D-A52F-242C3E100716}" type="presParOf" srcId="{307B1FFB-4C06-E344-8765-03B4687B9CF0}" destId="{4E61BC07-897F-3040-8D71-35307BB30564}" srcOrd="2" destOrd="0" presId="urn:microsoft.com/office/officeart/2005/8/layout/chevron2"/>
    <dgm:cxn modelId="{566DDAB8-9247-1640-8252-37182CD844AD}" type="presParOf" srcId="{4E61BC07-897F-3040-8D71-35307BB30564}" destId="{BA22BCC6-7FF4-D84E-88C8-DD20F21DC522}" srcOrd="0" destOrd="0" presId="urn:microsoft.com/office/officeart/2005/8/layout/chevron2"/>
    <dgm:cxn modelId="{C5CE8336-6168-BB4F-9C55-24F7F993B67B}" type="presParOf" srcId="{4E61BC07-897F-3040-8D71-35307BB30564}" destId="{D6CAB015-B896-2343-AC02-764E43475E96}" srcOrd="1" destOrd="0" presId="urn:microsoft.com/office/officeart/2005/8/layout/chevron2"/>
    <dgm:cxn modelId="{ED18D7D0-FFC3-B840-BCF1-69D38033A4E9}" type="presParOf" srcId="{307B1FFB-4C06-E344-8765-03B4687B9CF0}" destId="{4083737C-30FE-1A47-82E0-E7FA6A3B4A9C}" srcOrd="3" destOrd="0" presId="urn:microsoft.com/office/officeart/2005/8/layout/chevron2"/>
    <dgm:cxn modelId="{9EBB3A40-A34B-C946-AC62-6225CC303B72}" type="presParOf" srcId="{307B1FFB-4C06-E344-8765-03B4687B9CF0}" destId="{FD003666-3B09-3C44-8E69-CBC2DF95E140}" srcOrd="4" destOrd="0" presId="urn:microsoft.com/office/officeart/2005/8/layout/chevron2"/>
    <dgm:cxn modelId="{1927260B-3AB6-7B44-A0FA-7D09B75475FD}" type="presParOf" srcId="{FD003666-3B09-3C44-8E69-CBC2DF95E140}" destId="{6E42BFCD-7934-2547-A816-B6B2D53111DB}" srcOrd="0" destOrd="0" presId="urn:microsoft.com/office/officeart/2005/8/layout/chevron2"/>
    <dgm:cxn modelId="{2D6CFFAA-E2CB-3744-9C3B-D907CC079BA2}" type="presParOf" srcId="{FD003666-3B09-3C44-8E69-CBC2DF95E140}" destId="{3CC290FE-2A7A-1042-856A-67EBFEBDF6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5891F-D96F-E343-9D63-0A5E602D310F}">
      <dsp:nvSpPr>
        <dsp:cNvPr id="0" name=""/>
        <dsp:cNvSpPr/>
      </dsp:nvSpPr>
      <dsp:spPr>
        <a:xfrm rot="5400000">
          <a:off x="-222967" y="223867"/>
          <a:ext cx="1486449" cy="1040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ШАГ 1</a:t>
          </a:r>
          <a:endParaRPr lang="ru-RU" sz="2400" kern="1200" dirty="0"/>
        </a:p>
      </dsp:txBody>
      <dsp:txXfrm rot="-5400000">
        <a:off x="1" y="521156"/>
        <a:ext cx="1040514" cy="445935"/>
      </dsp:txXfrm>
    </dsp:sp>
    <dsp:sp modelId="{4C87CD6F-FD0D-D347-9F38-8B45A64C8BDC}">
      <dsp:nvSpPr>
        <dsp:cNvPr id="0" name=""/>
        <dsp:cNvSpPr/>
      </dsp:nvSpPr>
      <dsp:spPr>
        <a:xfrm rot="5400000">
          <a:off x="3925593" y="-2884178"/>
          <a:ext cx="966191" cy="6736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Отслеживание источников телефонных звонков через ID</a:t>
          </a:r>
          <a:endParaRPr lang="ru-RU" sz="2800" kern="1200" dirty="0"/>
        </a:p>
      </dsp:txBody>
      <dsp:txXfrm rot="-5400000">
        <a:off x="1040514" y="48067"/>
        <a:ext cx="6689183" cy="871859"/>
      </dsp:txXfrm>
    </dsp:sp>
    <dsp:sp modelId="{BA22BCC6-7FF4-D84E-88C8-DD20F21DC522}">
      <dsp:nvSpPr>
        <dsp:cNvPr id="0" name=""/>
        <dsp:cNvSpPr/>
      </dsp:nvSpPr>
      <dsp:spPr>
        <a:xfrm rot="5400000">
          <a:off x="-222967" y="1514667"/>
          <a:ext cx="1486449" cy="1040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ШАГ 2</a:t>
          </a:r>
          <a:endParaRPr lang="ru-RU" sz="2600" kern="1200" dirty="0"/>
        </a:p>
      </dsp:txBody>
      <dsp:txXfrm rot="-5400000">
        <a:off x="1" y="1811956"/>
        <a:ext cx="1040514" cy="445935"/>
      </dsp:txXfrm>
    </dsp:sp>
    <dsp:sp modelId="{D6CAB015-B896-2343-AC02-764E43475E96}">
      <dsp:nvSpPr>
        <dsp:cNvPr id="0" name=""/>
        <dsp:cNvSpPr/>
      </dsp:nvSpPr>
      <dsp:spPr>
        <a:xfrm rot="5400000">
          <a:off x="3925593" y="-1593378"/>
          <a:ext cx="966191" cy="6736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Анализ поведения посетителей, совершивших целевой звонок </a:t>
          </a:r>
          <a:endParaRPr lang="ru-RU" sz="2800" kern="1200" dirty="0"/>
        </a:p>
      </dsp:txBody>
      <dsp:txXfrm rot="-5400000">
        <a:off x="1040514" y="1338867"/>
        <a:ext cx="6689183" cy="871859"/>
      </dsp:txXfrm>
    </dsp:sp>
    <dsp:sp modelId="{6E42BFCD-7934-2547-A816-B6B2D53111DB}">
      <dsp:nvSpPr>
        <dsp:cNvPr id="0" name=""/>
        <dsp:cNvSpPr/>
      </dsp:nvSpPr>
      <dsp:spPr>
        <a:xfrm rot="5400000">
          <a:off x="-222967" y="2805468"/>
          <a:ext cx="1486449" cy="1040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ШАГ 3</a:t>
          </a:r>
          <a:endParaRPr lang="ru-RU" sz="2600" kern="1200" dirty="0"/>
        </a:p>
      </dsp:txBody>
      <dsp:txXfrm rot="-5400000">
        <a:off x="1" y="3102757"/>
        <a:ext cx="1040514" cy="445935"/>
      </dsp:txXfrm>
    </dsp:sp>
    <dsp:sp modelId="{3CC290FE-2A7A-1042-856A-67EBFEBDF6E9}">
      <dsp:nvSpPr>
        <dsp:cNvPr id="0" name=""/>
        <dsp:cNvSpPr/>
      </dsp:nvSpPr>
      <dsp:spPr>
        <a:xfrm rot="5400000">
          <a:off x="3925593" y="-302578"/>
          <a:ext cx="966191" cy="6736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Формирование паттерна целевого посетителя</a:t>
          </a:r>
          <a:endParaRPr lang="ru-RU" sz="2800" kern="1200" dirty="0"/>
        </a:p>
      </dsp:txBody>
      <dsp:txXfrm rot="-5400000">
        <a:off x="1040514" y="2629667"/>
        <a:ext cx="6689183" cy="87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BBD43-1FB8-4B43-9073-C76785197459}" type="datetimeFigureOut">
              <a:rPr lang="ru-RU" smtClean="0"/>
              <a:t>23.11.12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8329C-C936-6E49-8716-6836528AB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4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47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3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9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20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8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20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3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3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3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4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9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4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329C-C936-6E49-8716-6836528ABF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2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под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211144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467544" y="1196752"/>
            <a:ext cx="7200800" cy="504056"/>
          </a:xfrm>
        </p:spPr>
        <p:txBody>
          <a:bodyPr/>
          <a:lstStyle>
            <a:lvl1pPr marL="0" indent="0" algn="l">
              <a:buNone/>
              <a:defRPr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966126"/>
            <a:ext cx="7128792" cy="52678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62870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851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72104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446E8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46E8E"/>
          </a:solidFill>
          <a:latin typeface="Myriad Pro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0000"/>
        <a:buBlip>
          <a:blip r:embed="rId7"/>
        </a:buBlip>
        <a:defRPr kern="1200">
          <a:solidFill>
            <a:srgbClr val="446E8E"/>
          </a:solidFill>
          <a:latin typeface="+mn-lt"/>
          <a:ea typeface="+mn-ea"/>
          <a:cs typeface="+mn-cs"/>
        </a:defRPr>
      </a:lvl1pPr>
      <a:lvl2pPr marL="357188" indent="-265113" algn="l" rtl="0" fontAlgn="base">
        <a:spcBef>
          <a:spcPct val="20000"/>
        </a:spcBef>
        <a:spcAft>
          <a:spcPct val="0"/>
        </a:spcAft>
        <a:buClr>
          <a:srgbClr val="9DB819"/>
        </a:buClr>
        <a:buSzPct val="125000"/>
        <a:buFont typeface="Arial" charset="0"/>
        <a:buChar char="•"/>
        <a:defRPr sz="1600" kern="1200">
          <a:solidFill>
            <a:srgbClr val="585858"/>
          </a:solidFill>
          <a:latin typeface="+mn-lt"/>
          <a:ea typeface="+mn-ea"/>
          <a:cs typeface="+mn-cs"/>
        </a:defRPr>
      </a:lvl2pPr>
      <a:lvl3pPr marL="712788" indent="-355600" algn="l" rtl="0" fontAlgn="base">
        <a:spcBef>
          <a:spcPct val="20000"/>
        </a:spcBef>
        <a:spcAft>
          <a:spcPct val="0"/>
        </a:spcAft>
        <a:buClr>
          <a:srgbClr val="9DB819"/>
        </a:buClr>
        <a:buSzPct val="125000"/>
        <a:buFont typeface="Wingdings" pitchFamily="2" charset="2"/>
        <a:buChar char="ü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rtl="0" fontAlgn="base">
        <a:spcBef>
          <a:spcPct val="20000"/>
        </a:spcBef>
        <a:spcAft>
          <a:spcPct val="0"/>
        </a:spcAft>
        <a:buClr>
          <a:srgbClr val="9DB819"/>
        </a:buClr>
        <a:buFont typeface="Arial" charset="0"/>
        <a:buChar char="–"/>
        <a:defRPr lang="ru-RU" sz="1600" kern="1200" dirty="0">
          <a:solidFill>
            <a:srgbClr val="585858"/>
          </a:solidFill>
          <a:latin typeface="+mn-lt"/>
          <a:ea typeface="+mn-ea"/>
          <a:cs typeface="+mn-cs"/>
        </a:defRPr>
      </a:lvl4pPr>
      <a:lvl5pPr marL="1435100" indent="-355600" algn="l" rtl="0" fontAlgn="base">
        <a:spcBef>
          <a:spcPct val="20000"/>
        </a:spcBef>
        <a:spcAft>
          <a:spcPct val="0"/>
        </a:spcAft>
        <a:buClr>
          <a:srgbClr val="9DB819"/>
        </a:buClr>
        <a:buFont typeface="Arial" charset="0"/>
        <a:buChar char="»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gif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b="1" dirty="0" smtClean="0"/>
              <a:t>Методика отслеживания эффективности контекстных рекламных кампаний с помощью Google Analytics и  Яндекс Метрики</a:t>
            </a:r>
            <a:br>
              <a:rPr lang="ru-RU" b="1" dirty="0" smtClean="0"/>
            </a:br>
            <a:endParaRPr lang="ru-RU" b="1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Выделение аудитории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00108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Для каждой категории аудитории создаем свой сегмент в GA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7991956" cy="340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1928802"/>
            <a:ext cx="5214974" cy="200026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143512"/>
            <a:ext cx="7231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Просмотрели более 5 страниц и были на странице «Где купить?»</a:t>
            </a:r>
            <a:endParaRPr lang="ru-RU" dirty="0"/>
          </a:p>
        </p:txBody>
      </p:sp>
      <p:cxnSp>
        <p:nvCxnSpPr>
          <p:cNvPr id="11" name="Соединительная линия уступом 10"/>
          <p:cNvCxnSpPr>
            <a:stCxn id="8" idx="2"/>
            <a:endCxn id="10" idx="0"/>
          </p:cNvCxnSpPr>
          <p:nvPr/>
        </p:nvCxnSpPr>
        <p:spPr>
          <a:xfrm rot="16200000" flipH="1">
            <a:off x="3147393" y="4032069"/>
            <a:ext cx="1214446" cy="1008439"/>
          </a:xfrm>
          <a:prstGeom prst="bentConnector3">
            <a:avLst>
              <a:gd name="adj1" fmla="val 50000"/>
            </a:avLst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AIDA  </a:t>
            </a:r>
            <a:r>
              <a:rPr lang="ru-RU" dirty="0" smtClean="0"/>
              <a:t>для </a:t>
            </a:r>
            <a:r>
              <a:rPr lang="en-US" dirty="0" smtClean="0"/>
              <a:t>e-commerce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57161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Просмотр более 2, но менее 5 страниц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2500306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Просмотр более 5 страниц, использование формы подбора по параметрам, осуществление поиска на сайте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3714752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Сравнение товаров, просмотр вкладок с карточками товаров, добавление товара в корзину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485776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Переход в корзину, оформление заказа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7158" y="2285992"/>
            <a:ext cx="7929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3429000"/>
            <a:ext cx="7929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596" y="4643446"/>
            <a:ext cx="79296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4000" y="1285860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6000" y="2500306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4000" y="357187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4000" y="4786322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5357826"/>
            <a:ext cx="8572560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00570"/>
            <a:ext cx="8572560" cy="357190"/>
          </a:xfrm>
          <a:prstGeom prst="rect">
            <a:avLst/>
          </a:prstGeom>
          <a:solidFill>
            <a:srgbClr val="00B050">
              <a:alpha val="20000"/>
            </a:srgbClr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трафика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836712"/>
            <a:ext cx="6338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Анализируем входящий трафик в контексте модели </a:t>
            </a:r>
            <a:r>
              <a:rPr lang="en-US" dirty="0" smtClean="0"/>
              <a:t>AIDA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00570"/>
            <a:ext cx="871995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 smtClean="0"/>
              <a:t>Источник 1 </a:t>
            </a:r>
            <a:r>
              <a:rPr lang="ru-RU" dirty="0" smtClean="0"/>
              <a:t>– хорошо работает с точки зрения первичной заинтересованности</a:t>
            </a:r>
          </a:p>
          <a:p>
            <a:pPr>
              <a:spcAft>
                <a:spcPts val="1200"/>
              </a:spcAft>
            </a:pPr>
            <a:r>
              <a:rPr lang="ru-RU" b="1" dirty="0" smtClean="0"/>
              <a:t>Источник 2 </a:t>
            </a:r>
            <a:r>
              <a:rPr lang="ru-RU" dirty="0" smtClean="0"/>
              <a:t>– хорошо работает с точки зрения конечной конверсии</a:t>
            </a:r>
          </a:p>
          <a:p>
            <a:pPr>
              <a:spcAft>
                <a:spcPts val="1200"/>
              </a:spcAft>
            </a:pPr>
            <a:r>
              <a:rPr lang="ru-RU" b="1" dirty="0" smtClean="0"/>
              <a:t>Источник 3  </a:t>
            </a:r>
            <a:r>
              <a:rPr lang="ru-RU" dirty="0" smtClean="0"/>
              <a:t>- наименее эффективен из-за высокой доли нецелевой аудитории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8572560" cy="357190"/>
          </a:xfrm>
          <a:prstGeom prst="rect">
            <a:avLst/>
          </a:prstGeom>
          <a:solidFill>
            <a:srgbClr val="00B050">
              <a:alpha val="20000"/>
            </a:srgbClr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21077"/>
              </p:ext>
            </p:extLst>
          </p:nvPr>
        </p:nvGraphicFramePr>
        <p:xfrm>
          <a:off x="251520" y="1268760"/>
          <a:ext cx="8429684" cy="3113368"/>
        </p:xfrm>
        <a:graphic>
          <a:graphicData uri="http://schemas.openxmlformats.org/drawingml/2006/table">
            <a:tbl>
              <a:tblPr/>
              <a:tblGrid>
                <a:gridCol w="1318854"/>
                <a:gridCol w="732697"/>
                <a:gridCol w="569720"/>
                <a:gridCol w="807753"/>
                <a:gridCol w="500066"/>
                <a:gridCol w="857256"/>
                <a:gridCol w="500066"/>
                <a:gridCol w="857256"/>
                <a:gridCol w="553076"/>
                <a:gridCol w="850038"/>
                <a:gridCol w="882902"/>
              </a:tblGrid>
              <a:tr h="1080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Источник трафика 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Посещения</a:t>
                      </a: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ЦА</a:t>
                      </a: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6585">
                <a:tc>
                  <a:txBody>
                    <a:bodyPr/>
                    <a:lstStyle/>
                    <a:p>
                      <a:pPr marL="3600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Баннерная кампания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14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31,40%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17,72%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47,53%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37">
                <a:tc>
                  <a:txBody>
                    <a:bodyPr/>
                    <a:lstStyle/>
                    <a:p>
                      <a:pPr marL="3600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Брендовые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запросы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144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17,73%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14,57%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10,82%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54,46%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28">
                <a:tc>
                  <a:txBody>
                    <a:bodyPr/>
                    <a:lstStyle/>
                    <a:p>
                      <a:pPr marL="3600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Одежда</a:t>
                      </a:r>
                    </a:p>
                  </a:txBody>
                  <a:tcPr marL="0" marR="72000" marT="144000" marB="21600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252</a:t>
                      </a: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15,46%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69,72%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2987824" y="2852936"/>
            <a:ext cx="642942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55976" y="2852936"/>
            <a:ext cx="642942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92280" y="3573016"/>
            <a:ext cx="642942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956376" y="4221088"/>
            <a:ext cx="6429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92280" y="4221088"/>
            <a:ext cx="6429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724128" y="4221088"/>
            <a:ext cx="6429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55976" y="4221088"/>
            <a:ext cx="6429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87824" y="4221088"/>
            <a:ext cx="6429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</a:t>
            </a:r>
            <a:r>
              <a:rPr lang="en-US" dirty="0" smtClean="0"/>
              <a:t>AIDA - </a:t>
            </a:r>
            <a:r>
              <a:rPr lang="ru-RU" dirty="0" smtClean="0"/>
              <a:t>воздействие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124744"/>
            <a:ext cx="58579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dirty="0" smtClean="0"/>
              <a:t>На уровни </a:t>
            </a:r>
            <a:r>
              <a:rPr lang="en-US" dirty="0" smtClean="0"/>
              <a:t>AIDA </a:t>
            </a:r>
            <a:r>
              <a:rPr lang="ru-RU" dirty="0" smtClean="0"/>
              <a:t>можно и </a:t>
            </a:r>
            <a:r>
              <a:rPr lang="ru-RU" sz="2000" b="1" dirty="0" smtClean="0">
                <a:solidFill>
                  <a:srgbClr val="00B050"/>
                </a:solidFill>
              </a:rPr>
              <a:t>нужно</a:t>
            </a:r>
            <a:r>
              <a:rPr lang="ru-RU" dirty="0" smtClean="0"/>
              <a:t> воздействовать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На </a:t>
            </a:r>
            <a:r>
              <a:rPr lang="ru-RU" sz="2000" b="1" dirty="0" smtClean="0">
                <a:solidFill>
                  <a:srgbClr val="00B050"/>
                </a:solidFill>
              </a:rPr>
              <a:t>глобальном уровне</a:t>
            </a:r>
            <a:r>
              <a:rPr lang="ru-RU" dirty="0" smtClean="0"/>
              <a:t> воздействие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осуществляется за счёт </a:t>
            </a:r>
            <a:r>
              <a:rPr lang="ru-RU" sz="2000" b="1" dirty="0" err="1" smtClean="0">
                <a:solidFill>
                  <a:srgbClr val="00B050"/>
                </a:solidFill>
              </a:rPr>
              <a:t>постклик</a:t>
            </a:r>
            <a:r>
              <a:rPr lang="ru-RU" sz="2000" b="1" dirty="0" smtClean="0">
                <a:solidFill>
                  <a:srgbClr val="00B050"/>
                </a:solidFill>
              </a:rPr>
              <a:t> анализа</a:t>
            </a:r>
            <a:r>
              <a:rPr lang="ru-RU" dirty="0" smtClean="0"/>
              <a:t>!</a:t>
            </a:r>
          </a:p>
          <a:p>
            <a:pPr>
              <a:spcAft>
                <a:spcPts val="1200"/>
              </a:spcAft>
            </a:pP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dirty="0" smtClean="0"/>
              <a:t>На </a:t>
            </a:r>
            <a:r>
              <a:rPr lang="ru-RU" sz="2000" b="1" dirty="0" smtClean="0">
                <a:solidFill>
                  <a:srgbClr val="00B050"/>
                </a:solidFill>
              </a:rPr>
              <a:t>локальном уровне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воздействие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осуществляется за счёт </a:t>
            </a:r>
            <a:r>
              <a:rPr lang="ru-RU" sz="2000" b="1" dirty="0" smtClean="0">
                <a:solidFill>
                  <a:srgbClr val="00B050"/>
                </a:solidFill>
              </a:rPr>
              <a:t>анализа сайта</a:t>
            </a:r>
            <a:r>
              <a:rPr lang="ru-RU" dirty="0" smtClean="0"/>
              <a:t>!</a:t>
            </a:r>
          </a:p>
          <a:p>
            <a:pPr>
              <a:spcAft>
                <a:spcPts val="1200"/>
              </a:spcAft>
            </a:pPr>
            <a:endParaRPr lang="ru-RU" dirty="0" smtClean="0"/>
          </a:p>
          <a:p>
            <a:pPr>
              <a:spcAft>
                <a:spcPts val="1200"/>
              </a:spcAft>
            </a:pPr>
            <a:r>
              <a:rPr lang="ru-RU" sz="2000" dirty="0" smtClean="0"/>
              <a:t>Приведем простые, но эффективные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рекомендации по оптимизации контекстной</a:t>
            </a:r>
          </a:p>
          <a:p>
            <a:pPr>
              <a:spcAft>
                <a:spcPts val="1200"/>
              </a:spcAft>
            </a:pPr>
            <a:r>
              <a:rPr lang="ru-RU" sz="2000" dirty="0" smtClean="0"/>
              <a:t>рекламы с помощью модели AIDA</a:t>
            </a:r>
          </a:p>
        </p:txBody>
      </p:sp>
      <p:pic>
        <p:nvPicPr>
          <p:cNvPr id="2052" name="Picture 4" descr="http://www.fazeful.ru/articles/img/lupa/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27606" y="2257370"/>
            <a:ext cx="4643444" cy="223417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857884" y="4643446"/>
            <a:ext cx="114300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</a:t>
            </a:r>
            <a:r>
              <a:rPr lang="en-US" dirty="0" smtClean="0"/>
              <a:t>AIDA - </a:t>
            </a:r>
            <a:r>
              <a:rPr lang="ru-RU" dirty="0" smtClean="0"/>
              <a:t>воздействие</a:t>
            </a:r>
          </a:p>
        </p:txBody>
      </p:sp>
      <p:pic>
        <p:nvPicPr>
          <p:cNvPr id="2052" name="Picture 4" descr="http://www.fazeful.ru/articles/img/lupa/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27606" y="2257370"/>
            <a:ext cx="4643444" cy="223417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857884" y="4643446"/>
            <a:ext cx="114300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618890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1.Определяем этапы жизненного цикла приобретения и </a:t>
            </a:r>
          </a:p>
          <a:p>
            <a:r>
              <a:rPr lang="ru-RU" dirty="0"/>
              <a:t>п</a:t>
            </a:r>
            <a:r>
              <a:rPr lang="ru-RU" dirty="0" smtClean="0"/>
              <a:t>рименяем подход AIDA к списку ключевых слов</a:t>
            </a:r>
          </a:p>
          <a:p>
            <a:endParaRPr lang="ru-RU" dirty="0" smtClean="0"/>
          </a:p>
          <a:p>
            <a:r>
              <a:rPr lang="ru-RU" dirty="0" smtClean="0"/>
              <a:t>2. Сопоставляем используемый список ключевых слов</a:t>
            </a:r>
          </a:p>
          <a:p>
            <a:r>
              <a:rPr lang="ru-RU" dirty="0" smtClean="0"/>
              <a:t>с каждым этапом цикла AIDA</a:t>
            </a:r>
          </a:p>
          <a:p>
            <a:endParaRPr lang="ru-RU" dirty="0" smtClean="0"/>
          </a:p>
          <a:p>
            <a:r>
              <a:rPr lang="ru-RU" dirty="0" smtClean="0"/>
              <a:t>3. Составляем портфель из ключевых слов для </a:t>
            </a:r>
          </a:p>
          <a:p>
            <a:r>
              <a:rPr lang="ru-RU" dirty="0" smtClean="0"/>
              <a:t>определенного этапа.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4077072"/>
            <a:ext cx="4960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Получаем следующее представление…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61048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</a:t>
            </a:r>
            <a:r>
              <a:rPr lang="en-US" dirty="0" smtClean="0"/>
              <a:t>AIDA - </a:t>
            </a:r>
            <a:r>
              <a:rPr lang="ru-RU" dirty="0" smtClean="0"/>
              <a:t>воздействие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4643446"/>
            <a:ext cx="114300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336" name="Группа 14335"/>
          <p:cNvGrpSpPr/>
          <p:nvPr/>
        </p:nvGrpSpPr>
        <p:grpSpPr>
          <a:xfrm>
            <a:off x="4211960" y="2492896"/>
            <a:ext cx="1064940" cy="1521460"/>
            <a:chOff x="3275856" y="2708920"/>
            <a:chExt cx="1064940" cy="1521460"/>
          </a:xfrm>
        </p:grpSpPr>
        <p:sp>
          <p:nvSpPr>
            <p:cNvPr id="27" name="TextBox 26"/>
            <p:cNvSpPr txBox="1"/>
            <p:nvPr/>
          </p:nvSpPr>
          <p:spPr>
            <a:xfrm>
              <a:off x="3275856" y="3861048"/>
              <a:ext cx="106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</a:rPr>
                <a:t>«Хвост»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9912" y="2708920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AI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39" name="Группа 14338"/>
          <p:cNvGrpSpPr/>
          <p:nvPr/>
        </p:nvGrpSpPr>
        <p:grpSpPr>
          <a:xfrm>
            <a:off x="1043608" y="2492896"/>
            <a:ext cx="1188359" cy="1521460"/>
            <a:chOff x="611560" y="2636912"/>
            <a:chExt cx="1188359" cy="1521460"/>
          </a:xfrm>
        </p:grpSpPr>
        <p:sp>
          <p:nvSpPr>
            <p:cNvPr id="26" name="TextBox 25"/>
            <p:cNvSpPr txBox="1"/>
            <p:nvPr/>
          </p:nvSpPr>
          <p:spPr>
            <a:xfrm>
              <a:off x="611560" y="3789040"/>
              <a:ext cx="1188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404040"/>
                  </a:solidFill>
                </a:rPr>
                <a:t>«Голова»</a:t>
              </a:r>
              <a:endParaRPr lang="ru-RU" dirty="0">
                <a:solidFill>
                  <a:srgbClr val="40404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5576" y="2636912"/>
              <a:ext cx="6206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DA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349" name="Группа 14348"/>
          <p:cNvGrpSpPr/>
          <p:nvPr/>
        </p:nvGrpSpPr>
        <p:grpSpPr>
          <a:xfrm>
            <a:off x="539552" y="1340768"/>
            <a:ext cx="7453664" cy="2664296"/>
            <a:chOff x="1043608" y="1340768"/>
            <a:chExt cx="7453664" cy="2664296"/>
          </a:xfrm>
        </p:grpSpPr>
        <p:grpSp>
          <p:nvGrpSpPr>
            <p:cNvPr id="14348" name="Группа 14347"/>
            <p:cNvGrpSpPr/>
            <p:nvPr/>
          </p:nvGrpSpPr>
          <p:grpSpPr>
            <a:xfrm>
              <a:off x="1043608" y="1340768"/>
              <a:ext cx="7128792" cy="2664296"/>
              <a:chOff x="1043608" y="1340768"/>
              <a:chExt cx="7128792" cy="2664296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1331640" y="1340768"/>
                <a:ext cx="6840760" cy="2664296"/>
                <a:chOff x="323528" y="1124744"/>
                <a:chExt cx="6840760" cy="2664296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>
                  <a:off x="539552" y="1124744"/>
                  <a:ext cx="0" cy="244827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323528" y="3356992"/>
                  <a:ext cx="684076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Полилиния 21"/>
                <p:cNvSpPr/>
                <p:nvPr/>
              </p:nvSpPr>
              <p:spPr>
                <a:xfrm>
                  <a:off x="963486" y="1197139"/>
                  <a:ext cx="6200802" cy="1799813"/>
                </a:xfrm>
                <a:custGeom>
                  <a:avLst/>
                  <a:gdLst>
                    <a:gd name="connsiteX0" fmla="*/ 0 w 5080202"/>
                    <a:gd name="connsiteY0" fmla="*/ 0 h 1739473"/>
                    <a:gd name="connsiteX1" fmla="*/ 102188 w 5080202"/>
                    <a:gd name="connsiteY1" fmla="*/ 481775 h 1739473"/>
                    <a:gd name="connsiteX2" fmla="*/ 321162 w 5080202"/>
                    <a:gd name="connsiteY2" fmla="*/ 1197139 h 1739473"/>
                    <a:gd name="connsiteX3" fmla="*/ 423350 w 5080202"/>
                    <a:gd name="connsiteY3" fmla="*/ 1532922 h 1739473"/>
                    <a:gd name="connsiteX4" fmla="*/ 627726 w 5080202"/>
                    <a:gd name="connsiteY4" fmla="*/ 1708113 h 1739473"/>
                    <a:gd name="connsiteX5" fmla="*/ 861298 w 5080202"/>
                    <a:gd name="connsiteY5" fmla="*/ 1737311 h 1739473"/>
                    <a:gd name="connsiteX6" fmla="*/ 1693401 w 5080202"/>
                    <a:gd name="connsiteY6" fmla="*/ 1737311 h 1739473"/>
                    <a:gd name="connsiteX7" fmla="*/ 5080202 w 5080202"/>
                    <a:gd name="connsiteY7" fmla="*/ 1722712 h 1739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80202" h="1739473">
                      <a:moveTo>
                        <a:pt x="0" y="0"/>
                      </a:moveTo>
                      <a:cubicBezTo>
                        <a:pt x="24330" y="141126"/>
                        <a:pt x="48661" y="282252"/>
                        <a:pt x="102188" y="481775"/>
                      </a:cubicBezTo>
                      <a:cubicBezTo>
                        <a:pt x="155715" y="681298"/>
                        <a:pt x="267635" y="1021948"/>
                        <a:pt x="321162" y="1197139"/>
                      </a:cubicBezTo>
                      <a:cubicBezTo>
                        <a:pt x="374689" y="1372330"/>
                        <a:pt x="372256" y="1447760"/>
                        <a:pt x="423350" y="1532922"/>
                      </a:cubicBezTo>
                      <a:cubicBezTo>
                        <a:pt x="474444" y="1618084"/>
                        <a:pt x="554735" y="1674048"/>
                        <a:pt x="627726" y="1708113"/>
                      </a:cubicBezTo>
                      <a:cubicBezTo>
                        <a:pt x="700717" y="1742178"/>
                        <a:pt x="683686" y="1732445"/>
                        <a:pt x="861298" y="1737311"/>
                      </a:cubicBezTo>
                      <a:cubicBezTo>
                        <a:pt x="1038910" y="1742177"/>
                        <a:pt x="1693401" y="1737311"/>
                        <a:pt x="1693401" y="1737311"/>
                      </a:cubicBezTo>
                      <a:lnTo>
                        <a:pt x="5080202" y="1722712"/>
                      </a:ln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1835696" y="1124744"/>
                  <a:ext cx="0" cy="2664296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40" name="TextBox 14339"/>
              <p:cNvSpPr txBox="1"/>
              <p:nvPr/>
            </p:nvSpPr>
            <p:spPr>
              <a:xfrm>
                <a:off x="1043608" y="1340768"/>
                <a:ext cx="461665" cy="137744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ru-RU" dirty="0" smtClean="0"/>
                  <a:t>Посещения</a:t>
                </a:r>
                <a:endParaRPr lang="ru-RU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516216" y="3573016"/>
              <a:ext cx="1981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Ключевые слова</a:t>
              </a:r>
              <a:endParaRPr lang="ru-RU" dirty="0"/>
            </a:p>
          </p:txBody>
        </p:sp>
      </p:grpSp>
      <p:sp>
        <p:nvSpPr>
          <p:cNvPr id="14347" name="TextBox 14346"/>
          <p:cNvSpPr txBox="1"/>
          <p:nvPr/>
        </p:nvSpPr>
        <p:spPr>
          <a:xfrm>
            <a:off x="467544" y="836712"/>
            <a:ext cx="4545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…типичная кластеризация запросов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4437112"/>
            <a:ext cx="791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 получаете инструмент, который помогает оценивать эффективность</a:t>
            </a:r>
          </a:p>
          <a:p>
            <a:r>
              <a:rPr lang="ru-RU" dirty="0" smtClean="0"/>
              <a:t>низкочастотных запросов «хвоста».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1727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</a:t>
            </a:r>
            <a:r>
              <a:rPr lang="en-US" dirty="0" smtClean="0"/>
              <a:t>AIDA - </a:t>
            </a:r>
            <a:r>
              <a:rPr lang="ru-RU" dirty="0" smtClean="0"/>
              <a:t>воздействие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4643446"/>
            <a:ext cx="114300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6"/>
            <a:ext cx="6493109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/>
              <a:t>Оптимизация ключевых слов из списка </a:t>
            </a:r>
            <a:r>
              <a:rPr lang="ru-RU" b="1" dirty="0" smtClean="0">
                <a:solidFill>
                  <a:srgbClr val="E42632"/>
                </a:solidFill>
              </a:rPr>
              <a:t>AI</a:t>
            </a:r>
            <a:r>
              <a:rPr lang="ru-RU" b="1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Использовать меньшую ставку за клик </a:t>
            </a:r>
          </a:p>
          <a:p>
            <a:r>
              <a:rPr lang="ru-RU" dirty="0" smtClean="0"/>
              <a:t>    для большего охвата аудитории при экономии бюджета;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Исключить ключевые слова с высоким показателем </a:t>
            </a:r>
          </a:p>
          <a:p>
            <a:r>
              <a:rPr lang="ru-RU" dirty="0" smtClean="0"/>
              <a:t>    отказа;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Улучшить качество целевых страниц.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3284984"/>
            <a:ext cx="64812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Оптимизация ключевых слов из списка </a:t>
            </a:r>
            <a:r>
              <a:rPr lang="ru-RU" b="1" dirty="0" smtClean="0">
                <a:solidFill>
                  <a:srgbClr val="E42632"/>
                </a:solidFill>
              </a:rPr>
              <a:t>DA</a:t>
            </a:r>
            <a:r>
              <a:rPr lang="ru-RU" b="1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Более высокая позиция в блоке контекстной рекламы;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Использование точного или фразового</a:t>
            </a:r>
          </a:p>
          <a:p>
            <a:r>
              <a:rPr lang="ru-RU" dirty="0"/>
              <a:t> </a:t>
            </a:r>
            <a:r>
              <a:rPr lang="ru-RU" dirty="0" smtClean="0"/>
              <a:t>   соответствия для ключевых запросов;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/>
              <a:t>Четко сформулированное предложение или выгода</a:t>
            </a:r>
          </a:p>
          <a:p>
            <a:r>
              <a:rPr lang="ru-RU" dirty="0" smtClean="0"/>
              <a:t>    от покупки в данный момент.</a:t>
            </a:r>
          </a:p>
          <a:p>
            <a:endParaRPr lang="ru-RU" dirty="0"/>
          </a:p>
        </p:txBody>
      </p:sp>
      <p:sp>
        <p:nvSpPr>
          <p:cNvPr id="2" name="Стрелка вверх 1"/>
          <p:cNvSpPr/>
          <p:nvPr/>
        </p:nvSpPr>
        <p:spPr>
          <a:xfrm rot="10800000">
            <a:off x="7236296" y="1484784"/>
            <a:ext cx="648072" cy="1512168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236296" y="3501008"/>
            <a:ext cx="648072" cy="1584176"/>
          </a:xfrm>
          <a:prstGeom prst="up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636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6851650" cy="561975"/>
          </a:xfrm>
        </p:spPr>
        <p:txBody>
          <a:bodyPr/>
          <a:lstStyle/>
          <a:p>
            <a:r>
              <a:rPr lang="ru-RU" dirty="0" smtClean="0"/>
              <a:t>Кейс – </a:t>
            </a:r>
            <a:r>
              <a:rPr lang="ru-RU" dirty="0"/>
              <a:t>создание портфеля непопулярных и редких запросов 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142984"/>
            <a:ext cx="7929618" cy="726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/>
              <a:t>Проект: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 smtClean="0"/>
              <a:t>Интернет магазин </a:t>
            </a:r>
            <a:r>
              <a:rPr lang="ru-RU" sz="2400" b="1" dirty="0" err="1" smtClean="0"/>
              <a:t>Hi-End</a:t>
            </a:r>
            <a:r>
              <a:rPr lang="ru-RU" sz="2400" b="1" dirty="0" smtClean="0"/>
              <a:t> акустики</a:t>
            </a:r>
          </a:p>
          <a:p>
            <a:pPr>
              <a:lnSpc>
                <a:spcPct val="150000"/>
              </a:lnSpc>
            </a:pPr>
            <a:r>
              <a:rPr lang="ru-RU" u="sng" dirty="0" smtClean="0"/>
              <a:t>Кампания содержит: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Формирование кампании, содержащей запросы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редким и снятым с производства товарам</a:t>
            </a:r>
          </a:p>
          <a:p>
            <a:pPr>
              <a:lnSpc>
                <a:spcPct val="150000"/>
              </a:lnSpc>
            </a:pPr>
            <a:r>
              <a:rPr lang="ru-RU" u="sng" dirty="0" smtClean="0"/>
              <a:t>Результат:</a:t>
            </a:r>
            <a:endParaRPr lang="ru-RU" u="sng" dirty="0"/>
          </a:p>
          <a:p>
            <a:pPr>
              <a:lnSpc>
                <a:spcPct val="150000"/>
              </a:lnSpc>
            </a:pPr>
            <a:r>
              <a:rPr lang="ru-RU" dirty="0" smtClean="0"/>
              <a:t>Количество посещений: </a:t>
            </a:r>
            <a:r>
              <a:rPr lang="ru-RU" b="1" dirty="0" smtClean="0"/>
              <a:t>52 596</a:t>
            </a:r>
            <a:r>
              <a:rPr lang="ru-RU" dirty="0" smtClean="0"/>
              <a:t>, количество транзакций – </a:t>
            </a:r>
            <a:r>
              <a:rPr lang="ru-RU" b="1" dirty="0" smtClean="0"/>
              <a:t>18</a:t>
            </a:r>
            <a:r>
              <a:rPr lang="ru-RU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Средняя ставка за клик - </a:t>
            </a:r>
            <a:r>
              <a:rPr lang="ru-RU" b="1" dirty="0" smtClean="0"/>
              <a:t>5</a:t>
            </a:r>
            <a:r>
              <a:rPr lang="ru-RU" dirty="0" smtClean="0"/>
              <a:t> рублей, это позволило даже при крайне низком уровне конверсии привлечь заказы по приемлемой стоимости.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Кроме этого, кампания принесла </a:t>
            </a:r>
            <a:r>
              <a:rPr lang="ru-RU" b="1" dirty="0" smtClean="0"/>
              <a:t>51</a:t>
            </a:r>
            <a:r>
              <a:rPr lang="ru-RU" dirty="0" smtClean="0"/>
              <a:t> ассоциированных конверсий.</a:t>
            </a:r>
          </a:p>
          <a:p>
            <a:pPr>
              <a:lnSpc>
                <a:spcPct val="150000"/>
              </a:lnSpc>
            </a:pPr>
            <a:endParaRPr lang="ru-RU" u="sng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marL="361950" indent="-361950">
              <a:lnSpc>
                <a:spcPct val="150000"/>
              </a:lnSpc>
            </a:pPr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" name="Изображение 1" descr="i2_10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40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857884" y="4643446"/>
            <a:ext cx="114300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– Магазин одежды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36712"/>
            <a:ext cx="7929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 smtClean="0"/>
              <a:t>Интернет магазин Одежды</a:t>
            </a:r>
            <a:endParaRPr lang="ru-RU" sz="2000" dirty="0" smtClean="0"/>
          </a:p>
        </p:txBody>
      </p:sp>
      <p:pic>
        <p:nvPicPr>
          <p:cNvPr id="4" name="Изображение 3" descr="7171231_mmd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6752"/>
            <a:ext cx="2312362" cy="328498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868144" y="1052736"/>
            <a:ext cx="3096344" cy="4608512"/>
            <a:chOff x="5724128" y="1052736"/>
            <a:chExt cx="3096344" cy="4608512"/>
          </a:xfrm>
          <a:effectLst/>
        </p:grpSpPr>
        <p:sp>
          <p:nvSpPr>
            <p:cNvPr id="6" name="Прямоугольник 5"/>
            <p:cNvSpPr/>
            <p:nvPr/>
          </p:nvSpPr>
          <p:spPr>
            <a:xfrm>
              <a:off x="5940152" y="1052736"/>
              <a:ext cx="2880320" cy="4608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Изображение 2" descr="интернет-магазин-одежды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1124744"/>
              <a:ext cx="2952328" cy="221424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95536" y="1484784"/>
            <a:ext cx="6021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Кампания с низкочастотными запросами </a:t>
            </a:r>
          </a:p>
          <a:p>
            <a:pPr algn="ctr"/>
            <a:r>
              <a:rPr lang="ru-RU" sz="2400" u="sng" dirty="0" smtClean="0"/>
              <a:t>Аксессуары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ID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924944"/>
            <a:ext cx="6640760" cy="2640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dirty="0" smtClean="0"/>
              <a:t>Гипотеза: </a:t>
            </a:r>
          </a:p>
          <a:p>
            <a:pPr>
              <a:lnSpc>
                <a:spcPct val="130000"/>
              </a:lnSpc>
            </a:pPr>
            <a:r>
              <a:rPr lang="ru-RU" sz="2400" dirty="0" smtClean="0"/>
              <a:t>Отказ от модели посещение – конверсия</a:t>
            </a:r>
          </a:p>
          <a:p>
            <a:pPr>
              <a:lnSpc>
                <a:spcPct val="130000"/>
              </a:lnSpc>
            </a:pPr>
            <a:endParaRPr lang="ru-RU" sz="2400" dirty="0" smtClean="0"/>
          </a:p>
          <a:p>
            <a:r>
              <a:rPr lang="ru-RU" sz="2400" dirty="0" smtClean="0"/>
              <a:t>Чем чаще пользователь возвращается </a:t>
            </a:r>
          </a:p>
          <a:p>
            <a:r>
              <a:rPr lang="ru-RU" sz="2400" dirty="0" smtClean="0"/>
              <a:t>на сайт, тем больше его заинтересованность </a:t>
            </a:r>
          </a:p>
          <a:p>
            <a:r>
              <a:rPr lang="ru-RU" sz="2400" dirty="0" smtClean="0"/>
              <a:t>в товаре и тем выше вероятность покупки.</a:t>
            </a:r>
          </a:p>
        </p:txBody>
      </p:sp>
    </p:spTree>
    <p:extLst>
      <p:ext uri="{BB962C8B-B14F-4D97-AF65-F5344CB8AC3E}">
        <p14:creationId xmlns:p14="http://schemas.microsoft.com/office/powerpoint/2010/main" val="37869187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Кейс – Магазин одежды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7544" y="1628800"/>
            <a:ext cx="868699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Для увеличения посещаемости в рамках бюджета, </a:t>
            </a:r>
            <a:r>
              <a:rPr lang="ru-RU" sz="2000" dirty="0" err="1" smtClean="0"/>
              <a:t>таргетируем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бъявления на средние позиции в блоке контекстной рекламы.</a:t>
            </a:r>
          </a:p>
          <a:p>
            <a:endParaRPr lang="ru-RU" sz="2000" dirty="0"/>
          </a:p>
          <a:p>
            <a:r>
              <a:rPr lang="ru-RU" sz="2000" dirty="0" smtClean="0"/>
              <a:t>Получаем больше посещений в рамках бюджета по меньшей </a:t>
            </a:r>
          </a:p>
          <a:p>
            <a:r>
              <a:rPr lang="ru-RU" sz="2000" dirty="0" smtClean="0"/>
              <a:t>цене за клик.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Итог за месяц: 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посещаемость увеличилась на </a:t>
            </a:r>
            <a:r>
              <a:rPr lang="ru-RU" sz="2000" dirty="0" smtClean="0">
                <a:solidFill>
                  <a:srgbClr val="008000"/>
                </a:solidFill>
              </a:rPr>
              <a:t>35,48%</a:t>
            </a:r>
            <a:r>
              <a:rPr lang="ru-RU" sz="2000" dirty="0" smtClean="0"/>
              <a:t>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количество конверсий возросло на </a:t>
            </a:r>
            <a:r>
              <a:rPr lang="ru-RU" sz="2000" dirty="0" smtClean="0">
                <a:solidFill>
                  <a:srgbClr val="008000"/>
                </a:solidFill>
              </a:rPr>
              <a:t>19,77%</a:t>
            </a:r>
            <a:r>
              <a:rPr lang="ru-RU" sz="2000" dirty="0" smtClean="0"/>
              <a:t> и составило 24 единицы;</a:t>
            </a:r>
          </a:p>
          <a:p>
            <a:pPr marL="342900" indent="-342900">
              <a:buFont typeface="Arial"/>
              <a:buChar char="•"/>
            </a:pPr>
            <a:r>
              <a:rPr lang="ru-RU" sz="2000" dirty="0" smtClean="0"/>
              <a:t>кампания принесла 98 ассоциированных конверсий.</a:t>
            </a:r>
          </a:p>
          <a:p>
            <a:pPr marL="342900" indent="-342900">
              <a:buFont typeface="Arial"/>
              <a:buChar char="•"/>
            </a:pPr>
            <a:endParaRPr lang="ru-RU" sz="2000" dirty="0" smtClean="0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412776"/>
            <a:ext cx="8748464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7929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400" b="1" dirty="0" smtClean="0"/>
              <a:t>Интернет магазин Одежды</a:t>
            </a:r>
            <a:endParaRPr lang="ru-RU" sz="2000" dirty="0" smtClean="0"/>
          </a:p>
        </p:txBody>
      </p:sp>
      <p:pic>
        <p:nvPicPr>
          <p:cNvPr id="9" name="Изображение 8" descr="скрин число посещени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8064896" cy="432048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11560" y="4869160"/>
            <a:ext cx="5760640" cy="72008"/>
            <a:chOff x="611560" y="4869160"/>
            <a:chExt cx="5760640" cy="72008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5220072" y="4941168"/>
              <a:ext cx="1152128" cy="0"/>
            </a:xfrm>
            <a:prstGeom prst="line">
              <a:avLst/>
            </a:prstGeom>
            <a:ln w="285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1560" y="4869160"/>
              <a:ext cx="432048" cy="0"/>
            </a:xfrm>
            <a:prstGeom prst="line">
              <a:avLst/>
            </a:prstGeom>
            <a:ln w="28575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516216" y="4581128"/>
            <a:ext cx="1734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21</a:t>
            </a:r>
            <a:r>
              <a:rPr lang="ru-RU" dirty="0" smtClean="0">
                <a:solidFill>
                  <a:srgbClr val="FF0000"/>
                </a:solidFill>
              </a:rPr>
              <a:t> стр./</a:t>
            </a:r>
            <a:r>
              <a:rPr lang="ru-RU" dirty="0" err="1" smtClean="0">
                <a:solidFill>
                  <a:srgbClr val="FF0000"/>
                </a:solidFill>
              </a:rPr>
              <a:t>посещ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7269519" cy="576064"/>
          </a:xfrm>
        </p:spPr>
        <p:txBody>
          <a:bodyPr/>
          <a:lstStyle/>
          <a:p>
            <a:r>
              <a:rPr lang="ru-RU" dirty="0" smtClean="0"/>
              <a:t>Сегментирование в веб-аналитике</a:t>
            </a:r>
          </a:p>
        </p:txBody>
      </p:sp>
    </p:spTree>
    <p:extLst>
      <p:ext uri="{BB962C8B-B14F-4D97-AF65-F5344CB8AC3E}">
        <p14:creationId xmlns:p14="http://schemas.microsoft.com/office/powerpoint/2010/main" val="39565452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1975"/>
          </a:xfrm>
        </p:spPr>
        <p:txBody>
          <a:bodyPr/>
          <a:lstStyle/>
          <a:p>
            <a:r>
              <a:rPr lang="ru-RU" dirty="0" smtClean="0"/>
              <a:t>Кейс – суточная активность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08720"/>
            <a:ext cx="8135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Повышение ставок для слов с высоким уровнем </a:t>
            </a:r>
            <a:r>
              <a:rPr lang="ru-RU" sz="2400" dirty="0" err="1" smtClean="0"/>
              <a:t>Action</a:t>
            </a:r>
            <a:endParaRPr lang="ru-RU" sz="2400" dirty="0"/>
          </a:p>
        </p:txBody>
      </p:sp>
      <p:pic>
        <p:nvPicPr>
          <p:cNvPr id="3" name="Изображение 2" descr="метрика по суточному распределению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341446" cy="338437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732240" y="1844824"/>
            <a:ext cx="1716072" cy="4091682"/>
            <a:chOff x="6732240" y="1844824"/>
            <a:chExt cx="1716072" cy="409168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948264" y="1844824"/>
              <a:ext cx="720080" cy="2808312"/>
            </a:xfrm>
            <a:prstGeom prst="rect">
              <a:avLst/>
            </a:prstGeom>
            <a:noFill/>
            <a:ln w="19050" cmpd="sng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732240" y="4725144"/>
              <a:ext cx="1716072" cy="1211362"/>
              <a:chOff x="6732240" y="4725144"/>
              <a:chExt cx="1716072" cy="1211362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7308304" y="4725144"/>
                <a:ext cx="0" cy="28803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732240" y="5013176"/>
                <a:ext cx="171607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Тенденция </a:t>
                </a:r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к совершению </a:t>
                </a:r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заказа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11560" y="5229200"/>
            <a:ext cx="483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8000"/>
                </a:solidFill>
              </a:rPr>
              <a:t>+9,85% </a:t>
            </a:r>
            <a:r>
              <a:rPr lang="ru-RU" sz="2400" dirty="0" smtClean="0"/>
              <a:t>к количеству транзакций</a:t>
            </a:r>
            <a:endParaRPr lang="ru-RU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00808"/>
            <a:ext cx="771530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71475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000" dirty="0" smtClean="0"/>
              <a:t>Мыслим шире, не ограничивая поле данных </a:t>
            </a:r>
          </a:p>
          <a:p>
            <a:pPr marL="457200" indent="-371475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000" dirty="0" smtClean="0"/>
              <a:t>Сегментируем аудиторию по степени заинтересованности – модель </a:t>
            </a:r>
            <a:r>
              <a:rPr lang="en-US" sz="2000" dirty="0" smtClean="0"/>
              <a:t>AIDA</a:t>
            </a:r>
            <a:endParaRPr lang="ru-RU" sz="2000" dirty="0" smtClean="0"/>
          </a:p>
          <a:p>
            <a:pPr marL="457200" indent="-371475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000" dirty="0" smtClean="0"/>
              <a:t>Анализируем источники трафика в разрезе сегментов заинтересованной аудитории</a:t>
            </a:r>
            <a:endParaRPr lang="en-US" sz="2000" dirty="0" smtClean="0"/>
          </a:p>
          <a:p>
            <a:pPr marL="457200" indent="-371475">
              <a:spcAft>
                <a:spcPts val="1800"/>
              </a:spcAft>
              <a:buFont typeface="Wingdings" pitchFamily="2" charset="2"/>
              <a:buChar char="ü"/>
            </a:pPr>
            <a:r>
              <a:rPr lang="ru-RU" sz="2000" dirty="0" smtClean="0"/>
              <a:t>Оптимизируем каждый из уровней иерархии модели </a:t>
            </a:r>
            <a:r>
              <a:rPr lang="en-US" sz="2000" dirty="0" smtClean="0"/>
              <a:t>AIDA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059729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724000" y="2736000"/>
            <a:ext cx="2571768" cy="16430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Пишите! </a:t>
            </a:r>
            <a:r>
              <a:rPr lang="en-US" dirty="0" err="1" smtClean="0"/>
              <a:t>dbobylev@adlabs.ru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Звоните!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775-51-45</a:t>
            </a:r>
            <a:r>
              <a:rPr lang="ru-RU" dirty="0" smtClean="0"/>
              <a:t> доб.780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6034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dirty="0" smtClean="0"/>
              <a:t>Спасибо! Вопросы?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36000"/>
            <a:ext cx="45720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66CC"/>
                </a:solidFill>
              </a:rPr>
              <a:t>Бобылев Дмитрий</a:t>
            </a:r>
            <a:endParaRPr lang="en-US" sz="2000" b="1" dirty="0" smtClean="0">
              <a:solidFill>
                <a:srgbClr val="0066CC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404040"/>
                </a:solidFill>
              </a:rPr>
              <a:t>В</a:t>
            </a:r>
            <a:r>
              <a:rPr lang="ru-RU" sz="2000" dirty="0" smtClean="0">
                <a:solidFill>
                  <a:srgbClr val="404040"/>
                </a:solidFill>
              </a:rPr>
              <a:t>еб-аналитик </a:t>
            </a:r>
            <a:endParaRPr lang="en-US" sz="2000" dirty="0" smtClean="0">
              <a:solidFill>
                <a:srgbClr val="404040"/>
              </a:solidFill>
              <a:latin typeface="+mn-lt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404040"/>
                </a:solidFill>
                <a:latin typeface="+mn-lt"/>
                <a:cs typeface="+mn-cs"/>
              </a:rPr>
              <a:t>AdLabs</a:t>
            </a:r>
            <a:r>
              <a:rPr lang="en-US" dirty="0" smtClean="0">
                <a:solidFill>
                  <a:srgbClr val="404040"/>
                </a:solidFill>
                <a:latin typeface="+mn-lt"/>
                <a:cs typeface="+mn-cs"/>
              </a:rPr>
              <a:t>,</a:t>
            </a:r>
            <a:r>
              <a:rPr lang="ru-RU" dirty="0" smtClean="0">
                <a:solidFill>
                  <a:srgbClr val="404040"/>
                </a:solidFill>
                <a:latin typeface="+mn-lt"/>
                <a:cs typeface="+mn-cs"/>
              </a:rPr>
              <a:t> подразделение </a:t>
            </a:r>
            <a:r>
              <a:rPr lang="en-US" dirty="0" err="1" smtClean="0">
                <a:solidFill>
                  <a:srgbClr val="404040"/>
                </a:solidFill>
                <a:latin typeface="+mn-lt"/>
                <a:cs typeface="+mn-cs"/>
              </a:rPr>
              <a:t>KeyVision</a:t>
            </a:r>
            <a:endParaRPr lang="ru-RU" dirty="0" smtClean="0">
              <a:solidFill>
                <a:srgbClr val="40404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561975"/>
          </a:xfrm>
        </p:spPr>
        <p:txBody>
          <a:bodyPr/>
          <a:lstStyle/>
          <a:p>
            <a:r>
              <a:rPr lang="ru-RU" dirty="0" smtClean="0"/>
              <a:t>Анализ потока кликов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536" y="1484784"/>
            <a:ext cx="8208912" cy="4276375"/>
            <a:chOff x="395536" y="1484784"/>
            <a:chExt cx="8208912" cy="427637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395536" y="1484784"/>
              <a:ext cx="8208912" cy="4276375"/>
              <a:chOff x="395536" y="1484784"/>
              <a:chExt cx="8208912" cy="4276375"/>
            </a:xfrm>
          </p:grpSpPr>
          <p:pic>
            <p:nvPicPr>
              <p:cNvPr id="11" name="Изображение 10" descr="segment 3jpg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1484784"/>
                <a:ext cx="8208912" cy="1604923"/>
              </a:xfrm>
              <a:prstGeom prst="rect">
                <a:avLst/>
              </a:prstGeom>
            </p:spPr>
          </p:pic>
          <p:pic>
            <p:nvPicPr>
              <p:cNvPr id="12" name="Изображение 11" descr="segment 4 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536" y="3212976"/>
                <a:ext cx="8208912" cy="2548183"/>
              </a:xfrm>
              <a:prstGeom prst="rect">
                <a:avLst/>
              </a:prstGeom>
            </p:spPr>
          </p:pic>
        </p:grpSp>
        <p:sp>
          <p:nvSpPr>
            <p:cNvPr id="14" name="Прямоугольник 13"/>
            <p:cNvSpPr/>
            <p:nvPr/>
          </p:nvSpPr>
          <p:spPr>
            <a:xfrm>
              <a:off x="683568" y="1484784"/>
              <a:ext cx="720080" cy="2880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7584" y="3212976"/>
              <a:ext cx="1152128" cy="2880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71472" y="928670"/>
            <a:ext cx="3542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Стратегия сегментирования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412776"/>
            <a:ext cx="8496944" cy="446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segment 1jp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365882" cy="223224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031462" y="1938884"/>
            <a:ext cx="6696743" cy="648072"/>
            <a:chOff x="2031462" y="1938884"/>
            <a:chExt cx="6696743" cy="648072"/>
          </a:xfrm>
        </p:grpSpPr>
        <p:sp>
          <p:nvSpPr>
            <p:cNvPr id="5" name="Стрелка влево 4"/>
            <p:cNvSpPr/>
            <p:nvPr/>
          </p:nvSpPr>
          <p:spPr>
            <a:xfrm rot="18473075">
              <a:off x="5091801" y="1974888"/>
              <a:ext cx="576064" cy="504056"/>
            </a:xfrm>
            <a:prstGeom prst="leftArrow">
              <a:avLst>
                <a:gd name="adj1" fmla="val 4894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лево 17"/>
            <p:cNvSpPr/>
            <p:nvPr/>
          </p:nvSpPr>
          <p:spPr>
            <a:xfrm rot="18473075">
              <a:off x="1995458" y="2046896"/>
              <a:ext cx="576064" cy="504056"/>
            </a:xfrm>
            <a:prstGeom prst="leftArrow">
              <a:avLst>
                <a:gd name="adj1" fmla="val 45263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лево 18"/>
            <p:cNvSpPr/>
            <p:nvPr/>
          </p:nvSpPr>
          <p:spPr>
            <a:xfrm rot="18473075">
              <a:off x="8188145" y="2046895"/>
              <a:ext cx="576064" cy="504056"/>
            </a:xfrm>
            <a:prstGeom prst="leftArrow">
              <a:avLst>
                <a:gd name="adj1" fmla="val 45263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39552" y="3789039"/>
            <a:ext cx="8300298" cy="1775557"/>
            <a:chOff x="539552" y="3789039"/>
            <a:chExt cx="8300298" cy="1775557"/>
          </a:xfrm>
        </p:grpSpPr>
        <p:pic>
          <p:nvPicPr>
            <p:cNvPr id="3" name="Изображение 2" descr="segmein 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3789039"/>
              <a:ext cx="8300298" cy="1775557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2051720" y="4077072"/>
              <a:ext cx="432048" cy="0"/>
            </a:xfrm>
            <a:prstGeom prst="line">
              <a:avLst/>
            </a:prstGeom>
            <a:ln w="38100" cmpd="sng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1657801" y="4829839"/>
            <a:ext cx="6840760" cy="720081"/>
            <a:chOff x="1657801" y="4829839"/>
            <a:chExt cx="6840760" cy="720081"/>
          </a:xfrm>
        </p:grpSpPr>
        <p:sp>
          <p:nvSpPr>
            <p:cNvPr id="25" name="Стрелка влево 24"/>
            <p:cNvSpPr/>
            <p:nvPr/>
          </p:nvSpPr>
          <p:spPr>
            <a:xfrm rot="5886814">
              <a:off x="4718142" y="4865843"/>
              <a:ext cx="576064" cy="504056"/>
            </a:xfrm>
            <a:prstGeom prst="leftArrow">
              <a:avLst>
                <a:gd name="adj1" fmla="val 36132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лево 25"/>
            <p:cNvSpPr/>
            <p:nvPr/>
          </p:nvSpPr>
          <p:spPr>
            <a:xfrm rot="5886814">
              <a:off x="1621797" y="5009858"/>
              <a:ext cx="576064" cy="504056"/>
            </a:xfrm>
            <a:prstGeom prst="leftArrow">
              <a:avLst>
                <a:gd name="adj1" fmla="val 36978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трелка влево 26"/>
            <p:cNvSpPr/>
            <p:nvPr/>
          </p:nvSpPr>
          <p:spPr>
            <a:xfrm rot="5886814">
              <a:off x="7958501" y="5009860"/>
              <a:ext cx="576064" cy="504056"/>
            </a:xfrm>
            <a:prstGeom prst="leftArrow">
              <a:avLst>
                <a:gd name="adj1" fmla="val 37825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561975"/>
          </a:xfrm>
        </p:spPr>
        <p:txBody>
          <a:bodyPr/>
          <a:lstStyle/>
          <a:p>
            <a:r>
              <a:rPr lang="ru-RU" dirty="0" smtClean="0"/>
              <a:t>Анализ поведения клиента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36712"/>
            <a:ext cx="7708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Портрет целевого посетителя Медицинской Клиники</a:t>
            </a:r>
            <a:r>
              <a:rPr lang="ru-RU" sz="2400" b="1" dirty="0" smtClean="0"/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5536" y="1124744"/>
            <a:ext cx="7391767" cy="45397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ru-RU" sz="3200" dirty="0" smtClean="0"/>
              <a:t>Просмотрел более 3 страниц;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ru-RU" sz="3200" dirty="0" smtClean="0"/>
              <a:t>Провел на сайте более 1,5 минуты;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ru-RU" sz="3200" dirty="0" smtClean="0"/>
              <a:t>Перешел на страницу «Контакты»;</a:t>
            </a:r>
          </a:p>
          <a:p>
            <a:pPr marL="457200" indent="-457200">
              <a:lnSpc>
                <a:spcPct val="200000"/>
              </a:lnSpc>
              <a:buFont typeface="Wingdings" charset="2"/>
              <a:buChar char="Ø"/>
            </a:pPr>
            <a:r>
              <a:rPr lang="ru-RU" sz="3200" dirty="0" smtClean="0"/>
              <a:t>Просмотрел цены на услуги.</a:t>
            </a:r>
          </a:p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67544" y="1412776"/>
            <a:ext cx="8496944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3887458157"/>
              </p:ext>
            </p:extLst>
          </p:nvPr>
        </p:nvGraphicFramePr>
        <p:xfrm>
          <a:off x="755576" y="1412776"/>
          <a:ext cx="7776864" cy="406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323528" y="1340768"/>
            <a:ext cx="8496944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00287"/>
              </p:ext>
            </p:extLst>
          </p:nvPr>
        </p:nvGraphicFramePr>
        <p:xfrm>
          <a:off x="1403648" y="1844824"/>
          <a:ext cx="6131024" cy="2982502"/>
        </p:xfrm>
        <a:graphic>
          <a:graphicData uri="http://schemas.openxmlformats.org/drawingml/2006/table">
            <a:tbl>
              <a:tblPr/>
              <a:tblGrid>
                <a:gridCol w="1650582"/>
                <a:gridCol w="760830"/>
                <a:gridCol w="760830"/>
                <a:gridCol w="1098976"/>
                <a:gridCol w="929903"/>
                <a:gridCol w="929903"/>
              </a:tblGrid>
              <a:tr h="11767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Кампания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Посещения</a:t>
                      </a: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Страниц/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посещение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Ср.продолж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посещ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Новые посещения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отказов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11226">
                <a:tc>
                  <a:txBody>
                    <a:bodyPr/>
                    <a:lstStyle/>
                    <a:p>
                      <a:pPr marL="85725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Дерматология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14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3 598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00:01:11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70,39%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547">
                <a:tc>
                  <a:txBody>
                    <a:bodyPr/>
                    <a:lstStyle/>
                    <a:p>
                      <a:pPr marL="85725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Проктология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14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00:01:56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71,85%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63,04%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020">
                <a:tc>
                  <a:txBody>
                    <a:bodyPr/>
                    <a:lstStyle/>
                    <a:p>
                      <a:pPr marL="85725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Хирургия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144000" marB="21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00:01:18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75,96%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53,81%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3851920" y="2996952"/>
            <a:ext cx="720080" cy="1872208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2996952"/>
            <a:ext cx="1080120" cy="1872208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75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Graphic spid="30" grpId="0">
        <p:bldAsOne/>
      </p:bldGraphic>
      <p:bldP spid="31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561975"/>
          </a:xfrm>
        </p:spPr>
        <p:txBody>
          <a:bodyPr/>
          <a:lstStyle/>
          <a:p>
            <a:r>
              <a:rPr lang="ru-RU" dirty="0" smtClean="0"/>
              <a:t>Анализ поведения клиента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36712"/>
            <a:ext cx="572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Создание пользовательского сегмента</a:t>
            </a:r>
            <a:endParaRPr lang="ru-RU" sz="2400" b="1" dirty="0" smtClean="0"/>
          </a:p>
        </p:txBody>
      </p:sp>
      <p:pic>
        <p:nvPicPr>
          <p:cNvPr id="6" name="Изображение 5" descr="segment dlya bolnic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794542" cy="39604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75656" y="1412776"/>
            <a:ext cx="3816424" cy="37444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229200"/>
            <a:ext cx="64790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Целевой посетитель</a:t>
            </a:r>
            <a:r>
              <a:rPr lang="ru-RU" dirty="0" smtClean="0"/>
              <a:t>: Просмотрел более 3 </a:t>
            </a:r>
            <a:r>
              <a:rPr lang="ru-RU" dirty="0"/>
              <a:t>страниц;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Пробыл </a:t>
            </a:r>
            <a:r>
              <a:rPr lang="ru-RU" dirty="0"/>
              <a:t>на сайте более 90 секунд;</a:t>
            </a:r>
          </a:p>
          <a:p>
            <a:r>
              <a:rPr lang="ru-RU" dirty="0" smtClean="0"/>
              <a:t>                                       Посетил </a:t>
            </a:r>
            <a:r>
              <a:rPr lang="ru-RU" dirty="0"/>
              <a:t>одну из целевых страниц. </a:t>
            </a:r>
          </a:p>
        </p:txBody>
      </p:sp>
    </p:spTree>
    <p:extLst>
      <p:ext uri="{BB962C8B-B14F-4D97-AF65-F5344CB8AC3E}">
        <p14:creationId xmlns:p14="http://schemas.microsoft.com/office/powerpoint/2010/main" val="32164478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561975"/>
          </a:xfrm>
        </p:spPr>
        <p:txBody>
          <a:bodyPr/>
          <a:lstStyle/>
          <a:p>
            <a:r>
              <a:rPr lang="ru-RU" dirty="0" smtClean="0"/>
              <a:t>Анализ поведения клиента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5145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Применение пользовательского сегмента</a:t>
            </a:r>
            <a:endParaRPr lang="ru-RU" sz="2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96167"/>
              </p:ext>
            </p:extLst>
          </p:nvPr>
        </p:nvGraphicFramePr>
        <p:xfrm>
          <a:off x="539552" y="1556792"/>
          <a:ext cx="8102702" cy="2772158"/>
        </p:xfrm>
        <a:graphic>
          <a:graphicData uri="http://schemas.openxmlformats.org/drawingml/2006/table">
            <a:tbl>
              <a:tblPr/>
              <a:tblGrid>
                <a:gridCol w="1405960"/>
                <a:gridCol w="648072"/>
                <a:gridCol w="648072"/>
                <a:gridCol w="936104"/>
                <a:gridCol w="792088"/>
                <a:gridCol w="792088"/>
                <a:gridCol w="720080"/>
                <a:gridCol w="864096"/>
                <a:gridCol w="1296142"/>
              </a:tblGrid>
              <a:tr h="1143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Кампания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Посещения</a:t>
                      </a: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Страниц/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посещение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Ср.продолж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посещ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Новые посещения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отказов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Целевая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аудитория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Доля ЦА</a:t>
                      </a:r>
                    </a:p>
                  </a:txBody>
                  <a:tcPr marL="6824" marR="6824" marT="682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Привлечения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ЦА,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руб.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24" marR="6824" marT="68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96585">
                <a:tc>
                  <a:txBody>
                    <a:bodyPr/>
                    <a:lstStyle/>
                    <a:p>
                      <a:pPr marL="85725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Дерматология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14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3 598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00:01:11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73,29%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70,39%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182,35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37">
                <a:tc>
                  <a:txBody>
                    <a:bodyPr/>
                    <a:lstStyle/>
                    <a:p>
                      <a:pPr marL="85725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Проктология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144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00:01:56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71,85%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63,04%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12,15%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232,27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28">
                <a:tc>
                  <a:txBody>
                    <a:bodyPr/>
                    <a:lstStyle/>
                    <a:p>
                      <a:pPr marL="85725" indent="0"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Хирургия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144000" marB="21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00:01:18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75,96%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53,81%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10,43%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135,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72000" marT="6824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7596336" y="3573016"/>
            <a:ext cx="72008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7596336" y="3068960"/>
            <a:ext cx="720080" cy="1080120"/>
            <a:chOff x="7596336" y="3068960"/>
            <a:chExt cx="720080" cy="108012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7596336" y="3068960"/>
              <a:ext cx="720080" cy="0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596336" y="4149080"/>
              <a:ext cx="720080" cy="0"/>
            </a:xfrm>
            <a:prstGeom prst="line">
              <a:avLst/>
            </a:prstGeom>
            <a:ln w="28575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>
            <a:off x="6588224" y="3573016"/>
            <a:ext cx="576064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5868144" y="3068960"/>
            <a:ext cx="504056" cy="1152128"/>
            <a:chOff x="3635896" y="3068960"/>
            <a:chExt cx="504056" cy="115212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3635896" y="3068960"/>
              <a:ext cx="504056" cy="0"/>
            </a:xfrm>
            <a:prstGeom prst="line">
              <a:avLst/>
            </a:prstGeom>
            <a:ln w="28575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35896" y="4221088"/>
              <a:ext cx="504056" cy="0"/>
            </a:xfrm>
            <a:prstGeom prst="line">
              <a:avLst/>
            </a:prstGeom>
            <a:ln w="28575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67544" y="4581128"/>
            <a:ext cx="780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Проводим анализ на всех уровнях рекламной кампании, ориентируясь</a:t>
            </a:r>
          </a:p>
          <a:p>
            <a:r>
              <a:rPr lang="ru-RU" dirty="0" smtClean="0"/>
              <a:t>на конкретный показатель – </a:t>
            </a:r>
            <a:r>
              <a:rPr lang="ru-RU" b="1" dirty="0" smtClean="0"/>
              <a:t>количество целевых посетителей</a:t>
            </a:r>
            <a:endParaRPr lang="ru-RU" b="1" dirty="0"/>
          </a:p>
        </p:txBody>
      </p:sp>
      <p:pic>
        <p:nvPicPr>
          <p:cNvPr id="7" name="Изображение 6" descr="celevaya auditoria 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16416" cy="4275341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203848" y="2564904"/>
            <a:ext cx="936104" cy="3240360"/>
            <a:chOff x="3131840" y="2492896"/>
            <a:chExt cx="936104" cy="32403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131840" y="2492896"/>
              <a:ext cx="936104" cy="324036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47864" y="2492896"/>
              <a:ext cx="519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ЦА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2363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одной конверсии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908720"/>
            <a:ext cx="8568952" cy="244827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8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3573016"/>
            <a:ext cx="8568952" cy="2448272"/>
          </a:xfrm>
          <a:prstGeom prst="roundRect">
            <a:avLst/>
          </a:prstGeom>
          <a:solidFill>
            <a:srgbClr val="008000">
              <a:alpha val="34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Изображение 1" descr="Снимок экрана 2012-11-21 в 23.21.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453154" cy="216024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915816" y="2132856"/>
            <a:ext cx="715198" cy="0"/>
          </a:xfrm>
          <a:prstGeom prst="straightConnector1">
            <a:avLst/>
          </a:prstGeom>
          <a:ln w="38100" cmpd="sng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6" descr=" майки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2448272" cy="2232248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6084168" y="2132856"/>
            <a:ext cx="715198" cy="0"/>
          </a:xfrm>
          <a:prstGeom prst="straightConnector1">
            <a:avLst/>
          </a:prstGeom>
          <a:ln w="38100" cmpd="sng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9" descr="znaki-vihoda_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744"/>
            <a:ext cx="2032750" cy="2016224"/>
          </a:xfrm>
          <a:prstGeom prst="rect">
            <a:avLst/>
          </a:prstGeom>
        </p:spPr>
      </p:pic>
      <p:pic>
        <p:nvPicPr>
          <p:cNvPr id="12" name="Изображение 11" descr="фреад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2379001" cy="2088232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2915816" y="4725144"/>
            <a:ext cx="715198" cy="0"/>
          </a:xfrm>
          <a:prstGeom prst="straightConnector1">
            <a:avLst/>
          </a:prstGeom>
          <a:ln w="38100" cmpd="sng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14" descr="хелп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2376264" cy="1805098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12160" y="4725144"/>
            <a:ext cx="715198" cy="0"/>
          </a:xfrm>
          <a:prstGeom prst="straightConnector1">
            <a:avLst/>
          </a:prstGeom>
          <a:ln w="38100" cmpd="sng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6732240" y="3717032"/>
            <a:ext cx="1947335" cy="2088232"/>
            <a:chOff x="6732240" y="3717032"/>
            <a:chExt cx="1947335" cy="2088232"/>
          </a:xfrm>
        </p:grpSpPr>
        <p:pic>
          <p:nvPicPr>
            <p:cNvPr id="3" name="Изображение 2" descr="медвед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3786394"/>
              <a:ext cx="1947335" cy="2018870"/>
            </a:xfrm>
            <a:prstGeom prst="rect">
              <a:avLst/>
            </a:prstGeom>
          </p:spPr>
        </p:pic>
        <p:pic>
          <p:nvPicPr>
            <p:cNvPr id="18" name="Picture 2" descr="http://www.weservetheweb.com/images/ecommerce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32240" y="3717032"/>
              <a:ext cx="864096" cy="8640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Мыслим шире!</a:t>
            </a:r>
          </a:p>
        </p:txBody>
      </p:sp>
      <p:pic>
        <p:nvPicPr>
          <p:cNvPr id="1026" name="Picture 2" descr="http://www.cxpartners.co.uk/wp-content/uploads/2008/11/audience-segment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715000" cy="21907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500034" y="1357298"/>
            <a:ext cx="8104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Сегментируем группы посетителей на основе поведения на сайте</a:t>
            </a:r>
            <a:endParaRPr lang="ru-RU" sz="20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1928794" y="4286256"/>
            <a:ext cx="5357850" cy="28575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4643446"/>
            <a:ext cx="72866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Трансформация целевого посетителя в совершение </a:t>
            </a:r>
            <a:r>
              <a:rPr lang="ru-RU" b="1" dirty="0" smtClean="0">
                <a:solidFill>
                  <a:srgbClr val="00B050"/>
                </a:solidFill>
              </a:rPr>
              <a:t>конверсии!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596" y="5286388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Иерархия групп формирует своеобразную воронку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5935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rovenmodels.com/files/123ef9407d8e6d92371d23abbff78ac3/aida-sales-funn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14" y="1142984"/>
            <a:ext cx="4548186" cy="4548186"/>
          </a:xfrm>
          <a:prstGeom prst="rect">
            <a:avLst/>
          </a:prstGeom>
          <a:noFill/>
        </p:spPr>
      </p:pic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Мыслим глобальнее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2"/>
            <a:ext cx="87154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Строим воронку продаж на основе всего цикла работы с трафиком</a:t>
            </a:r>
          </a:p>
          <a:p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ru-RU" sz="2800" b="1" dirty="0" smtClean="0"/>
              <a:t>	Внимание</a:t>
            </a:r>
            <a:endParaRPr lang="en-US" sz="2800" b="1" dirty="0" smtClean="0"/>
          </a:p>
          <a:p>
            <a:r>
              <a:rPr lang="ru-RU" sz="2800" b="1" dirty="0" smtClean="0"/>
              <a:t>	</a:t>
            </a:r>
            <a:r>
              <a:rPr lang="ru-RU" sz="2800" dirty="0" smtClean="0"/>
              <a:t>	</a:t>
            </a:r>
          </a:p>
          <a:p>
            <a:r>
              <a:rPr lang="ru-RU" sz="2800" b="1" dirty="0" smtClean="0"/>
              <a:t>	Интерес</a:t>
            </a:r>
            <a:endParaRPr lang="en-US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	Желание</a:t>
            </a:r>
            <a:endParaRPr lang="en-US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	Действие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572140"/>
            <a:ext cx="5420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Модель </a:t>
            </a:r>
            <a:r>
              <a:rPr lang="en-US" dirty="0" smtClean="0"/>
              <a:t>AIDA </a:t>
            </a:r>
            <a:r>
              <a:rPr lang="ru-RU" dirty="0" smtClean="0"/>
              <a:t>– </a:t>
            </a:r>
            <a:r>
              <a:rPr lang="en-US" dirty="0" smtClean="0"/>
              <a:t>Awareness, Interest, Desire, Action</a:t>
            </a:r>
            <a:endParaRPr lang="ru-RU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eyvision">
  <a:themeElements>
    <a:clrScheme name="keyvision">
      <a:dk1>
        <a:srgbClr val="446E8E"/>
      </a:dk1>
      <a:lt1>
        <a:sysClr val="window" lastClr="FFFFFF"/>
      </a:lt1>
      <a:dk2>
        <a:srgbClr val="1F497D"/>
      </a:dk2>
      <a:lt2>
        <a:srgbClr val="EEECE1"/>
      </a:lt2>
      <a:accent1>
        <a:srgbClr val="446E8E"/>
      </a:accent1>
      <a:accent2>
        <a:srgbClr val="404040"/>
      </a:accent2>
      <a:accent3>
        <a:srgbClr val="9DB819"/>
      </a:accent3>
      <a:accent4>
        <a:srgbClr val="E42632"/>
      </a:accent4>
      <a:accent5>
        <a:srgbClr val="F8B522"/>
      </a:accent5>
      <a:accent6>
        <a:srgbClr val="BFFF25"/>
      </a:accent6>
      <a:hlink>
        <a:srgbClr val="426E91"/>
      </a:hlink>
      <a:folHlink>
        <a:srgbClr val="E42632"/>
      </a:folHlink>
    </a:clrScheme>
    <a:fontScheme name="Keyvisio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Keyvision</Template>
  <TotalTime>5262</TotalTime>
  <Words>960</Words>
  <Application>Microsoft Macintosh PowerPoint</Application>
  <PresentationFormat>Экран (4:3)</PresentationFormat>
  <Paragraphs>280</Paragraphs>
  <Slides>22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Keyvision</vt:lpstr>
      <vt:lpstr>Методика отслеживания эффективности контекстных рекламных кампаний с помощью Google Analytics и  Яндекс Метрики </vt:lpstr>
      <vt:lpstr>Сегментирование в веб-аналитике</vt:lpstr>
      <vt:lpstr>Анализ потока кликов</vt:lpstr>
      <vt:lpstr>Анализ поведения клиента</vt:lpstr>
      <vt:lpstr>Анализ поведения клиента</vt:lpstr>
      <vt:lpstr>Анализ поведения клиента</vt:lpstr>
      <vt:lpstr>История одной конверсии</vt:lpstr>
      <vt:lpstr>Мыслим шире!</vt:lpstr>
      <vt:lpstr>Мыслим глобальнее</vt:lpstr>
      <vt:lpstr>Выделение аудитории</vt:lpstr>
      <vt:lpstr>AIDA  для e-commerce</vt:lpstr>
      <vt:lpstr>Источники трафика</vt:lpstr>
      <vt:lpstr>Уровни AIDA - воздействие</vt:lpstr>
      <vt:lpstr>Уровни AIDA - воздействие</vt:lpstr>
      <vt:lpstr>Уровни AIDA - воздействие</vt:lpstr>
      <vt:lpstr>Уровни AIDA - воздействие</vt:lpstr>
      <vt:lpstr>Кейс – создание портфеля непопулярных и редких запросов </vt:lpstr>
      <vt:lpstr>Кейс – Магазин одежды</vt:lpstr>
      <vt:lpstr>Кейс – Магазин одежды</vt:lpstr>
      <vt:lpstr>Кейс – суточная активность</vt:lpstr>
      <vt:lpstr>Выводы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Дмитрий Бобылев</cp:lastModifiedBy>
  <cp:revision>437</cp:revision>
  <dcterms:created xsi:type="dcterms:W3CDTF">2012-03-13T13:24:51Z</dcterms:created>
  <dcterms:modified xsi:type="dcterms:W3CDTF">2012-11-23T03:52:53Z</dcterms:modified>
</cp:coreProperties>
</file>