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301" r:id="rId3"/>
    <p:sldId id="309" r:id="rId4"/>
    <p:sldId id="310" r:id="rId5"/>
    <p:sldId id="311" r:id="rId6"/>
    <p:sldId id="312" r:id="rId7"/>
    <p:sldId id="313" r:id="rId8"/>
    <p:sldId id="315" r:id="rId9"/>
    <p:sldId id="302" r:id="rId10"/>
    <p:sldId id="303" r:id="rId11"/>
    <p:sldId id="317" r:id="rId12"/>
    <p:sldId id="319" r:id="rId13"/>
    <p:sldId id="304" r:id="rId14"/>
    <p:sldId id="305" r:id="rId15"/>
    <p:sldId id="306" r:id="rId16"/>
    <p:sldId id="307" r:id="rId17"/>
    <p:sldId id="314" r:id="rId18"/>
    <p:sldId id="318" r:id="rId19"/>
    <p:sldId id="308" r:id="rId20"/>
    <p:sldId id="316" r:id="rId21"/>
    <p:sldId id="320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8" autoAdjust="0"/>
    <p:restoredTop sz="91928" autoAdjust="0"/>
  </p:normalViewPr>
  <p:slideViewPr>
    <p:cSldViewPr>
      <p:cViewPr varScale="1">
        <p:scale>
          <a:sx n="81" d="100"/>
          <a:sy n="81" d="100"/>
        </p:scale>
        <p:origin x="85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BDD8EB-34F2-4C64-B31C-685213ED2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349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51421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81182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04133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0250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31574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9080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558184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19958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983384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32042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19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5166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51958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20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6491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21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925974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94892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45585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29849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82127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76271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54118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61CA7-2B07-4931-9633-FC053F386794}" type="slidenum">
              <a:rPr lang="ru-RU" smtClean="0"/>
              <a:pPr eaLnBrk="1" hangingPunct="1"/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25742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79F5C-A90F-4F72-A514-D1BCF4819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3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25018-D209-4E01-A367-3AF84CFFA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60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1F829-A031-45D6-8074-E86F6E651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0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79E57-542E-434A-A419-7ED79ABAE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8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B6EEB-41D6-4C05-810B-1BA041D1A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561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FAE2E-47FF-4566-AE58-93B19B3DF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65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FF717-6CEE-49BE-AE7B-A4E657C37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23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D10E5-06D9-4A9D-9E6B-7CABBC795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09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1BD5-1035-4CE5-BB4C-7C561A7D6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81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77DFB-589E-4EB3-9287-B301585BFA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03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23E7D-741C-4974-84FC-F38C7D866B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6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517924-1AEC-4EF8-A087-EF4AA60EE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44500" y="2581275"/>
            <a:ext cx="83947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4000" dirty="0"/>
              <a:t>Алгоритмы автоматизированного составления </a:t>
            </a:r>
            <a:r>
              <a:rPr lang="ru-RU" sz="4000" dirty="0" smtClean="0"/>
              <a:t>семантического ядра</a:t>
            </a:r>
            <a:endParaRPr lang="ru-RU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Сложные производные вычисления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объединение запросов одной тематики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получение списка сайтов-конкурентов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иерархическая структура тематик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поиск синонимов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250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Объединение запросов одной тематики</a:t>
            </a:r>
            <a:endParaRPr lang="ru-RU" sz="2800" dirty="0" smtClean="0"/>
          </a:p>
          <a:p>
            <a:pPr>
              <a:spcAft>
                <a:spcPts val="1800"/>
              </a:spcAft>
            </a:pPr>
            <a:r>
              <a:rPr lang="ru-RU" sz="2800" dirty="0" smtClean="0"/>
              <a:t> - </a:t>
            </a:r>
            <a:r>
              <a:rPr lang="ru-RU" sz="2800" dirty="0" smtClean="0"/>
              <a:t>выявление лидеров тематики</a:t>
            </a:r>
            <a:endParaRPr lang="ru-RU" sz="2800" dirty="0" smtClean="0"/>
          </a:p>
          <a:p>
            <a:pPr>
              <a:spcAft>
                <a:spcPts val="1800"/>
              </a:spcAft>
            </a:pPr>
            <a:r>
              <a:rPr lang="ru-RU" sz="2800" dirty="0" smtClean="0"/>
              <a:t> - </a:t>
            </a:r>
            <a:r>
              <a:rPr lang="ru-RU" sz="2800" dirty="0" smtClean="0"/>
              <a:t>объединение семантических ядер</a:t>
            </a:r>
            <a:endParaRPr lang="ru-RU" sz="2800" dirty="0" smtClean="0"/>
          </a:p>
          <a:p>
            <a:pPr>
              <a:spcAft>
                <a:spcPts val="1800"/>
              </a:spcAft>
            </a:pPr>
            <a:r>
              <a:rPr lang="ru-RU" sz="2800" dirty="0" smtClean="0"/>
              <a:t> - </a:t>
            </a:r>
            <a:r>
              <a:rPr lang="ru-RU" sz="2800" dirty="0" smtClean="0"/>
              <a:t>исключение случайных запросов</a:t>
            </a:r>
            <a:endParaRPr lang="ru-RU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19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Сколько запросов можно собрать?</a:t>
            </a:r>
            <a:endParaRPr lang="ru-RU" sz="2800" dirty="0" smtClean="0"/>
          </a:p>
          <a:p>
            <a:pPr>
              <a:spcAft>
                <a:spcPts val="1800"/>
              </a:spcAft>
            </a:pPr>
            <a:r>
              <a:rPr lang="ru-RU" sz="2800" dirty="0" smtClean="0"/>
              <a:t> - </a:t>
            </a:r>
            <a:r>
              <a:rPr lang="ru-RU" sz="2800" dirty="0" smtClean="0"/>
              <a:t>Яндекс подсказки – около 18 000 000</a:t>
            </a:r>
            <a:endParaRPr lang="ru-RU" sz="2800" dirty="0" smtClean="0"/>
          </a:p>
          <a:p>
            <a:pPr>
              <a:spcAft>
                <a:spcPts val="1800"/>
              </a:spcAft>
            </a:pPr>
            <a:r>
              <a:rPr lang="ru-RU" sz="2800" dirty="0" smtClean="0"/>
              <a:t> - </a:t>
            </a:r>
            <a:r>
              <a:rPr lang="en-US" sz="2800" dirty="0" smtClean="0"/>
              <a:t>Google </a:t>
            </a:r>
            <a:r>
              <a:rPr lang="ru-RU" sz="2800" dirty="0" smtClean="0"/>
              <a:t>подсказки </a:t>
            </a:r>
            <a:r>
              <a:rPr lang="en-US" sz="2800" dirty="0" smtClean="0"/>
              <a:t>– </a:t>
            </a:r>
            <a:r>
              <a:rPr lang="ru-RU" sz="2800" dirty="0" smtClean="0"/>
              <a:t>около 12 000 000</a:t>
            </a:r>
          </a:p>
          <a:p>
            <a:pPr>
              <a:spcAft>
                <a:spcPts val="1800"/>
              </a:spcAft>
            </a:pPr>
            <a:r>
              <a:rPr lang="ru-RU" sz="2800" dirty="0"/>
              <a:t> </a:t>
            </a:r>
            <a:r>
              <a:rPr lang="ru-RU" sz="2800" dirty="0" smtClean="0"/>
              <a:t>- Прямой эфир и статистика – 100500</a:t>
            </a:r>
          </a:p>
          <a:p>
            <a:pPr>
              <a:spcAft>
                <a:spcPts val="1800"/>
              </a:spcAft>
            </a:pPr>
            <a:r>
              <a:rPr lang="ru-RU" sz="2800" dirty="0"/>
              <a:t> </a:t>
            </a:r>
            <a:r>
              <a:rPr lang="ru-RU" sz="2800" dirty="0" smtClean="0"/>
              <a:t>- Придумать –</a:t>
            </a:r>
            <a:r>
              <a:rPr lang="en-US" sz="2800" dirty="0" smtClean="0"/>
              <a:t> </a:t>
            </a:r>
            <a:r>
              <a:rPr lang="ru-RU" sz="2800" dirty="0" smtClean="0"/>
              <a:t>ещё больше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6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Зачем </a:t>
            </a:r>
            <a:r>
              <a:rPr lang="ru-RU" sz="2800" dirty="0" smtClean="0"/>
              <a:t>собирать запросы</a:t>
            </a:r>
            <a:r>
              <a:rPr lang="en-US" sz="2800" dirty="0" smtClean="0"/>
              <a:t>, </a:t>
            </a:r>
            <a:r>
              <a:rPr lang="ru-RU" sz="2800" dirty="0" smtClean="0"/>
              <a:t>частота которых не измерима по </a:t>
            </a:r>
            <a:r>
              <a:rPr lang="en-US" sz="2800" dirty="0" smtClean="0"/>
              <a:t>wordstat.yandex.ru</a:t>
            </a:r>
            <a:r>
              <a:rPr lang="ru-RU" sz="2800" dirty="0" smtClean="0"/>
              <a:t>?</a:t>
            </a:r>
            <a:endParaRPr lang="ru-RU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6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По разным источникам в день Яндекс обрабатывает от 15 </a:t>
            </a:r>
            <a:r>
              <a:rPr lang="ru-RU" sz="2800" dirty="0"/>
              <a:t>до 5</a:t>
            </a:r>
            <a:r>
              <a:rPr lang="ru-RU" sz="2800" dirty="0" smtClean="0"/>
              <a:t>0 </a:t>
            </a:r>
            <a:r>
              <a:rPr lang="ru-RU" sz="2800" dirty="0"/>
              <a:t>млн </a:t>
            </a:r>
            <a:r>
              <a:rPr lang="ru-RU" sz="2800" dirty="0" smtClean="0"/>
              <a:t>запросов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Показов запросов из</a:t>
            </a:r>
            <a:r>
              <a:rPr lang="en-US" sz="2800" dirty="0" smtClean="0"/>
              <a:t> </a:t>
            </a:r>
            <a:r>
              <a:rPr lang="ru-RU" sz="2800" dirty="0" smtClean="0"/>
              <a:t>базы </a:t>
            </a:r>
            <a:r>
              <a:rPr lang="en-US" sz="2800" dirty="0" err="1" smtClean="0"/>
              <a:t>MegaIndex</a:t>
            </a:r>
            <a:r>
              <a:rPr lang="en-US" sz="2800" dirty="0" smtClean="0"/>
              <a:t> </a:t>
            </a:r>
            <a:r>
              <a:rPr lang="ru-RU" sz="2800" dirty="0"/>
              <a:t>в 22 000 000 фраз </a:t>
            </a:r>
            <a:r>
              <a:rPr lang="ru-RU" sz="2800" dirty="0" smtClean="0"/>
              <a:t>– 225 млн. в месяц</a:t>
            </a:r>
          </a:p>
          <a:p>
            <a:pPr lvl="0"/>
            <a:r>
              <a:rPr lang="en-US" sz="2800" dirty="0" err="1" smtClean="0"/>
              <a:t>wordstat</a:t>
            </a:r>
            <a:r>
              <a:rPr lang="ru-RU" sz="2800" dirty="0" smtClean="0"/>
              <a:t>.</a:t>
            </a:r>
            <a:r>
              <a:rPr lang="en-US" sz="2800" dirty="0" err="1" smtClean="0"/>
              <a:t>yandex</a:t>
            </a:r>
            <a:r>
              <a:rPr lang="ru-RU" sz="2800" dirty="0" smtClean="0"/>
              <a:t>.</a:t>
            </a:r>
            <a:r>
              <a:rPr lang="en-US" sz="2800" dirty="0" err="1" smtClean="0"/>
              <a:t>ru</a:t>
            </a:r>
            <a:r>
              <a:rPr lang="en-US" sz="2800" dirty="0" smtClean="0"/>
              <a:t> </a:t>
            </a:r>
            <a:r>
              <a:rPr lang="ru-RU" sz="2800" dirty="0" smtClean="0"/>
              <a:t>(“!фраза” за вычетом перестановок)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11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>
                <a:solidFill>
                  <a:schemeClr val="tx2"/>
                </a:solidFill>
              </a:rPr>
              <a:t>Генеральный директор  </a:t>
            </a:r>
            <a:r>
              <a:rPr lang="en-US" i="1">
                <a:solidFill>
                  <a:schemeClr val="tx2"/>
                </a:solidFill>
              </a:rPr>
              <a:t>ALTWeb 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800" dirty="0" smtClean="0"/>
              <a:t>При минимальной</a:t>
            </a:r>
            <a:r>
              <a:rPr lang="en-US" sz="2800" dirty="0" smtClean="0"/>
              <a:t> </a:t>
            </a:r>
            <a:r>
              <a:rPr lang="ru-RU" sz="2800" dirty="0" smtClean="0"/>
              <a:t>оценке</a:t>
            </a:r>
            <a:endParaRPr lang="en-US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Показов запросов </a:t>
            </a:r>
            <a:r>
              <a:rPr lang="ru-RU" sz="2800" dirty="0"/>
              <a:t>с неизмеримой статистикой </a:t>
            </a:r>
            <a:r>
              <a:rPr lang="ru-RU" sz="2800" dirty="0" smtClean="0"/>
              <a:t>=</a:t>
            </a:r>
          </a:p>
          <a:p>
            <a:r>
              <a:rPr lang="ru-RU" sz="2800" dirty="0" smtClean="0"/>
              <a:t>30 дней * (15 млн. запросов/день) - (225 млн. запросов/месяц) </a:t>
            </a:r>
            <a:r>
              <a:rPr lang="ru-RU" sz="2800" dirty="0" smtClean="0"/>
              <a:t>= 225 млн (50</a:t>
            </a:r>
            <a:r>
              <a:rPr lang="ru-RU" sz="2800" dirty="0"/>
              <a:t>% </a:t>
            </a:r>
            <a:r>
              <a:rPr lang="ru-RU" sz="2800" dirty="0" smtClean="0"/>
              <a:t>показов)</a:t>
            </a:r>
            <a:endParaRPr lang="ru-RU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3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>
                <a:solidFill>
                  <a:schemeClr val="tx2"/>
                </a:solidFill>
              </a:rPr>
              <a:t>Генеральный директор  </a:t>
            </a:r>
            <a:r>
              <a:rPr lang="en-US" i="1">
                <a:solidFill>
                  <a:schemeClr val="tx2"/>
                </a:solidFill>
              </a:rPr>
              <a:t>ALTWeb 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800" dirty="0" smtClean="0"/>
              <a:t>Формирование семантического ядра</a:t>
            </a:r>
            <a:r>
              <a:rPr lang="en-US" sz="2800" dirty="0" smtClean="0"/>
              <a:t>:</a:t>
            </a:r>
            <a:endParaRPr lang="ru-RU" sz="2800" dirty="0" smtClean="0"/>
          </a:p>
          <a:p>
            <a:r>
              <a:rPr lang="ru-RU" sz="2800" dirty="0" smtClean="0"/>
              <a:t> - определение списка тематик сайта</a:t>
            </a:r>
          </a:p>
          <a:p>
            <a:r>
              <a:rPr lang="ru-RU" sz="2800" dirty="0" smtClean="0"/>
              <a:t> 	анализ текстов документов</a:t>
            </a:r>
          </a:p>
          <a:p>
            <a:r>
              <a:rPr lang="ru-RU" sz="2800" dirty="0" smtClean="0"/>
              <a:t>	анализ уже имеющихся позиций</a:t>
            </a:r>
          </a:p>
          <a:p>
            <a:r>
              <a:rPr lang="ru-RU" sz="2800" dirty="0" smtClean="0"/>
              <a:t> - получение списка конкурентов каждой тематики</a:t>
            </a:r>
          </a:p>
          <a:p>
            <a:r>
              <a:rPr lang="ru-RU" sz="2800" dirty="0" smtClean="0"/>
              <a:t> - получение общего списка запросов конкурентов</a:t>
            </a:r>
          </a:p>
          <a:p>
            <a:r>
              <a:rPr lang="ru-RU" sz="2800" dirty="0" smtClean="0"/>
              <a:t> - фильтрация списка запросов</a:t>
            </a:r>
          </a:p>
          <a:p>
            <a:r>
              <a:rPr lang="ru-RU" sz="2800" dirty="0" smtClean="0"/>
              <a:t> - распределение запросов по страницам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6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>
                <a:solidFill>
                  <a:schemeClr val="tx2"/>
                </a:solidFill>
              </a:rPr>
              <a:t>Генеральный директор  </a:t>
            </a:r>
            <a:r>
              <a:rPr lang="en-US" i="1">
                <a:solidFill>
                  <a:schemeClr val="tx2"/>
                </a:solidFill>
              </a:rPr>
              <a:t>ALTWeb 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800" dirty="0" smtClean="0"/>
              <a:t>Алгоритм расширения кластера запросов</a:t>
            </a:r>
          </a:p>
          <a:p>
            <a:endParaRPr lang="ru-RU" sz="2800" dirty="0"/>
          </a:p>
          <a:p>
            <a:pPr marL="514350" indent="-514350">
              <a:buAutoNum type="arabicPeriod"/>
            </a:pPr>
            <a:r>
              <a:rPr lang="ru-RU" sz="2800" dirty="0" smtClean="0"/>
              <a:t>На входе имеем одну или несколько фраз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Получаем список сайтов, видимых по этим фразам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Получаем полный список фраз, по которым ранжируются найденные сайты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Оставляем те фразы, по которым ранжируются несколько сайтов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2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>
                <a:solidFill>
                  <a:schemeClr val="tx2"/>
                </a:solidFill>
              </a:rPr>
              <a:t>Генеральный директор  </a:t>
            </a:r>
            <a:r>
              <a:rPr lang="en-US" i="1">
                <a:solidFill>
                  <a:schemeClr val="tx2"/>
                </a:solidFill>
              </a:rPr>
              <a:t>ALTWeb 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800" dirty="0" smtClean="0"/>
              <a:t>Общие данные о семантических ядрах</a:t>
            </a:r>
            <a:r>
              <a:rPr lang="en-US" sz="2800" dirty="0" smtClean="0"/>
              <a:t> (</a:t>
            </a:r>
            <a:r>
              <a:rPr lang="ru-RU" sz="2800" dirty="0" smtClean="0"/>
              <a:t>регион Москва</a:t>
            </a:r>
            <a:r>
              <a:rPr lang="en-US" sz="2800" dirty="0" smtClean="0"/>
              <a:t>)</a:t>
            </a:r>
            <a:endParaRPr lang="ru-RU" sz="2800" dirty="0" smtClean="0"/>
          </a:p>
          <a:p>
            <a:endParaRPr lang="ru-RU" sz="2800" dirty="0"/>
          </a:p>
          <a:p>
            <a:pPr marL="514350" indent="-514350">
              <a:buAutoNum type="arabicPeriod"/>
            </a:pPr>
            <a:r>
              <a:rPr lang="ru-RU" sz="2800" dirty="0" smtClean="0"/>
              <a:t>Общее количество кластеров</a:t>
            </a:r>
            <a:r>
              <a:rPr lang="en-US" sz="2800" dirty="0" smtClean="0"/>
              <a:t> (</a:t>
            </a:r>
            <a:r>
              <a:rPr lang="ru-RU" sz="2800" dirty="0" smtClean="0"/>
              <a:t>тематик</a:t>
            </a:r>
            <a:r>
              <a:rPr lang="en-US" sz="2800" dirty="0" smtClean="0"/>
              <a:t>)</a:t>
            </a:r>
            <a:r>
              <a:rPr lang="ru-RU" sz="2800" dirty="0" smtClean="0"/>
              <a:t> </a:t>
            </a:r>
            <a:r>
              <a:rPr lang="en-US" sz="2800" dirty="0" smtClean="0"/>
              <a:t>~5000</a:t>
            </a:r>
            <a:endParaRPr lang="ru-RU" sz="2800" dirty="0" smtClean="0"/>
          </a:p>
          <a:p>
            <a:pPr marL="514350" indent="-514350">
              <a:buAutoNum type="arabicPeriod"/>
            </a:pPr>
            <a:r>
              <a:rPr lang="ru-RU" sz="2800" dirty="0" smtClean="0"/>
              <a:t>Среднее количество запросов в кластере </a:t>
            </a:r>
            <a:r>
              <a:rPr lang="en-US" sz="2800" dirty="0" smtClean="0"/>
              <a:t>~4000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Общее количество эффективно продвигаемых сайтов </a:t>
            </a:r>
            <a:r>
              <a:rPr lang="en-US" sz="2800" dirty="0" smtClean="0"/>
              <a:t>~100 000</a:t>
            </a:r>
            <a:r>
              <a:rPr lang="ru-RU" sz="2800" dirty="0" smtClean="0"/>
              <a:t> (оценка видимости </a:t>
            </a:r>
            <a:r>
              <a:rPr lang="en-US" sz="2800" dirty="0" err="1" smtClean="0"/>
              <a:t>MegaIndex</a:t>
            </a:r>
            <a:r>
              <a:rPr lang="ru-RU" sz="2800" dirty="0" smtClean="0"/>
              <a:t>)</a:t>
            </a:r>
            <a:r>
              <a:rPr lang="en-US" sz="2800" dirty="0" smtClean="0"/>
              <a:t>, </a:t>
            </a:r>
            <a:r>
              <a:rPr lang="ru-RU" sz="2800" dirty="0" smtClean="0"/>
              <a:t>прямая продажа товаров или услуг </a:t>
            </a:r>
            <a:r>
              <a:rPr lang="en-US" sz="2800" dirty="0" smtClean="0"/>
              <a:t>~50%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33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>
                <a:solidFill>
                  <a:schemeClr val="tx2"/>
                </a:solidFill>
              </a:rPr>
              <a:t>Генеральный директор  </a:t>
            </a:r>
            <a:r>
              <a:rPr lang="en-US" i="1">
                <a:solidFill>
                  <a:schemeClr val="tx2"/>
                </a:solidFill>
              </a:rPr>
              <a:t>ALTWeb 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800" dirty="0" smtClean="0"/>
              <a:t>Проблемы оценки эффективности запроса</a:t>
            </a:r>
          </a:p>
          <a:p>
            <a:endParaRPr lang="ru-RU" sz="2800" dirty="0" smtClean="0"/>
          </a:p>
          <a:p>
            <a:r>
              <a:rPr lang="ru-RU" sz="2800" dirty="0" smtClean="0"/>
              <a:t>Как работать с вероятностными характеристиками?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- </a:t>
            </a:r>
            <a:r>
              <a:rPr lang="ru-RU" sz="2800" dirty="0" smtClean="0"/>
              <a:t>оценка смежных запросов</a:t>
            </a:r>
          </a:p>
          <a:p>
            <a:r>
              <a:rPr lang="ru-RU" sz="2800" dirty="0" smtClean="0"/>
              <a:t> - анализ морфологии</a:t>
            </a:r>
          </a:p>
          <a:p>
            <a:r>
              <a:rPr lang="ru-RU" sz="2800" dirty="0" smtClean="0"/>
              <a:t> - анализ текстов релевантных документов</a:t>
            </a:r>
          </a:p>
          <a:p>
            <a:r>
              <a:rPr lang="ru-RU" sz="2800" dirty="0" smtClean="0"/>
              <a:t> - оценка статистики за длительный период (от 1 года)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1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Методы составление базы поисковых запросов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рекурсивный </a:t>
            </a:r>
            <a:r>
              <a:rPr lang="ru-RU" sz="2800" dirty="0" err="1" smtClean="0"/>
              <a:t>парсинг</a:t>
            </a:r>
            <a:r>
              <a:rPr lang="ru-RU" sz="2800" dirty="0" smtClean="0"/>
              <a:t> wordstat.yandex.ru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рекурсивный </a:t>
            </a:r>
            <a:r>
              <a:rPr lang="ru-RU" sz="2800" dirty="0" err="1" smtClean="0"/>
              <a:t>парсинг</a:t>
            </a:r>
            <a:r>
              <a:rPr lang="ru-RU" sz="2800" dirty="0" smtClean="0"/>
              <a:t> подсказок (Яндекс/</a:t>
            </a:r>
            <a:r>
              <a:rPr lang="ru-RU" sz="2800" dirty="0" err="1" smtClean="0"/>
              <a:t>Google</a:t>
            </a:r>
            <a:r>
              <a:rPr lang="ru-RU" sz="2800" dirty="0" smtClean="0"/>
              <a:t>)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</a:t>
            </a:r>
            <a:r>
              <a:rPr lang="ru-RU" sz="2800" dirty="0" err="1" smtClean="0"/>
              <a:t>парсинг</a:t>
            </a:r>
            <a:r>
              <a:rPr lang="ru-RU" sz="2800" dirty="0" smtClean="0"/>
              <a:t> прямого эфира Яндекс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</a:t>
            </a:r>
            <a:r>
              <a:rPr lang="ru-RU" sz="2800" dirty="0" err="1" smtClean="0"/>
              <a:t>парсинг</a:t>
            </a:r>
            <a:r>
              <a:rPr lang="ru-RU" sz="2800" dirty="0" smtClean="0"/>
              <a:t> </a:t>
            </a:r>
            <a:r>
              <a:rPr lang="ru-RU" sz="2800" dirty="0" err="1" smtClean="0"/>
              <a:t>статитики</a:t>
            </a:r>
            <a:r>
              <a:rPr lang="ru-RU" sz="2800" dirty="0" smtClean="0"/>
              <a:t> переходов (</a:t>
            </a:r>
            <a:r>
              <a:rPr lang="ru-RU" sz="2800" dirty="0" err="1" smtClean="0"/>
              <a:t>LiveInternet</a:t>
            </a:r>
            <a:r>
              <a:rPr lang="ru-RU" sz="2800" dirty="0" smtClean="0"/>
              <a:t> и др.)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базы различных систем и сервисов</a:t>
            </a:r>
          </a:p>
          <a:p>
            <a:pPr>
              <a:spcAft>
                <a:spcPts val="1800"/>
              </a:spcAft>
            </a:pPr>
            <a:r>
              <a:rPr lang="ru-RU" sz="2800" dirty="0"/>
              <a:t> </a:t>
            </a:r>
            <a:r>
              <a:rPr lang="ru-RU" sz="2800" dirty="0" smtClean="0"/>
              <a:t>- конструктор потенциально возможных запросов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7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>
                <a:solidFill>
                  <a:schemeClr val="tx2"/>
                </a:solidFill>
              </a:rPr>
              <a:t>Генеральный директор  </a:t>
            </a:r>
            <a:r>
              <a:rPr lang="en-US" i="1">
                <a:solidFill>
                  <a:schemeClr val="tx2"/>
                </a:solidFill>
              </a:rPr>
              <a:t>ALTWeb 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489188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800" dirty="0" smtClean="0"/>
              <a:t>Обновление семантического ядра</a:t>
            </a:r>
            <a:endParaRPr lang="ru-RU" sz="2800" dirty="0" smtClean="0"/>
          </a:p>
          <a:p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Сравнение видимости с конкурентами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Выявление новых запросов у конкурентов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Анализ статистики переходов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Выявление неэффективных запросов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4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489188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ru-RU" sz="3600" dirty="0" smtClean="0"/>
              <a:t>Вопросы</a:t>
            </a:r>
          </a:p>
          <a:p>
            <a:endParaRPr lang="ru-RU" sz="2800" dirty="0"/>
          </a:p>
          <a:p>
            <a:r>
              <a:rPr lang="ru-RU" sz="2800" dirty="0" smtClean="0"/>
              <a:t>Николай Хиврин</a:t>
            </a:r>
            <a:endParaRPr lang="ru-RU" sz="2800" dirty="0"/>
          </a:p>
          <a:p>
            <a:r>
              <a:rPr lang="ru-RU" sz="2800" dirty="0" smtClean="0"/>
              <a:t>Генеральный директор </a:t>
            </a:r>
            <a:r>
              <a:rPr lang="en-US" sz="2800" dirty="0" err="1" smtClean="0"/>
              <a:t>ALTWeb</a:t>
            </a:r>
            <a:r>
              <a:rPr lang="en-US" sz="2800" dirty="0" smtClean="0"/>
              <a:t> Group</a:t>
            </a:r>
            <a:endParaRPr lang="ru-RU" sz="2800" dirty="0" smtClean="0"/>
          </a:p>
          <a:p>
            <a:r>
              <a:rPr lang="en-US" sz="2800" dirty="0" smtClean="0"/>
              <a:t>director@altweb.ru</a:t>
            </a:r>
          </a:p>
          <a:p>
            <a:endParaRPr lang="ru-RU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4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43230" y="1186190"/>
            <a:ext cx="85623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Рекурсивный </a:t>
            </a:r>
            <a:r>
              <a:rPr lang="ru-RU" sz="2800" dirty="0" err="1" smtClean="0"/>
              <a:t>парсинг</a:t>
            </a:r>
            <a:r>
              <a:rPr lang="ru-RU" sz="2800" dirty="0" smtClean="0"/>
              <a:t> wordstat.yandex.ru</a:t>
            </a:r>
          </a:p>
        </p:txBody>
      </p:sp>
      <p:pic>
        <p:nvPicPr>
          <p:cNvPr id="100354" name="Picture 2" descr="C:\Users\Dj Blaze\Google Drive\#Конференции\Ашманов 2012\Картинки\рекурсивный wordstat.yandex.r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30" y="1828800"/>
            <a:ext cx="8036506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43230" y="1186190"/>
            <a:ext cx="85623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Рекурсивный </a:t>
            </a:r>
            <a:r>
              <a:rPr lang="ru-RU" sz="2800" dirty="0" err="1" smtClean="0"/>
              <a:t>парсинг</a:t>
            </a:r>
            <a:r>
              <a:rPr lang="ru-RU" sz="2800" dirty="0" smtClean="0"/>
              <a:t> подсказок (Яндекс/</a:t>
            </a:r>
            <a:r>
              <a:rPr lang="ru-RU" sz="2800" dirty="0" err="1" smtClean="0"/>
              <a:t>Google</a:t>
            </a:r>
            <a:r>
              <a:rPr lang="ru-RU" sz="2800" dirty="0" smtClean="0"/>
              <a:t>)</a:t>
            </a:r>
          </a:p>
        </p:txBody>
      </p:sp>
      <p:pic>
        <p:nvPicPr>
          <p:cNvPr id="101378" name="Picture 2" descr="C:\Users\Dj Blaze\Google Drive\#Конференции\Ашманов 2012\Картинки\рекурсивный подсказки яндекс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14144"/>
            <a:ext cx="7467600" cy="407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30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43230" y="1186190"/>
            <a:ext cx="85623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err="1" smtClean="0"/>
              <a:t>Парсинг</a:t>
            </a:r>
            <a:r>
              <a:rPr lang="ru-RU" sz="2800" dirty="0" smtClean="0"/>
              <a:t> прямого эфира Яндекс</a:t>
            </a:r>
          </a:p>
        </p:txBody>
      </p:sp>
      <p:pic>
        <p:nvPicPr>
          <p:cNvPr id="102402" name="Picture 2" descr="C:\Users\Dj Blaze\Google Drive\#Конференции\Ашманов 2012\Картинки\прямой эфир яндекс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" y="1724650"/>
            <a:ext cx="6198394" cy="423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7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43230" y="1186190"/>
            <a:ext cx="85623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Парсинг </a:t>
            </a:r>
            <a:r>
              <a:rPr lang="ru-RU" sz="2800" dirty="0" smtClean="0"/>
              <a:t>статистики </a:t>
            </a:r>
            <a:r>
              <a:rPr lang="ru-RU" sz="2800" dirty="0" smtClean="0"/>
              <a:t>переходов (LiveInternet и др.)</a:t>
            </a:r>
          </a:p>
        </p:txBody>
      </p:sp>
      <p:pic>
        <p:nvPicPr>
          <p:cNvPr id="103426" name="Picture 2" descr="C:\Users\Dj Blaze\Google Drive\#Конференции\Ашманов 2012\Картинки\liveinterne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5029200" cy="403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9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43230" y="1186190"/>
            <a:ext cx="8562340" cy="4308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/>
              <a:t>К</a:t>
            </a:r>
            <a:r>
              <a:rPr lang="ru-RU" sz="2800" dirty="0" smtClean="0"/>
              <a:t>онструктор потенциально возможных </a:t>
            </a:r>
            <a:r>
              <a:rPr lang="ru-RU" sz="2800" dirty="0" smtClean="0"/>
              <a:t>запросов</a:t>
            </a:r>
          </a:p>
          <a:p>
            <a:pPr marL="514350" indent="-514350">
              <a:spcAft>
                <a:spcPts val="1800"/>
              </a:spcAft>
              <a:buAutoNum type="arabicPeriod"/>
            </a:pPr>
            <a:r>
              <a:rPr lang="ru-RU" sz="2800" dirty="0" smtClean="0"/>
              <a:t>Составление шаблонов</a:t>
            </a:r>
          </a:p>
          <a:p>
            <a:pPr lvl="1">
              <a:spcAft>
                <a:spcPts val="1800"/>
              </a:spcAft>
            </a:pPr>
            <a:r>
              <a:rPr lang="ru-RU" sz="2400" i="1" dirty="0" smtClean="0"/>
              <a:t>Пример</a:t>
            </a:r>
            <a:r>
              <a:rPr lang="en-US" sz="2400" i="1" dirty="0" smtClean="0"/>
              <a:t>:</a:t>
            </a:r>
          </a:p>
          <a:p>
            <a:pPr lvl="1">
              <a:spcAft>
                <a:spcPts val="1800"/>
              </a:spcAft>
            </a:pPr>
            <a:r>
              <a:rPr lang="ru-RU" sz="2400" i="1" dirty="0" smtClean="0"/>
              <a:t>УСЛУГА НАЗВАНИЕ_УЛИЦЫ</a:t>
            </a:r>
          </a:p>
          <a:p>
            <a:pPr lvl="1">
              <a:spcAft>
                <a:spcPts val="1800"/>
              </a:spcAft>
            </a:pPr>
            <a:r>
              <a:rPr lang="ru-RU" sz="2400" i="1" dirty="0" smtClean="0"/>
              <a:t>НАЗВАНИЕ_ТОВАР </a:t>
            </a:r>
            <a:r>
              <a:rPr lang="en-US" sz="2400" i="1" dirty="0" smtClean="0"/>
              <a:t>[ </a:t>
            </a:r>
            <a:r>
              <a:rPr lang="ru-RU" sz="2400" i="1" dirty="0" smtClean="0"/>
              <a:t>купить</a:t>
            </a:r>
            <a:r>
              <a:rPr lang="en-US" sz="2400" i="1" dirty="0" smtClean="0"/>
              <a:t> | </a:t>
            </a:r>
            <a:r>
              <a:rPr lang="ru-RU" sz="2400" i="1" dirty="0" smtClean="0"/>
              <a:t>цена</a:t>
            </a:r>
            <a:r>
              <a:rPr lang="en-US" sz="2400" i="1" dirty="0"/>
              <a:t> </a:t>
            </a:r>
            <a:r>
              <a:rPr lang="en-US" sz="2400" i="1" dirty="0" smtClean="0"/>
              <a:t>]</a:t>
            </a:r>
            <a:endParaRPr lang="ru-RU" sz="2400" i="1" dirty="0" smtClean="0"/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ru-RU" sz="2800" dirty="0" smtClean="0"/>
              <a:t>Проверка </a:t>
            </a:r>
            <a:r>
              <a:rPr lang="ru-RU" sz="2800" dirty="0" smtClean="0"/>
              <a:t>адекватности полученных </a:t>
            </a:r>
            <a:r>
              <a:rPr lang="ru-RU" sz="2800" dirty="0" smtClean="0"/>
              <a:t>запросов</a:t>
            </a:r>
          </a:p>
          <a:p>
            <a:pPr>
              <a:spcAft>
                <a:spcPts val="1800"/>
              </a:spcAft>
            </a:pP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sz="2400" i="1" dirty="0" smtClean="0"/>
              <a:t>Количество результатов по запросу в кавычках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4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800" dirty="0" smtClean="0"/>
              <a:t>Необходимые инструменты и данные для составления семантического ядра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- </a:t>
            </a:r>
            <a:r>
              <a:rPr lang="ru-RU" sz="2800" dirty="0" smtClean="0"/>
              <a:t>база запросов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- </a:t>
            </a:r>
            <a:r>
              <a:rPr lang="ru-RU" sz="2800" dirty="0" smtClean="0"/>
              <a:t>основные параметры запросов</a:t>
            </a:r>
          </a:p>
          <a:p>
            <a:r>
              <a:rPr lang="en-US" sz="2800" dirty="0" smtClean="0"/>
              <a:t> - </a:t>
            </a:r>
            <a:r>
              <a:rPr lang="ru-RU" sz="2800" dirty="0" smtClean="0"/>
              <a:t>данные результатов поиска</a:t>
            </a:r>
          </a:p>
          <a:p>
            <a:pPr marL="457200" indent="-457200">
              <a:buFontTx/>
              <a:buChar char="-"/>
            </a:pPr>
            <a:endParaRPr lang="ru-RU" sz="2800" dirty="0"/>
          </a:p>
          <a:p>
            <a:r>
              <a:rPr lang="ru-RU" sz="2800" dirty="0" smtClean="0"/>
              <a:t>Для последующей работы потребуется</a:t>
            </a:r>
            <a:r>
              <a:rPr lang="en-US" sz="2800" dirty="0" smtClean="0"/>
              <a:t>: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- система статистики, интегрированная через </a:t>
            </a:r>
            <a:r>
              <a:rPr lang="en-US" sz="2800" dirty="0" smtClean="0"/>
              <a:t>API</a:t>
            </a:r>
            <a:endParaRPr lang="ru-RU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4606925" y="6096000"/>
            <a:ext cx="4449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2"/>
                </a:solidFill>
              </a:rPr>
              <a:t>Николай Хиврин</a:t>
            </a:r>
          </a:p>
          <a:p>
            <a:r>
              <a:rPr lang="ru-RU" i="1" dirty="0">
                <a:solidFill>
                  <a:schemeClr val="tx2"/>
                </a:solidFill>
              </a:rPr>
              <a:t>Генеральный директор  </a:t>
            </a:r>
            <a:r>
              <a:rPr lang="en-US" i="1" dirty="0" err="1" smtClean="0">
                <a:solidFill>
                  <a:schemeClr val="tx2"/>
                </a:solidFill>
              </a:rPr>
              <a:t>ALTWeb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Group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724400" y="6019800"/>
            <a:ext cx="441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3" name="Прямоугольник 3"/>
          <p:cNvSpPr>
            <a:spLocks noChangeArrowheads="1"/>
          </p:cNvSpPr>
          <p:nvPr/>
        </p:nvSpPr>
        <p:spPr bwMode="auto">
          <a:xfrm>
            <a:off x="426212" y="1447800"/>
            <a:ext cx="856234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dirty="0" smtClean="0"/>
              <a:t>Получение аналитических данных о запросах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количество показов по wordstat.yandex.ru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количество релевантных документов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 - количество сайтов в контекстной </a:t>
            </a:r>
            <a:r>
              <a:rPr lang="ru-RU" sz="2800" dirty="0" smtClean="0"/>
              <a:t>рекламе</a:t>
            </a:r>
          </a:p>
          <a:p>
            <a:pPr>
              <a:spcAft>
                <a:spcPts val="1800"/>
              </a:spcAft>
            </a:pPr>
            <a:r>
              <a:rPr lang="ru-RU" sz="2800" dirty="0" smtClean="0"/>
              <a:t>- результаты поиска</a:t>
            </a:r>
            <a:endParaRPr lang="ru-RU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5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3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14475</TotalTime>
  <Words>603</Words>
  <Application>Microsoft Office PowerPoint</Application>
  <PresentationFormat>On-screen Show (4:3)</PresentationFormat>
  <Paragraphs>154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Arial</vt:lpstr>
      <vt:lpstr>Оформление по умолчанию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ALTWeb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эффективности применения механизмов SQL-injection и PHP-including для получения несанкционированного доступа к информации, размещенной на Web-узле</dc:title>
  <dc:creator>Dj Blaze</dc:creator>
  <cp:lastModifiedBy>Петров Иван</cp:lastModifiedBy>
  <cp:revision>596</cp:revision>
  <dcterms:created xsi:type="dcterms:W3CDTF">2006-12-10T17:37:15Z</dcterms:created>
  <dcterms:modified xsi:type="dcterms:W3CDTF">2012-11-22T08:53:46Z</dcterms:modified>
</cp:coreProperties>
</file>