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7" r:id="rId3"/>
    <p:sldId id="286" r:id="rId4"/>
    <p:sldId id="288" r:id="rId5"/>
    <p:sldId id="289" r:id="rId6"/>
    <p:sldId id="290" r:id="rId7"/>
    <p:sldId id="284" r:id="rId8"/>
    <p:sldId id="285" r:id="rId9"/>
    <p:sldId id="291" r:id="rId10"/>
    <p:sldId id="292" r:id="rId11"/>
    <p:sldId id="293" r:id="rId12"/>
    <p:sldId id="295" r:id="rId13"/>
    <p:sldId id="294" r:id="rId14"/>
    <p:sldId id="296" r:id="rId15"/>
    <p:sldId id="297" r:id="rId16"/>
    <p:sldId id="298" r:id="rId17"/>
    <p:sldId id="299" r:id="rId18"/>
    <p:sldId id="300" r:id="rId19"/>
    <p:sldId id="302" r:id="rId20"/>
    <p:sldId id="303" r:id="rId21"/>
    <p:sldId id="301" r:id="rId22"/>
    <p:sldId id="283" r:id="rId2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35" autoAdjust="0"/>
  </p:normalViewPr>
  <p:slideViewPr>
    <p:cSldViewPr>
      <p:cViewPr>
        <p:scale>
          <a:sx n="90" d="100"/>
          <a:sy n="90" d="100"/>
        </p:scale>
        <p:origin x="-78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B258D-C4D9-4AA6-808E-9F44D570B40B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CFBC3-C8F9-415A-A726-0D399CCBBF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</p:txBody>
      </p:sp>
    </p:spTree>
    <p:extLst>
      <p:ext uri="{BB962C8B-B14F-4D97-AF65-F5344CB8AC3E}">
        <p14:creationId xmlns:p14="http://schemas.microsoft.com/office/powerpoint/2010/main" xmlns="" val="37091283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Разобравшись со разумной</a:t>
            </a:r>
            <a:r>
              <a:rPr lang="ru-RU" baseline="0" dirty="0" smtClean="0"/>
              <a:t> стоимостью трафика или посетителя – можно обсуждать с оптимизаторами размеры бюджетов и масштабы задачи.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Вот</a:t>
            </a:r>
            <a:r>
              <a:rPr lang="ru-RU" baseline="0" dirty="0" smtClean="0"/>
              <a:t> интересный случай. Клиент просил продвигать его по тематическим запросам – около 20. Мы посчитали, что эти запросы только выглядят частотными в его теме, но цена их завышена, а трафика будет мало. И предложили свой список из 400 запросов.</a:t>
            </a:r>
          </a:p>
          <a:p>
            <a:r>
              <a:rPr lang="ru-RU" baseline="0" dirty="0" smtClean="0"/>
              <a:t>После споров и сомнений решили провести эксперимент – две рекламные кампании, по неделе каждая, с одинаковыми  бюджетами – по каждому из списков.</a:t>
            </a:r>
          </a:p>
          <a:p>
            <a:r>
              <a:rPr lang="ru-RU" baseline="0" dirty="0" smtClean="0"/>
              <a:t>Вторая неделя – в четыре раза больше трафик и заметное увеличение звонков.</a:t>
            </a:r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</a:t>
            </a:r>
            <a:r>
              <a:rPr lang="en-US" baseline="0" dirty="0" smtClean="0"/>
              <a:t> – </a:t>
            </a:r>
            <a:r>
              <a:rPr lang="ru-RU" baseline="0" dirty="0" smtClean="0"/>
              <a:t>Еще раз п</a:t>
            </a:r>
            <a:r>
              <a:rPr lang="ru-RU" dirty="0" smtClean="0"/>
              <a:t>ро стоимость – можно попробовать посчитать ее и с этого входа. 10 000 запросов – от 10 </a:t>
            </a:r>
            <a:r>
              <a:rPr lang="ru-RU" dirty="0" err="1" smtClean="0"/>
              <a:t>руб</a:t>
            </a:r>
            <a:r>
              <a:rPr lang="ru-RU" dirty="0" smtClean="0"/>
              <a:t> за запрос.</a:t>
            </a:r>
          </a:p>
          <a:p>
            <a:r>
              <a:rPr lang="ru-RU" dirty="0" smtClean="0"/>
              <a:t>Месячный</a:t>
            </a:r>
            <a:r>
              <a:rPr lang="ru-RU" baseline="0" dirty="0" smtClean="0"/>
              <a:t> бюджет от 100 000</a:t>
            </a:r>
          </a:p>
          <a:p>
            <a:r>
              <a:rPr lang="ru-RU" baseline="0" dirty="0" smtClean="0"/>
              <a:t>Если получим трафик 4000 в сутки = 100 000 в месяц. Стоимость перехода получится в районе 1 </a:t>
            </a:r>
            <a:r>
              <a:rPr lang="ru-RU" baseline="0" dirty="0" err="1" smtClean="0"/>
              <a:t>руб-переход</a:t>
            </a:r>
            <a:r>
              <a:rPr lang="ru-RU" baseline="0" dirty="0" smtClean="0"/>
              <a:t>.</a:t>
            </a:r>
          </a:p>
          <a:p>
            <a:r>
              <a:rPr lang="ru-RU" baseline="0" dirty="0" smtClean="0"/>
              <a:t>Сильно зависит от конкретики (поисковый спрос в теме, качество сайта и его размер) – стоимость может колебаться, но ориентиры для сверки похожи на предыдущие оценки.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Вообще этот слайд -  про достижимые ориентиры по трафику, к которым можно стремиться и которые можно объявлять оптимизаторам в качестве задачи. После получения цен и сроков от них – можно сравнить тем представлением о стоимости трафика и посетителя, о котором мы говорили в начале доклада.</a:t>
            </a:r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Наиболее частая причина срыва сроков не сложность работ, а загруженность разработчиков клиента другими задачами с более высоким приоритетом.</a:t>
            </a:r>
          </a:p>
          <a:p>
            <a:r>
              <a:rPr lang="ru-RU" dirty="0" smtClean="0"/>
              <a:t>Вспомним 8 слайд.</a:t>
            </a:r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 та</a:t>
            </a:r>
            <a:r>
              <a:rPr lang="ru-RU" baseline="0" dirty="0" smtClean="0"/>
              <a:t> часть планирования, которая вроде не совсем касается оптимизаторов, тем не менее важна и для них.</a:t>
            </a:r>
          </a:p>
          <a:p>
            <a:r>
              <a:rPr lang="ru-RU" baseline="0" dirty="0" smtClean="0"/>
              <a:t>Если все сроки и обязательства по продвижению будут выполнены, а клиент не сможет адекватно </a:t>
            </a:r>
            <a:r>
              <a:rPr lang="ru-RU" baseline="0" dirty="0" err="1" smtClean="0"/>
              <a:t>монетизировать</a:t>
            </a:r>
            <a:r>
              <a:rPr lang="ru-RU" baseline="0" dirty="0" smtClean="0"/>
              <a:t> полученный результат и его доходы не вырастут пропорционально – клиент перестанет платить.</a:t>
            </a:r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Разговорами о планировании никого не удивишь.</a:t>
            </a:r>
          </a:p>
          <a:p>
            <a:r>
              <a:rPr lang="ru-RU" dirty="0" smtClean="0"/>
              <a:t>Планирование давно и успешно используется в самых разных сферах и нет особой нужды говорить о его пользе и необходимости.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Но вот в сфере SEO планирование пока используется далеко не всегда.</a:t>
            </a:r>
          </a:p>
          <a:p>
            <a:r>
              <a:rPr lang="ru-RU" dirty="0" smtClean="0"/>
              <a:t>Мы видим это по обращению к нам новых клиентов - половина из них в очень общих чертах представляет себе, чего можно ожидать от SEO, сколько это может стоить и как быстро можно получить результат.</a:t>
            </a:r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Вопросы закономерные, но без конкретизации не дают понимания – что это  даст вашему бизнесу? Как увеличится доход, получаемый</a:t>
            </a:r>
            <a:r>
              <a:rPr lang="ru-RU" baseline="0" dirty="0" smtClean="0"/>
              <a:t> при помощи сайта?</a:t>
            </a:r>
          </a:p>
          <a:p>
            <a:endParaRPr lang="ru-RU" baseline="0" dirty="0" smtClean="0"/>
          </a:p>
          <a:p>
            <a:r>
              <a:rPr lang="ru-RU" dirty="0" smtClean="0"/>
              <a:t>Видя такую неподготовленность клиента, у некоторых оптимизаторов может возникнуть соблазн - продать клиенту не ту услугу, которая ему действительно нужна, а ту, которую продать выгодней и проще.</a:t>
            </a:r>
          </a:p>
          <a:p>
            <a:r>
              <a:rPr lang="ru-RU" dirty="0" smtClean="0"/>
              <a:t>В результате возникают проблемы, ведущие в лучшем случае к разочарованиям клиентов в SEO, в худшем - к серьезным или фатальным потерям в бизнесе.</a:t>
            </a:r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ИТОГ - взаимное недовольство, потери в бизнесе</a:t>
            </a:r>
          </a:p>
          <a:p>
            <a:r>
              <a:rPr lang="ru-RU" dirty="0" smtClean="0"/>
              <a:t>Планировать необходимо, чтобы попытаться понять до начала работ, сколько потребуется времени, ресурсов и денег.</a:t>
            </a:r>
          </a:p>
          <a:p>
            <a:r>
              <a:rPr lang="ru-RU" dirty="0" smtClean="0"/>
              <a:t>И какой результат для бизнеса можно ожидать в итоге. Окупятся ли ваши усилия?</a:t>
            </a:r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ГРАФИК 1 - был составлен план роста до 5000 в декабре. Сейчас ноябрь, но план уже перевыполнен - около 6000 в сутки.</a:t>
            </a:r>
          </a:p>
          <a:p>
            <a:r>
              <a:rPr lang="ru-RU" dirty="0" smtClean="0"/>
              <a:t>Доволен ли клиент? Опять-таки по нашему опыту - нормальный клиент не бывает полностью доволен никогда :)</a:t>
            </a:r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ГРАФИК 2 - был составлен план роста регионального трафика в два раза - с 6000 до 12 000. Рост есть - но только до 10 000 в сутки.</a:t>
            </a:r>
          </a:p>
          <a:p>
            <a:r>
              <a:rPr lang="ru-RU" dirty="0" smtClean="0"/>
              <a:t>Но даже такой степени приближения хватает, чтобы минимизировать финансовые риски и получать достаточные результаты. Здесь при планировании было допущено несколько ошибок с обеих сторон. Тем не менее мы продлеваем договор на следующий период.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Зная эти параметры, можно более или менее точно понять, какие результаты и за какие деньги вы готовы (вам выгодно) заказать - получить от продвижения. </a:t>
            </a:r>
          </a:p>
          <a:p>
            <a:r>
              <a:rPr lang="ru-RU" dirty="0" smtClean="0"/>
              <a:t>Вы уже можете поставить задачу оптимизаторам или оценить выгодность их предложения.</a:t>
            </a:r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Здесь мы оставляем за скобками такие вопросы, как содержание офиса с персоналом, возможные колебания конверсии, расходы на </a:t>
            </a:r>
            <a:r>
              <a:rPr lang="ru-RU" dirty="0" err="1" smtClean="0"/>
              <a:t>контент</a:t>
            </a:r>
            <a:r>
              <a:rPr lang="ru-RU" dirty="0" smtClean="0"/>
              <a:t> 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программинг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и</a:t>
            </a:r>
            <a:r>
              <a:rPr lang="ru-RU" baseline="0" dirty="0" smtClean="0"/>
              <a:t> прочие затраты, которые на практике конечно необходимо учитывать.</a:t>
            </a:r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Здесь также за скобками остаются такие</a:t>
            </a:r>
            <a:r>
              <a:rPr lang="ru-RU" baseline="0" dirty="0" smtClean="0"/>
              <a:t> нюансы как глубина просмотра и показы, разная стоимость трафика в разных тематиках и прочие моменты, о которых владельцы порталов знают лучше оптимизаторов.</a:t>
            </a:r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marL="0" indent="3048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  <p:sp>
        <p:nvSpPr>
          <p:cNvPr id="9" name="Shape 9"/>
          <p:cNvSpPr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rgbClr val="666666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marL="0" indent="228600" algn="l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marL="742950" indent="-285750" algn="l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marL="1143000" indent="-228600" algn="l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marL="16002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marL="20574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marL="25146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marL="29718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marL="34290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marL="38862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transition spd="slow">
    <p:cut/>
  </p:transition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 panose="00000000000000000000"/>
          <a:ea typeface="Arial" panose="00000000000000000000"/>
          <a:cs typeface="Arial" panose="00000000000000000000"/>
          <a:sym typeface="Arial" panose="0000000000000000000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koshkin@gmail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cebook.com/serg.koshki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ctrTitle"/>
          </p:nvPr>
        </p:nvSpPr>
        <p:spPr>
          <a:xfrm>
            <a:off x="685800" y="2053377"/>
            <a:ext cx="7772400" cy="1661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r>
              <a:rPr lang="ru-RU" dirty="0" smtClean="0"/>
              <a:t>Есть ли у вас </a:t>
            </a:r>
            <a:r>
              <a:rPr lang="ru-RU" dirty="0" smtClean="0"/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0" dirty="0" smtClean="0"/>
              <a:t>Как планировать продвижение сайта – бюджеты, сроки, результаты?</a:t>
            </a:r>
            <a:endParaRPr sz="2400" b="0" dirty="0"/>
          </a:p>
        </p:txBody>
      </p:sp>
      <p:sp>
        <p:nvSpPr>
          <p:cNvPr id="24" name="Shape 24"/>
          <p:cNvSpPr>
            <a:spLocks noGrp="1"/>
          </p:cNvSpPr>
          <p:nvPr>
            <p:ph type="subTitle" idx="1"/>
          </p:nvPr>
        </p:nvSpPr>
        <p:spPr>
          <a:xfrm>
            <a:off x="685800" y="3432749"/>
            <a:ext cx="7772400" cy="17542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/>
            <a:endParaRPr lang="ru-RU" dirty="0" smtClean="0"/>
          </a:p>
          <a:p>
            <a:pPr lvl="0" rtl="0"/>
            <a:r>
              <a:rPr sz="2400" dirty="0" err="1" smtClean="0"/>
              <a:t>Сергей</a:t>
            </a:r>
            <a:r>
              <a:rPr sz="2400" dirty="0" smtClean="0"/>
              <a:t> </a:t>
            </a:r>
            <a:r>
              <a:rPr sz="2400" dirty="0" err="1"/>
              <a:t>Кошкин</a:t>
            </a:r>
            <a:endParaRPr sz="2400" dirty="0"/>
          </a:p>
          <a:p>
            <a:pPr lvl="0" rtl="0"/>
            <a:r>
              <a:rPr sz="2400" dirty="0"/>
              <a:t>www.smartseo.ru</a:t>
            </a:r>
          </a:p>
          <a:p>
            <a:r>
              <a:rPr sz="2400" dirty="0" err="1"/>
              <a:t>ноябрь</a:t>
            </a:r>
            <a:r>
              <a:rPr sz="2400" dirty="0"/>
              <a:t> </a:t>
            </a:r>
            <a:r>
              <a:rPr sz="2400" dirty="0" smtClean="0"/>
              <a:t>201</a:t>
            </a:r>
            <a:r>
              <a:rPr lang="ru-RU" sz="2400" dirty="0" smtClean="0"/>
              <a:t>2</a:t>
            </a:r>
            <a:endParaRPr sz="2400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Продажи товаров и услуг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Допустим, у вас магазин с посещаемостью 500 человек в сутки </a:t>
            </a:r>
            <a:r>
              <a:rPr lang="ru-RU" sz="2000" dirty="0" smtClean="0"/>
              <a:t>= </a:t>
            </a:r>
            <a:r>
              <a:rPr lang="ru-RU" sz="2000" dirty="0" smtClean="0"/>
              <a:t>12 500 в месяц. </a:t>
            </a:r>
          </a:p>
          <a:p>
            <a:pPr>
              <a:buNone/>
            </a:pPr>
            <a:r>
              <a:rPr lang="ru-RU" sz="2000" dirty="0" smtClean="0"/>
              <a:t>Средняя конверсия 1%=125 покупок, средняя маржа 500 рублей.</a:t>
            </a:r>
          </a:p>
          <a:p>
            <a:pPr>
              <a:buNone/>
            </a:pPr>
            <a:r>
              <a:rPr lang="ru-RU" sz="2000" dirty="0" smtClean="0"/>
              <a:t>В результате грустных подсчетов получается, что ваша "грязная" прибыль составляет </a:t>
            </a:r>
          </a:p>
          <a:p>
            <a:pPr>
              <a:buNone/>
            </a:pPr>
            <a:r>
              <a:rPr lang="ru-RU" sz="2000" dirty="0" smtClean="0"/>
              <a:t>125х500=62 500 </a:t>
            </a:r>
            <a:r>
              <a:rPr lang="ru-RU" sz="2000" dirty="0" err="1" smtClean="0"/>
              <a:t>руб</a:t>
            </a:r>
            <a:r>
              <a:rPr lang="ru-RU" sz="2000" dirty="0" smtClean="0"/>
              <a:t> в месяц.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Если оптимизаторы в два раза увеличат вашу </a:t>
            </a:r>
            <a:r>
              <a:rPr lang="ru-RU" sz="2000" b="1" i="1" dirty="0" smtClean="0"/>
              <a:t>целевую</a:t>
            </a:r>
            <a:r>
              <a:rPr lang="ru-RU" sz="2000" dirty="0" smtClean="0"/>
              <a:t> посещаемость с бюджетом 50 </a:t>
            </a:r>
            <a:r>
              <a:rPr lang="ru-RU" sz="2000" dirty="0" smtClean="0"/>
              <a:t>000 </a:t>
            </a:r>
            <a:r>
              <a:rPr lang="ru-RU" sz="2000" dirty="0" err="1" smtClean="0"/>
              <a:t>руб-месяц</a:t>
            </a:r>
            <a:r>
              <a:rPr lang="ru-RU" sz="2000" dirty="0" smtClean="0"/>
              <a:t> </a:t>
            </a:r>
            <a:r>
              <a:rPr lang="ru-RU" sz="2000" dirty="0" smtClean="0"/>
              <a:t>- смысла в таком продвижении </a:t>
            </a:r>
            <a:r>
              <a:rPr lang="ru-RU" sz="2000" dirty="0" smtClean="0"/>
              <a:t>нет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Если же за эти деньги ваша посещаемость будет увеличена до </a:t>
            </a:r>
            <a:r>
              <a:rPr lang="ru-RU" sz="2000" dirty="0" smtClean="0"/>
              <a:t>3000 в день = 75 </a:t>
            </a:r>
            <a:r>
              <a:rPr lang="ru-RU" sz="2000" dirty="0" smtClean="0"/>
              <a:t>000 в </a:t>
            </a:r>
            <a:r>
              <a:rPr lang="ru-RU" sz="2000" dirty="0" smtClean="0"/>
              <a:t>месяц, </a:t>
            </a:r>
            <a:r>
              <a:rPr lang="ru-RU" sz="2000" dirty="0" smtClean="0"/>
              <a:t>прибыль вырастет до 750х500=375 000 </a:t>
            </a:r>
            <a:r>
              <a:rPr lang="ru-RU" sz="2000" dirty="0" err="1" smtClean="0"/>
              <a:t>руб</a:t>
            </a:r>
            <a:r>
              <a:rPr lang="ru-RU" sz="2000" dirty="0" smtClean="0"/>
              <a:t> в месяц. Т</a:t>
            </a:r>
            <a:r>
              <a:rPr lang="ru-RU" sz="2000" dirty="0" smtClean="0"/>
              <a:t>акой </a:t>
            </a:r>
            <a:r>
              <a:rPr lang="ru-RU" sz="2000" dirty="0" smtClean="0"/>
              <a:t>вариант уже можно рассматривать. </a:t>
            </a:r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Портал</a:t>
            </a:r>
            <a:r>
              <a:rPr lang="ru-RU" dirty="0" smtClean="0"/>
              <a:t>ы</a:t>
            </a:r>
            <a:r>
              <a:rPr lang="ru-RU" dirty="0" smtClean="0"/>
              <a:t>, СМИ, </a:t>
            </a:r>
            <a:r>
              <a:rPr lang="en-US" dirty="0" smtClean="0"/>
              <a:t>Classified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У сайтов, продающих рекламу, похожая схема подсчетов</a:t>
            </a:r>
          </a:p>
          <a:p>
            <a:pPr>
              <a:buNone/>
            </a:pPr>
            <a:r>
              <a:rPr lang="ru-RU" sz="2000" dirty="0" smtClean="0"/>
              <a:t>Зная</a:t>
            </a:r>
            <a:r>
              <a:rPr lang="ru-RU" sz="2000" dirty="0" smtClean="0"/>
              <a:t>, на какую сумму вы откручиваете рекламы при посещаемости в 10 000 в день, можно с некоторой погрешностью посчитать доходы при росте до 20 000 -  30 000 …</a:t>
            </a:r>
          </a:p>
          <a:p>
            <a:pPr>
              <a:buNone/>
            </a:pPr>
            <a:r>
              <a:rPr lang="ru-RU" sz="2000" dirty="0" smtClean="0"/>
              <a:t>И сделать выводы о целесообразности и допустимой цене продвижения.</a:t>
            </a:r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Стоимость посетителя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Еще один производный параметр, который можно вычислить на основе накопленной статистики – приемлемая стоимость посетителя.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1% - 100п – 500 </a:t>
            </a:r>
            <a:r>
              <a:rPr lang="ru-RU" sz="2400" dirty="0" err="1" smtClean="0"/>
              <a:t>руб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1п – 5 </a:t>
            </a:r>
            <a:r>
              <a:rPr lang="ru-RU" sz="2400" dirty="0" err="1" smtClean="0"/>
              <a:t>руб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Сколько можно за него заплатить?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10 000п/</a:t>
            </a:r>
            <a:r>
              <a:rPr lang="ru-RU" sz="2400" dirty="0" err="1" smtClean="0"/>
              <a:t>д</a:t>
            </a:r>
            <a:r>
              <a:rPr lang="ru-RU" sz="2400" dirty="0" smtClean="0"/>
              <a:t> =  250 000 </a:t>
            </a:r>
            <a:r>
              <a:rPr lang="ru-RU" sz="2400" dirty="0" err="1" smtClean="0"/>
              <a:t>п\мес</a:t>
            </a:r>
            <a:r>
              <a:rPr lang="ru-RU" sz="2400" dirty="0" smtClean="0"/>
              <a:t> = 200 000 </a:t>
            </a:r>
            <a:r>
              <a:rPr lang="ru-RU" sz="2400" dirty="0" err="1" smtClean="0"/>
              <a:t>руб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1п – 80 коп</a:t>
            </a:r>
          </a:p>
          <a:p>
            <a:pPr>
              <a:buNone/>
            </a:pPr>
            <a:r>
              <a:rPr lang="ru-RU" sz="2400" dirty="0" smtClean="0"/>
              <a:t>Сколько можно за него заплатить?</a:t>
            </a:r>
            <a:endParaRPr lang="ru-RU" sz="2400" dirty="0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новых сайтов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у вашего сайта не накопилось достаточной статистики?</a:t>
            </a:r>
          </a:p>
          <a:p>
            <a:pPr>
              <a:buNone/>
            </a:pPr>
            <a:endParaRPr lang="ru-RU" dirty="0" smtClean="0"/>
          </a:p>
          <a:p>
            <a:r>
              <a:rPr lang="ru-RU" sz="2400" dirty="0" smtClean="0"/>
              <a:t>Ищите </a:t>
            </a:r>
            <a:r>
              <a:rPr lang="ru-RU" sz="2400" dirty="0" err="1" smtClean="0"/>
              <a:t>инсайдерскую</a:t>
            </a:r>
            <a:r>
              <a:rPr lang="ru-RU" sz="2400" dirty="0" smtClean="0"/>
              <a:t> информацию от конкурентов</a:t>
            </a:r>
          </a:p>
          <a:p>
            <a:r>
              <a:rPr lang="ru-RU" sz="2400" dirty="0" smtClean="0"/>
              <a:t>Проведите тестовую рекламную кампанию</a:t>
            </a:r>
          </a:p>
          <a:p>
            <a:r>
              <a:rPr lang="ru-RU" sz="2400" dirty="0" smtClean="0"/>
              <a:t>Купите целевой трафик и проверьте конверсию или монетизацию</a:t>
            </a:r>
          </a:p>
          <a:p>
            <a:r>
              <a:rPr lang="ru-RU" sz="2400" dirty="0" smtClean="0"/>
              <a:t>В ряде отраслей средняя конверсия известна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по запросам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Небольшие </a:t>
            </a:r>
            <a:r>
              <a:rPr lang="ru-RU" sz="2400" dirty="0" err="1" smtClean="0"/>
              <a:t>и-или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нишевые</a:t>
            </a:r>
            <a:r>
              <a:rPr lang="ru-RU" sz="2400" dirty="0" smtClean="0"/>
              <a:t> сайты </a:t>
            </a:r>
          </a:p>
          <a:p>
            <a:pPr>
              <a:buNone/>
            </a:pPr>
            <a:r>
              <a:rPr lang="ru-RU" sz="2400" dirty="0" smtClean="0"/>
              <a:t>(заказ такси, доставка пиццы, ремонт </a:t>
            </a:r>
            <a:r>
              <a:rPr lang="ru-RU" sz="2400" dirty="0" err="1" smtClean="0"/>
              <a:t>айфонов</a:t>
            </a:r>
            <a:r>
              <a:rPr lang="ru-RU" sz="2400" dirty="0" smtClean="0"/>
              <a:t>?)</a:t>
            </a:r>
          </a:p>
          <a:p>
            <a:pPr>
              <a:buNone/>
            </a:pPr>
            <a:endParaRPr lang="en-US" sz="2400" dirty="0" smtClean="0"/>
          </a:p>
          <a:p>
            <a:r>
              <a:rPr lang="ru-RU" sz="2400" dirty="0" smtClean="0"/>
              <a:t>Оценка в сервисах продвижения </a:t>
            </a:r>
            <a:r>
              <a:rPr lang="en-US" sz="2400" dirty="0" smtClean="0"/>
              <a:t>(</a:t>
            </a:r>
            <a:r>
              <a:rPr lang="en-US" sz="2400" dirty="0" err="1" smtClean="0"/>
              <a:t>Seopult</a:t>
            </a:r>
            <a:r>
              <a:rPr lang="en-US" sz="2400" dirty="0" smtClean="0"/>
              <a:t>, </a:t>
            </a:r>
            <a:r>
              <a:rPr lang="en-US" sz="2400" dirty="0" err="1" smtClean="0"/>
              <a:t>Megaindex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r>
              <a:rPr lang="ru-RU" sz="2400" dirty="0" smtClean="0"/>
              <a:t>Оценка рекламной кампании в </a:t>
            </a:r>
            <a:r>
              <a:rPr lang="ru-RU" sz="2400" dirty="0" err="1" smtClean="0"/>
              <a:t>Директе</a:t>
            </a:r>
            <a:endParaRPr lang="ru-RU" sz="2400" dirty="0" smtClean="0"/>
          </a:p>
          <a:p>
            <a:r>
              <a:rPr lang="ru-RU" sz="2400" dirty="0" smtClean="0"/>
              <a:t>Сравните полученные данные по стоимости</a:t>
            </a:r>
          </a:p>
          <a:p>
            <a:r>
              <a:rPr lang="ru-RU" sz="2400" dirty="0" smtClean="0"/>
              <a:t>Получите представление о возможном трафике (прогноз переходов в </a:t>
            </a:r>
            <a:r>
              <a:rPr lang="ru-RU" sz="2400" dirty="0" err="1" smtClean="0"/>
              <a:t>Директе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Что обойдется дешевле? (в конкурентных тематиках – дешевле продвижение, в </a:t>
            </a:r>
            <a:r>
              <a:rPr lang="ru-RU" sz="2400" dirty="0" err="1" smtClean="0"/>
              <a:t>неперегретых</a:t>
            </a:r>
            <a:r>
              <a:rPr lang="ru-RU" sz="2400" dirty="0" smtClean="0"/>
              <a:t> узких темах – контекст)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трафика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Смотрим на лидеров в теме:</a:t>
            </a:r>
          </a:p>
          <a:p>
            <a:pPr lvl="1"/>
            <a:r>
              <a:rPr lang="ru-RU" sz="1800" dirty="0" smtClean="0"/>
              <a:t>и</a:t>
            </a:r>
            <a:r>
              <a:rPr lang="ru-RU" sz="1800" dirty="0" smtClean="0"/>
              <a:t>х трафик </a:t>
            </a:r>
          </a:p>
          <a:p>
            <a:pPr lvl="1"/>
            <a:r>
              <a:rPr lang="ru-RU" sz="1800" dirty="0" smtClean="0"/>
              <a:t>качество их сайтов</a:t>
            </a:r>
          </a:p>
          <a:p>
            <a:pPr lvl="1"/>
            <a:r>
              <a:rPr lang="ru-RU" sz="1800" dirty="0" smtClean="0"/>
              <a:t>объем </a:t>
            </a:r>
            <a:r>
              <a:rPr lang="ru-RU" sz="1800" dirty="0" err="1" smtClean="0"/>
              <a:t>контента</a:t>
            </a:r>
            <a:endParaRPr lang="ru-RU" sz="1800" dirty="0" smtClean="0"/>
          </a:p>
          <a:p>
            <a:pPr lvl="1"/>
            <a:r>
              <a:rPr lang="ru-RU" sz="1800" dirty="0" smtClean="0"/>
              <a:t>ассортимент товаров – сравниваем со своими показателями</a:t>
            </a:r>
          </a:p>
          <a:p>
            <a:pPr lvl="1"/>
            <a:r>
              <a:rPr lang="ru-RU" sz="1800" dirty="0" smtClean="0"/>
              <a:t>На первом этапе возможный трафик – половина от лидера-близнеца</a:t>
            </a:r>
          </a:p>
          <a:p>
            <a:pPr>
              <a:buNone/>
            </a:pPr>
            <a:r>
              <a:rPr lang="ru-RU" sz="2400" dirty="0" smtClean="0"/>
              <a:t>Составляем полный список запросов:</a:t>
            </a:r>
          </a:p>
          <a:p>
            <a:pPr lvl="1"/>
            <a:r>
              <a:rPr lang="ru-RU" sz="1800" dirty="0" smtClean="0"/>
              <a:t>Действительно полный</a:t>
            </a:r>
          </a:p>
          <a:p>
            <a:pPr lvl="1"/>
            <a:r>
              <a:rPr lang="ru-RU" sz="1800" dirty="0" smtClean="0"/>
              <a:t>100 товаров – 1000 запросов, 1000 товаров – 10 000+ запросов</a:t>
            </a:r>
            <a:endParaRPr lang="ru-RU" sz="1800" dirty="0" smtClean="0"/>
          </a:p>
          <a:p>
            <a:pPr lvl="1"/>
            <a:r>
              <a:rPr lang="ru-RU" sz="1800" dirty="0" smtClean="0"/>
              <a:t>В среднем по больнице 10 000 запросов – 4 000 в сутки из поиска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и этапы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Улучшать и продвигать сайт можно вечно, мы говорим здесь о первом разумном сроке для разных задач:</a:t>
            </a:r>
          </a:p>
          <a:p>
            <a:r>
              <a:rPr lang="ru-RU" sz="2000" dirty="0" smtClean="0"/>
              <a:t>ВЧ – до 1 года</a:t>
            </a:r>
          </a:p>
          <a:p>
            <a:r>
              <a:rPr lang="ru-RU" sz="2000" dirty="0" smtClean="0"/>
              <a:t>СЧ- до 6 </a:t>
            </a:r>
            <a:r>
              <a:rPr lang="ru-RU" sz="2000" dirty="0" err="1" smtClean="0"/>
              <a:t>мес</a:t>
            </a:r>
            <a:endParaRPr lang="ru-RU" sz="2000" dirty="0" smtClean="0"/>
          </a:p>
          <a:p>
            <a:r>
              <a:rPr lang="ru-RU" sz="2000" dirty="0" smtClean="0"/>
              <a:t>Трафик – от 2-6 </a:t>
            </a:r>
            <a:r>
              <a:rPr lang="ru-RU" sz="2000" dirty="0" err="1" smtClean="0"/>
              <a:t>мес</a:t>
            </a:r>
            <a:r>
              <a:rPr lang="ru-RU" sz="2000" dirty="0" smtClean="0"/>
              <a:t> (от готовности сайта)</a:t>
            </a:r>
          </a:p>
          <a:p>
            <a:endParaRPr lang="ru-RU" sz="2000" dirty="0" smtClean="0"/>
          </a:p>
          <a:p>
            <a:r>
              <a:rPr lang="ru-RU" sz="2000" dirty="0" smtClean="0"/>
              <a:t>Ежемесячная динамика, как минимум со второго месяца</a:t>
            </a:r>
          </a:p>
          <a:p>
            <a:r>
              <a:rPr lang="ru-RU" sz="2000" dirty="0" smtClean="0"/>
              <a:t>3 или 4 месяц и далее – контроль показателей (процент запросов в топ, промежуточный цифры трафика и </a:t>
            </a:r>
            <a:r>
              <a:rPr lang="ru-RU" sz="2000" dirty="0" err="1" smtClean="0"/>
              <a:t>тп</a:t>
            </a:r>
            <a:r>
              <a:rPr lang="ru-RU" sz="2000" dirty="0" smtClean="0"/>
              <a:t>)</a:t>
            </a:r>
          </a:p>
          <a:p>
            <a:endParaRPr lang="ru-RU" sz="2000" dirty="0" smtClean="0"/>
          </a:p>
          <a:p>
            <a:r>
              <a:rPr lang="ru-RU" sz="2000" dirty="0" smtClean="0"/>
              <a:t>Сроки могут сдвигаться от месяца до бесконечности, если растянулись работы по оптимизации сайта (технические работы, </a:t>
            </a:r>
            <a:r>
              <a:rPr lang="ru-RU" sz="2000" dirty="0" err="1" smtClean="0"/>
              <a:t>контент</a:t>
            </a:r>
            <a:r>
              <a:rPr lang="ru-RU" sz="2000" dirty="0" smtClean="0"/>
              <a:t>) – см. далее…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Технические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Возможная коррекция движка, устранение уязвимостей и проблем</a:t>
            </a:r>
          </a:p>
          <a:p>
            <a:r>
              <a:rPr lang="ru-RU" sz="2000" dirty="0" smtClean="0"/>
              <a:t>Коррекция структуры, перелинковка страниц, создание дополнительных разделов или дробление существующих</a:t>
            </a:r>
          </a:p>
          <a:p>
            <a:r>
              <a:rPr lang="ru-RU" sz="2000" dirty="0" smtClean="0"/>
              <a:t>Возможно, потребуется подключение дизайнеров, если изменения не впишутся в существующий шаблон</a:t>
            </a:r>
          </a:p>
          <a:p>
            <a:r>
              <a:rPr lang="ru-RU" sz="2000" dirty="0" smtClean="0"/>
              <a:t>Кто будет проводить эти работы? </a:t>
            </a:r>
          </a:p>
          <a:p>
            <a:r>
              <a:rPr lang="ru-RU" sz="2000" dirty="0" smtClean="0"/>
              <a:t>Сколько это стоит?</a:t>
            </a:r>
          </a:p>
          <a:p>
            <a:r>
              <a:rPr lang="ru-RU" sz="2000" dirty="0" smtClean="0"/>
              <a:t>Сколько займет времени?</a:t>
            </a:r>
          </a:p>
          <a:p>
            <a:r>
              <a:rPr lang="ru-RU" sz="2000" dirty="0" smtClean="0"/>
              <a:t>Каков предполагаемый масштаб доработок? (вопрос к оптимизаторам)</a:t>
            </a:r>
          </a:p>
          <a:p>
            <a:endParaRPr lang="ru-RU" sz="2000" dirty="0" smtClean="0"/>
          </a:p>
          <a:p>
            <a:r>
              <a:rPr lang="ru-RU" sz="2000" dirty="0" smtClean="0"/>
              <a:t>БЮДЖЕТ И СРОКИ!</a:t>
            </a:r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Контент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Есть ли у вас на сайте </a:t>
            </a:r>
            <a:r>
              <a:rPr lang="ru-RU" sz="2000" dirty="0" err="1" smtClean="0"/>
              <a:t>контент</a:t>
            </a:r>
            <a:r>
              <a:rPr lang="ru-RU" sz="2000" dirty="0" smtClean="0"/>
              <a:t> в необходимом объеме или его придется писать с нуля?</a:t>
            </a:r>
          </a:p>
          <a:p>
            <a:r>
              <a:rPr lang="ru-RU" sz="2000" dirty="0" smtClean="0"/>
              <a:t>Примерная оценка объема работ, исполнителей, их загрузки, сроки и цена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Технические работы и работы с </a:t>
            </a:r>
            <a:r>
              <a:rPr lang="ru-RU" sz="2000" dirty="0" err="1" smtClean="0"/>
              <a:t>контентом</a:t>
            </a:r>
            <a:r>
              <a:rPr lang="ru-RU" sz="2000" dirty="0" smtClean="0"/>
              <a:t> ведут разные люди – поэтому процессы могут идти параллельно, какое звено более слабое? Что может задержать работу по продвижению?</a:t>
            </a:r>
          </a:p>
          <a:p>
            <a:r>
              <a:rPr lang="ru-RU" sz="2000" dirty="0" smtClean="0"/>
              <a:t>Есть ли на сайте разделы и </a:t>
            </a:r>
            <a:r>
              <a:rPr lang="ru-RU" sz="2000" dirty="0" err="1" smtClean="0"/>
              <a:t>контент</a:t>
            </a:r>
            <a:r>
              <a:rPr lang="ru-RU" sz="2000" dirty="0" smtClean="0"/>
              <a:t>, готовые к продвижению?</a:t>
            </a:r>
          </a:p>
          <a:p>
            <a:endParaRPr lang="ru-RU" sz="2000" dirty="0" smtClean="0"/>
          </a:p>
          <a:p>
            <a:r>
              <a:rPr lang="ru-RU" sz="2000" dirty="0" smtClean="0"/>
              <a:t>БЮДЖЕТ И СРОКИ!</a:t>
            </a:r>
          </a:p>
          <a:p>
            <a:endParaRPr lang="ru-RU" sz="2000" dirty="0" smtClean="0"/>
          </a:p>
          <a:p>
            <a:pPr>
              <a:buNone/>
            </a:pPr>
            <a:endParaRPr lang="ru-RU" sz="1600" dirty="0" smtClean="0"/>
          </a:p>
          <a:p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Сезонность, </a:t>
            </a:r>
            <a:r>
              <a:rPr lang="ru-RU" dirty="0" err="1" smtClean="0"/>
              <a:t>региональность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В </a:t>
            </a:r>
            <a:r>
              <a:rPr lang="ru-RU" sz="2000" dirty="0" err="1" smtClean="0"/>
              <a:t>ретинге</a:t>
            </a:r>
            <a:r>
              <a:rPr lang="ru-RU" sz="2000" dirty="0" smtClean="0"/>
              <a:t> и счетчике </a:t>
            </a:r>
            <a:r>
              <a:rPr lang="en-US" sz="2000" dirty="0" err="1" smtClean="0"/>
              <a:t>LiRu</a:t>
            </a:r>
            <a:r>
              <a:rPr lang="en-US" sz="2000" dirty="0" smtClean="0"/>
              <a:t> – </a:t>
            </a:r>
            <a:r>
              <a:rPr lang="ru-RU" sz="2000" dirty="0" smtClean="0"/>
              <a:t>можно работать с региональными срезами</a:t>
            </a:r>
          </a:p>
          <a:p>
            <a:r>
              <a:rPr lang="en-US" sz="2000" dirty="0" smtClean="0"/>
              <a:t>Wordstat.yandex.ru – </a:t>
            </a:r>
            <a:r>
              <a:rPr lang="ru-RU" sz="2000" dirty="0" smtClean="0"/>
              <a:t>смотреть показы по регионам</a:t>
            </a:r>
          </a:p>
          <a:p>
            <a:r>
              <a:rPr lang="ru-RU" sz="2000" dirty="0" smtClean="0"/>
              <a:t>При оценке стоимости запросов – выставлять регион</a:t>
            </a:r>
          </a:p>
          <a:p>
            <a:endParaRPr lang="ru-RU" sz="2000" dirty="0" smtClean="0"/>
          </a:p>
          <a:p>
            <a:r>
              <a:rPr lang="ru-RU" sz="2000" dirty="0" smtClean="0"/>
              <a:t>Учитывать сезонность при планировании результатов (на пике обязательств не попасть в яму спроса)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1600" dirty="0" smtClean="0"/>
              <a:t>			Задачка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Летом к нам пришел клиент с посещаемостью 4000 в сутки</a:t>
            </a:r>
          </a:p>
          <a:p>
            <a:pPr>
              <a:buNone/>
            </a:pPr>
            <a:r>
              <a:rPr lang="ru-RU" sz="1600" dirty="0" smtClean="0"/>
              <a:t>Мы обещали ему за 5 месяцев сделать 8000</a:t>
            </a:r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ru-RU" sz="1600" i="1" dirty="0" smtClean="0"/>
              <a:t>(клиент </a:t>
            </a:r>
            <a:r>
              <a:rPr lang="ru-RU" sz="1600" i="1" dirty="0" smtClean="0"/>
              <a:t>обратился в другую компанию)</a:t>
            </a:r>
            <a:endParaRPr lang="ru-RU" sz="1600" i="1" dirty="0" smtClean="0"/>
          </a:p>
          <a:p>
            <a:pPr>
              <a:buNone/>
            </a:pPr>
            <a:r>
              <a:rPr lang="ru-RU" sz="1600" dirty="0" smtClean="0"/>
              <a:t>Сейчас он пришел </a:t>
            </a:r>
            <a:r>
              <a:rPr lang="ru-RU" sz="1600" dirty="0" smtClean="0"/>
              <a:t>с </a:t>
            </a:r>
            <a:r>
              <a:rPr lang="ru-RU" sz="1600" dirty="0" smtClean="0"/>
              <a:t>посещаемостью – 4500 в сутки</a:t>
            </a:r>
          </a:p>
          <a:p>
            <a:pPr>
              <a:buNone/>
            </a:pPr>
            <a:r>
              <a:rPr lang="ru-RU" sz="1600" dirty="0" smtClean="0"/>
              <a:t>Но мы можем обещать ему через 5 месяцев только 6000 в сутки.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448272"/>
          </a:xfrm>
        </p:spPr>
        <p:txBody>
          <a:bodyPr/>
          <a:lstStyle/>
          <a:p>
            <a:r>
              <a:rPr lang="ru-RU" sz="3600" dirty="0" smtClean="0"/>
              <a:t>"</a:t>
            </a:r>
            <a:r>
              <a:rPr lang="ru-RU" sz="3600" dirty="0" smtClean="0"/>
              <a:t>Кто </a:t>
            </a:r>
            <a:r>
              <a:rPr lang="ru-RU" sz="3600" dirty="0" smtClean="0"/>
              <a:t>еще до </a:t>
            </a:r>
            <a:r>
              <a:rPr lang="ru-RU" sz="3600" dirty="0" smtClean="0"/>
              <a:t>сражения </a:t>
            </a:r>
            <a:r>
              <a:rPr lang="ru-RU" sz="3600" dirty="0" smtClean="0"/>
              <a:t>побеждает предварительным расчетом, у того шансов много"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7772400" cy="1008112"/>
          </a:xfrm>
        </p:spPr>
        <p:txBody>
          <a:bodyPr/>
          <a:lstStyle/>
          <a:p>
            <a:r>
              <a:rPr lang="ru-RU" sz="3200" dirty="0" smtClean="0"/>
              <a:t>СУНЬ-ЦЗЫ, "Искусство войны"</a:t>
            </a:r>
            <a:endParaRPr lang="ru-RU" dirty="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122" name="Picture 2" descr="C:\Users\Serg\Desktop\ноу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700808"/>
            <a:ext cx="7905750" cy="379095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3203848" y="3140968"/>
            <a:ext cx="216024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716016" y="2492896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88224" y="2636912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бизнеса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Продажи:</a:t>
            </a:r>
          </a:p>
          <a:p>
            <a:r>
              <a:rPr lang="ru-RU" sz="2000" dirty="0" smtClean="0"/>
              <a:t>Логистика</a:t>
            </a:r>
          </a:p>
          <a:p>
            <a:r>
              <a:rPr lang="ru-RU" sz="2000" dirty="0" smtClean="0"/>
              <a:t>Поставки</a:t>
            </a:r>
          </a:p>
          <a:p>
            <a:r>
              <a:rPr lang="ru-RU" sz="2000" dirty="0" smtClean="0"/>
              <a:t>Курьеры</a:t>
            </a:r>
          </a:p>
          <a:p>
            <a:r>
              <a:rPr lang="ru-RU" sz="2000" dirty="0" smtClean="0"/>
              <a:t>Склад </a:t>
            </a:r>
          </a:p>
          <a:p>
            <a:r>
              <a:rPr lang="ru-RU" sz="2000" dirty="0" smtClean="0"/>
              <a:t>Колл-центр</a:t>
            </a:r>
          </a:p>
          <a:p>
            <a:r>
              <a:rPr lang="ru-RU" sz="2000" dirty="0" smtClean="0"/>
              <a:t>?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3200" dirty="0" smtClean="0"/>
              <a:t>Реклама:</a:t>
            </a:r>
          </a:p>
          <a:p>
            <a:r>
              <a:rPr lang="ru-RU" sz="2000" dirty="0" smtClean="0"/>
              <a:t>Нагрузка на сервер?</a:t>
            </a:r>
          </a:p>
          <a:p>
            <a:r>
              <a:rPr lang="ru-RU" sz="2000" dirty="0" smtClean="0"/>
              <a:t>Менеджеры по продаже рекламы или РА?</a:t>
            </a:r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r>
              <a:rPr/>
              <a:t>Спасибо. Вопросы?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457200" y="2145072"/>
            <a:ext cx="8229600" cy="38779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/>
            <a:r>
              <a:rPr dirty="0" err="1"/>
              <a:t>Сергей</a:t>
            </a:r>
            <a:r>
              <a:rPr dirty="0"/>
              <a:t> </a:t>
            </a:r>
            <a:r>
              <a:rPr dirty="0" err="1" smtClean="0"/>
              <a:t>Кошкин</a:t>
            </a:r>
            <a:endParaRPr lang="en-US" dirty="0" smtClean="0"/>
          </a:p>
          <a:p>
            <a:r>
              <a:rPr lang="en-US" u="sng" dirty="0" smtClean="0">
                <a:solidFill>
                  <a:srgbClr val="0000FF"/>
                </a:solidFill>
              </a:rPr>
              <a:t>www.smartseo.ru</a:t>
            </a:r>
            <a:endParaRPr dirty="0"/>
          </a:p>
          <a:p>
            <a:pPr lvl="0" rtl="0"/>
            <a:r>
              <a:rPr dirty="0" smtClean="0">
                <a:hlinkClick r:id="rId3"/>
              </a:rPr>
              <a:t>koshkin@gmail.com</a:t>
            </a:r>
            <a:endParaRPr lang="ru-RU" dirty="0" smtClean="0"/>
          </a:p>
          <a:p>
            <a:pPr lvl="0"/>
            <a:r>
              <a:rPr lang="en-US" dirty="0" smtClean="0">
                <a:hlinkClick r:id="rId4"/>
              </a:rPr>
              <a:t>www.facebook.com/serg.koshkin</a:t>
            </a:r>
            <a:r>
              <a:rPr lang="ru-RU" dirty="0" smtClean="0"/>
              <a:t> </a:t>
            </a:r>
            <a:endParaRPr dirty="0"/>
          </a:p>
          <a:p>
            <a:pPr lvl="0" rtl="0"/>
            <a:r>
              <a:rPr u="sng" dirty="0" smtClean="0">
                <a:solidFill>
                  <a:srgbClr val="0000FF"/>
                </a:solidFill>
              </a:rPr>
              <a:t>www.slideshare.net/sergkoshkin</a:t>
            </a:r>
            <a:endParaRPr u="sng" dirty="0">
              <a:solidFill>
                <a:srgbClr val="0000FF"/>
              </a:solidFill>
            </a:endParaRPr>
          </a:p>
          <a:p>
            <a:endParaRPr u="sng" dirty="0">
              <a:solidFill>
                <a:srgbClr val="0000FF"/>
              </a:solidFill>
            </a:endParaRPr>
          </a:p>
          <a:p>
            <a:endParaRPr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в </a:t>
            </a:r>
            <a:r>
              <a:rPr lang="en-US" dirty="0" smtClean="0"/>
              <a:t>SEO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Слишком общая постановка задачи:</a:t>
            </a:r>
          </a:p>
          <a:p>
            <a:endParaRPr lang="ru-RU" dirty="0" smtClean="0"/>
          </a:p>
          <a:p>
            <a:pPr lvl="1"/>
            <a:r>
              <a:rPr lang="ru-RU" dirty="0" smtClean="0"/>
              <a:t>Сколько стоит раскрутка?</a:t>
            </a:r>
          </a:p>
          <a:p>
            <a:pPr lvl="1"/>
            <a:r>
              <a:rPr lang="ru-RU" dirty="0" smtClean="0"/>
              <a:t>Можете поставить нас на первые строчки?</a:t>
            </a:r>
          </a:p>
          <a:p>
            <a:pPr lvl="1"/>
            <a:r>
              <a:rPr lang="ru-RU" dirty="0" smtClean="0"/>
              <a:t>Сколько у вас стоят запросы?</a:t>
            </a:r>
          </a:p>
          <a:p>
            <a:pPr lvl="1"/>
            <a:r>
              <a:rPr lang="ru-RU" dirty="0" smtClean="0"/>
              <a:t>Можете увеличить посещаемость?</a:t>
            </a:r>
            <a:endParaRPr lang="ru-RU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Частые проблемы: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/>
              <a:t>Запросы </a:t>
            </a:r>
            <a:r>
              <a:rPr lang="ru-RU" sz="2800" dirty="0" smtClean="0"/>
              <a:t>продвинули - трафика нет или мало</a:t>
            </a:r>
          </a:p>
          <a:p>
            <a:r>
              <a:rPr lang="ru-RU" sz="2800" dirty="0" smtClean="0"/>
              <a:t>Трафик </a:t>
            </a:r>
            <a:r>
              <a:rPr lang="ru-RU" sz="2800" dirty="0" smtClean="0"/>
              <a:t>вырос - продаж мало</a:t>
            </a:r>
          </a:p>
          <a:p>
            <a:r>
              <a:rPr lang="ru-RU" sz="2800" dirty="0" smtClean="0"/>
              <a:t>Запросы</a:t>
            </a:r>
            <a:r>
              <a:rPr lang="ru-RU" sz="2800" dirty="0" smtClean="0"/>
              <a:t>, трафик и продажи выросли - но не окупили затраты</a:t>
            </a:r>
          </a:p>
          <a:p>
            <a:r>
              <a:rPr lang="ru-RU" sz="2800" dirty="0" smtClean="0"/>
              <a:t>На </a:t>
            </a:r>
            <a:r>
              <a:rPr lang="ru-RU" sz="2800" dirty="0" smtClean="0"/>
              <a:t>переделку сайта потребовалось много времени и денег</a:t>
            </a:r>
          </a:p>
          <a:p>
            <a:r>
              <a:rPr lang="ru-RU" sz="2800" dirty="0" smtClean="0"/>
              <a:t>Не </a:t>
            </a:r>
            <a:r>
              <a:rPr lang="ru-RU" sz="2800" dirty="0" smtClean="0"/>
              <a:t>просчитали наполнение сайта </a:t>
            </a:r>
            <a:r>
              <a:rPr lang="ru-RU" sz="2800" dirty="0" err="1" smtClean="0"/>
              <a:t>контентом</a:t>
            </a:r>
            <a:endParaRPr lang="ru-RU" sz="280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планировать?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Какой </a:t>
            </a:r>
            <a:r>
              <a:rPr lang="ru-RU" sz="2000" dirty="0" smtClean="0"/>
              <a:t>результат планируете получить? Трафик - сколько его нужно, чтобы окупить затраты? Запросы - какие, достаточно ли полно они охватывают вашу аудиторию, ваш ассортимент товаров?</a:t>
            </a:r>
          </a:p>
          <a:p>
            <a:r>
              <a:rPr lang="ru-RU" sz="2000" dirty="0" smtClean="0"/>
              <a:t>За </a:t>
            </a:r>
            <a:r>
              <a:rPr lang="ru-RU" sz="2000" dirty="0" smtClean="0"/>
              <a:t>какое время (к какому сроку)? (Здесь мало одного желания, нужно учитывать и реальные возможности оптимизаторов, требуется совместное обсуждение)</a:t>
            </a:r>
          </a:p>
          <a:p>
            <a:r>
              <a:rPr lang="ru-RU" sz="2000" dirty="0" smtClean="0"/>
              <a:t>Контрольные </a:t>
            </a:r>
            <a:r>
              <a:rPr lang="ru-RU" sz="2000" dirty="0" smtClean="0"/>
              <a:t>точки и этапы (когда будут видны первые результаты и </a:t>
            </a:r>
            <a:r>
              <a:rPr lang="ru-RU" sz="2000" dirty="0" err="1" smtClean="0"/>
              <a:t>пр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Бюджеты </a:t>
            </a:r>
            <a:r>
              <a:rPr lang="ru-RU" sz="2000" dirty="0" smtClean="0"/>
              <a:t>(и не только на собственно SEO)</a:t>
            </a:r>
          </a:p>
          <a:p>
            <a:r>
              <a:rPr lang="ru-RU" sz="2000" dirty="0" smtClean="0"/>
              <a:t>Возможный </a:t>
            </a:r>
            <a:r>
              <a:rPr lang="ru-RU" sz="2000" dirty="0" smtClean="0"/>
              <a:t>объем изменений на сайте (программисты, </a:t>
            </a:r>
            <a:r>
              <a:rPr lang="ru-RU" sz="2000" dirty="0" err="1" smtClean="0"/>
              <a:t>контент-менеджеры</a:t>
            </a:r>
            <a:r>
              <a:rPr lang="ru-RU" sz="2000" dirty="0" smtClean="0"/>
              <a:t>, дизайнеры и </a:t>
            </a:r>
            <a:r>
              <a:rPr lang="ru-RU" sz="2000" dirty="0" err="1" smtClean="0"/>
              <a:t>пр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Планирование </a:t>
            </a:r>
            <a:r>
              <a:rPr lang="ru-RU" sz="2000" dirty="0" smtClean="0"/>
              <a:t>собственного бизнеса (склад, курьеры и </a:t>
            </a:r>
            <a:r>
              <a:rPr lang="ru-RU" sz="2000" dirty="0" err="1" smtClean="0"/>
              <a:t>пр</a:t>
            </a:r>
            <a:r>
              <a:rPr lang="ru-RU" sz="2000" dirty="0" smtClean="0"/>
              <a:t>) - в расчете на рост бизнеса.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Точность планирования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 ли составить точный план и не ошибиться?</a:t>
            </a:r>
          </a:p>
          <a:p>
            <a:r>
              <a:rPr lang="ru-RU" dirty="0" smtClean="0"/>
              <a:t>Абсолютно точно планировать (по нашему опыту) не получается</a:t>
            </a:r>
          </a:p>
          <a:p>
            <a:r>
              <a:rPr lang="ru-RU" dirty="0" smtClean="0"/>
              <a:t>Всегда есть погрешность в ту или иную сторону</a:t>
            </a:r>
          </a:p>
          <a:p>
            <a:r>
              <a:rPr lang="ru-RU" dirty="0" smtClean="0"/>
              <a:t>Ошибки на стадии планирования</a:t>
            </a:r>
          </a:p>
          <a:p>
            <a:r>
              <a:rPr lang="ru-RU" dirty="0" smtClean="0"/>
              <a:t>Человеческий фактор в процессе работы</a:t>
            </a:r>
            <a:endParaRPr lang="ru-RU"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Перевыполнили !</a:t>
            </a:r>
            <a:endParaRPr lang="ru-RU" dirty="0"/>
          </a:p>
        </p:txBody>
      </p:sp>
      <p:pic>
        <p:nvPicPr>
          <p:cNvPr id="3074" name="Picture 2" descr="C:\Users\Serg\Desktop\sit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1556792"/>
            <a:ext cx="6692900" cy="5003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Недовыполнили </a:t>
            </a:r>
            <a:r>
              <a:rPr lang="ru-RU" dirty="0" smtClean="0">
                <a:sym typeface="Wingdings" pitchFamily="2" charset="2"/>
              </a:rPr>
              <a:t></a:t>
            </a:r>
            <a:endParaRPr lang="ru-RU" dirty="0"/>
          </a:p>
        </p:txBody>
      </p:sp>
      <p:pic>
        <p:nvPicPr>
          <p:cNvPr id="4098" name="Picture 2" descr="C:\Users\Serg\Desktop\site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5616" y="1700808"/>
            <a:ext cx="6667500" cy="4597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 чего начать?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 понимания показателей своего бизнеса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sz="2000" dirty="0" smtClean="0"/>
              <a:t>Конверсия</a:t>
            </a:r>
            <a:endParaRPr lang="ru-RU" sz="2000" dirty="0" smtClean="0"/>
          </a:p>
          <a:p>
            <a:r>
              <a:rPr lang="ru-RU" sz="2000" dirty="0" smtClean="0"/>
              <a:t>Средний </a:t>
            </a:r>
            <a:r>
              <a:rPr lang="ru-RU" sz="2000" dirty="0" smtClean="0"/>
              <a:t>чек</a:t>
            </a:r>
          </a:p>
          <a:p>
            <a:r>
              <a:rPr lang="ru-RU" sz="2000" dirty="0" smtClean="0"/>
              <a:t>Маржа</a:t>
            </a:r>
            <a:endParaRPr lang="ru-RU" sz="2000" dirty="0" smtClean="0"/>
          </a:p>
          <a:p>
            <a:r>
              <a:rPr lang="ru-RU" sz="2000" dirty="0" smtClean="0"/>
              <a:t>Сезонность</a:t>
            </a:r>
            <a:endParaRPr lang="ru-RU" sz="2000" dirty="0" smtClean="0"/>
          </a:p>
          <a:p>
            <a:r>
              <a:rPr lang="ru-RU" sz="2000" dirty="0" smtClean="0"/>
              <a:t>Доходы </a:t>
            </a:r>
            <a:r>
              <a:rPr lang="ru-RU" sz="2000" dirty="0" smtClean="0"/>
              <a:t>от рекламы</a:t>
            </a:r>
          </a:p>
          <a:p>
            <a:r>
              <a:rPr lang="ru-RU" sz="2000" dirty="0" smtClean="0"/>
              <a:t>Возможно, с детализацией по группам товаров и </a:t>
            </a:r>
            <a:r>
              <a:rPr lang="ru-RU" sz="2000" dirty="0" err="1" smtClean="0"/>
              <a:t>тп</a:t>
            </a:r>
            <a:r>
              <a:rPr lang="ru-RU" sz="2000" dirty="0" smtClean="0"/>
              <a:t> - чтобы понять приоритетные задачи развития</a:t>
            </a:r>
            <a:r>
              <a:rPr lang="ru-RU" sz="2000" dirty="0" smtClean="0"/>
              <a:t>. Особенно если проект крупный.</a:t>
            </a:r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1704</Words>
  <Application>Microsoft Office PowerPoint</Application>
  <PresentationFormat>Экран (4:3)</PresentationFormat>
  <Paragraphs>192</Paragraphs>
  <Slides>22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/>
      <vt:lpstr>Есть ли у вас план Как планировать продвижение сайта – бюджеты, сроки, результаты?</vt:lpstr>
      <vt:lpstr>"Кто еще до сражения побеждает предварительным расчетом, у того шансов много"</vt:lpstr>
      <vt:lpstr>Планирование в SEO</vt:lpstr>
      <vt:lpstr>Частые проблемы:</vt:lpstr>
      <vt:lpstr>Что планировать?</vt:lpstr>
      <vt:lpstr>Точность планирования</vt:lpstr>
      <vt:lpstr>Перевыполнили !</vt:lpstr>
      <vt:lpstr>Недовыполнили </vt:lpstr>
      <vt:lpstr>С чего начать?</vt:lpstr>
      <vt:lpstr>Продажи товаров и услуг </vt:lpstr>
      <vt:lpstr>Порталы, СМИ, Classified</vt:lpstr>
      <vt:lpstr>Стоимость посетителя</vt:lpstr>
      <vt:lpstr>Для новых сайтов</vt:lpstr>
      <vt:lpstr>Планирование по запросам</vt:lpstr>
      <vt:lpstr>Планирование трафика</vt:lpstr>
      <vt:lpstr>Сроки и этапы</vt:lpstr>
      <vt:lpstr>Технические работы</vt:lpstr>
      <vt:lpstr>Контент</vt:lpstr>
      <vt:lpstr>Сезонность, региональность</vt:lpstr>
      <vt:lpstr>Слайд 20</vt:lpstr>
      <vt:lpstr>Планирование бизнеса</vt:lpstr>
      <vt:lpstr>Спасибо. Вопросы?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Оптимизация сайта</dc:title>
  <dc:creator>serg</dc:creator>
  <cp:lastModifiedBy>Serg</cp:lastModifiedBy>
  <cp:revision>40</cp:revision>
  <dcterms:modified xsi:type="dcterms:W3CDTF">2012-11-22T08:00:15Z</dcterms:modified>
</cp:coreProperties>
</file>