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96" r:id="rId10"/>
    <p:sldId id="297" r:id="rId11"/>
    <p:sldId id="299" r:id="rId12"/>
    <p:sldId id="294" r:id="rId13"/>
    <p:sldId id="295" r:id="rId14"/>
    <p:sldId id="265" r:id="rId15"/>
    <p:sldId id="267" r:id="rId16"/>
    <p:sldId id="293" r:id="rId17"/>
    <p:sldId id="266" r:id="rId18"/>
    <p:sldId id="269" r:id="rId19"/>
    <p:sldId id="292" r:id="rId20"/>
    <p:sldId id="262" r:id="rId21"/>
    <p:sldId id="268" r:id="rId22"/>
    <p:sldId id="270" r:id="rId23"/>
    <p:sldId id="279" r:id="rId24"/>
    <p:sldId id="280" r:id="rId25"/>
    <p:sldId id="281" r:id="rId26"/>
    <p:sldId id="283" r:id="rId27"/>
    <p:sldId id="271" r:id="rId28"/>
    <p:sldId id="273" r:id="rId29"/>
    <p:sldId id="272" r:id="rId30"/>
    <p:sldId id="274" r:id="rId31"/>
    <p:sldId id="289" r:id="rId32"/>
    <p:sldId id="277" r:id="rId33"/>
    <p:sldId id="285" r:id="rId34"/>
    <p:sldId id="287" r:id="rId35"/>
    <p:sldId id="288" r:id="rId36"/>
    <p:sldId id="278" r:id="rId37"/>
    <p:sldId id="300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520"/>
    <a:srgbClr val="EF5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789BC-A542-4DA7-888E-06140560406E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17E5F-9FC8-4643-99B3-6072199BB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4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17E5F-9FC8-4643-99B3-6072199BB6D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2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598E1-E7E5-43FF-B140-11B69D1746B9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00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745F-6C71-204C-9CDB-F16B00EB732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D789-1220-9446-98EE-53DAA1E1B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3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745F-6C71-204C-9CDB-F16B00EB732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D789-1220-9446-98EE-53DAA1E1B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2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745F-6C71-204C-9CDB-F16B00EB732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D789-1220-9446-98EE-53DAA1E1B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0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745F-6C71-204C-9CDB-F16B00EB732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D789-1220-9446-98EE-53DAA1E1B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6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745F-6C71-204C-9CDB-F16B00EB732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D789-1220-9446-98EE-53DAA1E1B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745F-6C71-204C-9CDB-F16B00EB732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D789-1220-9446-98EE-53DAA1E1B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745F-6C71-204C-9CDB-F16B00EB732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D789-1220-9446-98EE-53DAA1E1B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9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745F-6C71-204C-9CDB-F16B00EB732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D789-1220-9446-98EE-53DAA1E1B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7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745F-6C71-204C-9CDB-F16B00EB732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D789-1220-9446-98EE-53DAA1E1B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745F-6C71-204C-9CDB-F16B00EB732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D789-1220-9446-98EE-53DAA1E1B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2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745F-6C71-204C-9CDB-F16B00EB732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D789-1220-9446-98EE-53DAA1E1B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2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F745F-6C71-204C-9CDB-F16B00EB732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AD789-1220-9446-98EE-53DAA1E1B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5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oo.gl/IvjW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usic.yandex.ru/?_escaped_fragment_=/album/1457" TargetMode="External"/><Relationship Id="rId2" Type="http://schemas.openxmlformats.org/officeDocument/2006/relationships/hyperlink" Target="http://music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se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EF52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005164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Как разработать интернет-магазин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и не проспать </a:t>
            </a:r>
            <a:r>
              <a:rPr lang="en-US" sz="3600" b="1" dirty="0" smtClean="0">
                <a:solidFill>
                  <a:schemeClr val="bg1"/>
                </a:solidFill>
              </a:rPr>
              <a:t>SEO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568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Александр Чурилов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33" y="5638800"/>
            <a:ext cx="35941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417638"/>
            <a:ext cx="9058275" cy="486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8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ru-RU" dirty="0" smtClean="0">
                <a:solidFill>
                  <a:srgbClr val="FF0000"/>
                </a:solidFill>
                <a:sym typeface="Wingdings" pitchFamily="2" charset="2"/>
              </a:rPr>
              <a:t> Уже 3 клика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96" y="1567950"/>
            <a:ext cx="6607480" cy="5052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Лучше!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" y="1694951"/>
            <a:ext cx="8896350" cy="47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9" y="1225790"/>
            <a:ext cx="8515350" cy="505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56803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 1 клик меньше </a:t>
            </a:r>
            <a:r>
              <a:rPr lang="ru-RU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Оптимизация внутреннего </a:t>
            </a:r>
            <a:r>
              <a:rPr lang="en-US" dirty="0" smtClean="0">
                <a:solidFill>
                  <a:schemeClr val="bg1"/>
                </a:solidFill>
              </a:rPr>
              <a:t>PageRank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Nofollow</a:t>
            </a:r>
            <a:r>
              <a:rPr lang="en-US" dirty="0" smtClean="0"/>
              <a:t> </a:t>
            </a:r>
            <a:r>
              <a:rPr lang="ru-RU" dirty="0" smtClean="0"/>
              <a:t>не работает</a:t>
            </a:r>
          </a:p>
          <a:p>
            <a:r>
              <a:rPr lang="en-US" dirty="0" err="1" smtClean="0"/>
              <a:t>Javascript</a:t>
            </a:r>
            <a:r>
              <a:rPr lang="en-US" dirty="0" smtClean="0"/>
              <a:t> </a:t>
            </a:r>
            <a:r>
              <a:rPr lang="ru-RU" dirty="0" smtClean="0"/>
              <a:t>решает!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Ссылки на какие страницы закрывать?</a:t>
            </a:r>
            <a:endParaRPr lang="ru-RU" b="1" dirty="0"/>
          </a:p>
          <a:p>
            <a:r>
              <a:rPr lang="ru-RU" dirty="0" smtClean="0"/>
              <a:t>Корзина</a:t>
            </a:r>
          </a:p>
          <a:p>
            <a:r>
              <a:rPr lang="ru-RU" dirty="0" smtClean="0"/>
              <a:t>Регистрация</a:t>
            </a:r>
            <a:r>
              <a:rPr lang="en-US" dirty="0" smtClean="0"/>
              <a:t>/</a:t>
            </a:r>
            <a:r>
              <a:rPr lang="ru-RU" dirty="0" smtClean="0"/>
              <a:t>авторизация</a:t>
            </a:r>
          </a:p>
          <a:p>
            <a:r>
              <a:rPr lang="ru-RU" dirty="0" smtClean="0"/>
              <a:t>Другие навигационные ссылки</a:t>
            </a:r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Оптимизация распределения </a:t>
            </a:r>
            <a:r>
              <a:rPr lang="en-US" dirty="0" smtClean="0"/>
              <a:t>PageRank</a:t>
            </a:r>
            <a:r>
              <a:rPr lang="ru-RU" dirty="0" smtClean="0"/>
              <a:t> внутри сайта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9200" y="2520701"/>
            <a:ext cx="12141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Было: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991736" y="2520701"/>
            <a:ext cx="12945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Стало:</a:t>
            </a:r>
            <a:endParaRPr lang="ru-RU" sz="3200" dirty="0"/>
          </a:p>
        </p:txBody>
      </p:sp>
      <p:pic>
        <p:nvPicPr>
          <p:cNvPr id="8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7115"/>
            <a:ext cx="3964966" cy="2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38" y="3397114"/>
            <a:ext cx="3800739" cy="213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7286281" y="5210827"/>
            <a:ext cx="755429" cy="814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15178" y="6053296"/>
            <a:ext cx="222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служебная страница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6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Оптимизация распределения </a:t>
            </a:r>
            <a:r>
              <a:rPr lang="en-US" dirty="0"/>
              <a:t>PageRank</a:t>
            </a:r>
            <a:r>
              <a:rPr lang="ru-RU" dirty="0"/>
              <a:t> внутри сайта</a:t>
            </a:r>
          </a:p>
        </p:txBody>
      </p:sp>
      <p:pic>
        <p:nvPicPr>
          <p:cNvPr id="3076" name="Picture 4" descr="http://www.joyofkosher.com/wp-content/uploads/2012/03/vodka-60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57" y="1713262"/>
            <a:ext cx="6783844" cy="47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Реально работает?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384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Оптимизация внутреннего ссылочного веса (закрытие ссылок на служебные страницы) дало </a:t>
            </a:r>
            <a:r>
              <a:rPr lang="ru-RU" b="1" dirty="0" smtClean="0">
                <a:solidFill>
                  <a:srgbClr val="FF0000"/>
                </a:solidFill>
              </a:rPr>
              <a:t>прирост поискового трафика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 </a:t>
            </a:r>
            <a:r>
              <a:rPr lang="en-US" dirty="0" err="1"/>
              <a:t>O</a:t>
            </a:r>
            <a:r>
              <a:rPr lang="en-US" dirty="0" err="1" smtClean="0"/>
              <a:t>zon.ru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en-US" sz="4400" b="1" dirty="0" smtClean="0"/>
              <a:t>&gt; </a:t>
            </a:r>
            <a:r>
              <a:rPr lang="ru-RU" sz="4400" b="1" dirty="0" smtClean="0"/>
              <a:t>40% </a:t>
            </a:r>
            <a:r>
              <a:rPr lang="ru-RU" dirty="0" smtClean="0"/>
              <a:t>(с учетом сезонности и роста спроса) и </a:t>
            </a:r>
            <a:r>
              <a:rPr lang="ru-RU" b="1" dirty="0" smtClean="0">
                <a:solidFill>
                  <a:srgbClr val="FF0000"/>
                </a:solidFill>
              </a:rPr>
              <a:t>улучшение глубины индексации сайта.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cugetliber.ro/imagini/original/c5aecbdb52a3d4b3be40d5fb46c338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57" y="4148354"/>
            <a:ext cx="3252643" cy="24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Автоматическая перелинковка между карточками товаров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6856" y="1763065"/>
            <a:ext cx="88835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Amazon</a:t>
            </a:r>
            <a:r>
              <a:rPr lang="ru-RU" sz="2200" dirty="0" smtClean="0"/>
              <a:t>.</a:t>
            </a:r>
            <a:r>
              <a:rPr lang="en-US" sz="2200" dirty="0" smtClean="0"/>
              <a:t>com</a:t>
            </a:r>
            <a:r>
              <a:rPr lang="ru-RU" sz="2200" dirty="0" smtClean="0"/>
              <a:t>: </a:t>
            </a:r>
            <a:r>
              <a:rPr lang="ru-RU" sz="4000" dirty="0" smtClean="0"/>
              <a:t>персональные </a:t>
            </a:r>
            <a:r>
              <a:rPr lang="ru-RU" sz="4000" dirty="0"/>
              <a:t>рекомендации генерируют </a:t>
            </a:r>
            <a:r>
              <a:rPr lang="ru-RU" sz="4000" b="1" dirty="0"/>
              <a:t>около </a:t>
            </a:r>
            <a:r>
              <a:rPr lang="ru-RU" sz="4000" b="1" dirty="0">
                <a:solidFill>
                  <a:srgbClr val="FF0000"/>
                </a:solidFill>
              </a:rPr>
              <a:t>35%</a:t>
            </a:r>
            <a:r>
              <a:rPr lang="ru-RU" sz="4000" b="1" dirty="0"/>
              <a:t> добавлений в </a:t>
            </a:r>
            <a:r>
              <a:rPr lang="ru-RU" sz="4000" b="1" dirty="0" smtClean="0"/>
              <a:t>корзину</a:t>
            </a:r>
            <a:r>
              <a:rPr lang="ru-RU" sz="4000" dirty="0" smtClean="0"/>
              <a:t>*.</a:t>
            </a:r>
            <a:endParaRPr lang="ru-RU" sz="4000" dirty="0"/>
          </a:p>
          <a:p>
            <a:r>
              <a:rPr lang="ru-RU" sz="2200" dirty="0" smtClean="0"/>
              <a:t>Товарные рекомендации – </a:t>
            </a:r>
            <a:r>
              <a:rPr lang="en-US" sz="2200" dirty="0" smtClean="0"/>
              <a:t>must have </a:t>
            </a:r>
            <a:r>
              <a:rPr lang="ru-RU" sz="2200" dirty="0" smtClean="0"/>
              <a:t>для сайтов с большим ассортиментом.  Неизбежно влияют на </a:t>
            </a:r>
            <a:r>
              <a:rPr lang="en-US" sz="2200" dirty="0" smtClean="0"/>
              <a:t>SEO-</a:t>
            </a:r>
            <a:r>
              <a:rPr lang="ru-RU" sz="2200" dirty="0" smtClean="0"/>
              <a:t>трафик, конверсию, продажи и средний чек, оптимизируют внутренний вес.</a:t>
            </a:r>
          </a:p>
          <a:p>
            <a:endParaRPr lang="ru-RU" sz="2200" dirty="0" smtClean="0"/>
          </a:p>
          <a:p>
            <a:r>
              <a:rPr lang="en-US" sz="1600" dirty="0" smtClean="0"/>
              <a:t>* </a:t>
            </a:r>
            <a:r>
              <a:rPr lang="ru-RU" sz="1600" dirty="0"/>
              <a:t>и</a:t>
            </a:r>
            <a:r>
              <a:rPr lang="ru-RU" sz="1600" dirty="0" smtClean="0"/>
              <a:t>сточник</a:t>
            </a:r>
            <a:r>
              <a:rPr lang="ru-RU" sz="1600" dirty="0"/>
              <a:t>: </a:t>
            </a:r>
            <a:r>
              <a:rPr lang="en-US" sz="1600" dirty="0"/>
              <a:t>kpis.ru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5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Автоматическая перелинковка между карточками товаров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2" y="1505321"/>
            <a:ext cx="3895725" cy="491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15" y="3008728"/>
            <a:ext cx="7181430" cy="299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1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Сначала </a:t>
            </a:r>
            <a:r>
              <a:rPr lang="en-US" dirty="0" smtClean="0"/>
              <a:t>SEO </a:t>
            </a:r>
            <a:r>
              <a:rPr lang="ru-RU" dirty="0" smtClean="0"/>
              <a:t>или разработка сайта?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2"/>
          <a:srcRect t="20807"/>
          <a:stretch/>
        </p:blipFill>
        <p:spPr>
          <a:xfrm>
            <a:off x="971600" y="1678486"/>
            <a:ext cx="7407531" cy="3901071"/>
          </a:xfrm>
          <a:prstGeom prst="rect">
            <a:avLst/>
          </a:prstGeom>
        </p:spPr>
      </p:pic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Хлебные крошки (</a:t>
            </a:r>
            <a:r>
              <a:rPr lang="en-US" dirty="0" smtClean="0">
                <a:solidFill>
                  <a:schemeClr val="bg1"/>
                </a:solidFill>
              </a:rPr>
              <a:t>breadcrumbs)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5090"/>
            <a:ext cx="9144000" cy="253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Избавляемся от дублей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Дублирующиеся</a:t>
            </a:r>
            <a:r>
              <a:rPr lang="ru-RU" dirty="0" smtClean="0"/>
              <a:t> страницы – «беда» любой современной </a:t>
            </a:r>
            <a:r>
              <a:rPr lang="en-US" dirty="0" smtClean="0"/>
              <a:t>CMS</a:t>
            </a:r>
            <a:endParaRPr lang="ru-RU" dirty="0" smtClean="0"/>
          </a:p>
          <a:p>
            <a:r>
              <a:rPr lang="ru-RU" dirty="0" smtClean="0"/>
              <a:t>Размывают ссылочный вес</a:t>
            </a:r>
          </a:p>
          <a:p>
            <a:r>
              <a:rPr lang="ru-RU" dirty="0" smtClean="0"/>
              <a:t>Ухудшают индексацию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33429"/>
            <a:ext cx="5905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дубликатов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091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URL </a:t>
            </a:r>
            <a:r>
              <a:rPr lang="ru-RU" dirty="0" smtClean="0"/>
              <a:t>со слешем</a:t>
            </a:r>
            <a:r>
              <a:rPr lang="en-US" dirty="0" smtClean="0"/>
              <a:t>/</a:t>
            </a:r>
            <a:r>
              <a:rPr lang="ru-RU" dirty="0" smtClean="0"/>
              <a:t>без</a:t>
            </a:r>
          </a:p>
          <a:p>
            <a:r>
              <a:rPr lang="ru-RU" dirty="0" smtClean="0"/>
              <a:t>Дубли главной </a:t>
            </a:r>
            <a:r>
              <a:rPr lang="ru-RU" dirty="0"/>
              <a:t>(</a:t>
            </a:r>
            <a:r>
              <a:rPr lang="en-US" dirty="0" err="1" smtClean="0"/>
              <a:t>index.php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Постраничная навигация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(?page=1)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en-US" dirty="0" smtClean="0"/>
              <a:t>WWW </a:t>
            </a:r>
            <a:r>
              <a:rPr lang="ru-RU" dirty="0" smtClean="0"/>
              <a:t>и без</a:t>
            </a:r>
          </a:p>
          <a:p>
            <a:r>
              <a:rPr lang="en-US" dirty="0" smtClean="0"/>
              <a:t>HTTP/HTTPS </a:t>
            </a:r>
            <a:r>
              <a:rPr lang="ru-RU" dirty="0" smtClean="0"/>
              <a:t>версии сайта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Решение: 301 </a:t>
            </a:r>
            <a:r>
              <a:rPr lang="ru-RU" dirty="0" err="1" smtClean="0"/>
              <a:t>редирект</a:t>
            </a:r>
            <a:r>
              <a:rPr lang="ru-RU" dirty="0" smtClean="0"/>
              <a:t>, </a:t>
            </a:r>
            <a:r>
              <a:rPr lang="en-US" dirty="0" smtClean="0"/>
              <a:t>robots.txt, canonical, meta </a:t>
            </a:r>
            <a:r>
              <a:rPr lang="en-US" dirty="0" err="1" smtClean="0"/>
              <a:t>noindex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78" y="1558635"/>
            <a:ext cx="35718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Правильная верстка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Текстовый контент – чем выше по коду, тем лучше</a:t>
            </a:r>
          </a:p>
          <a:p>
            <a:r>
              <a:rPr lang="ru-RU" dirty="0" smtClean="0"/>
              <a:t>Отсутствие «мусора» и скриптов</a:t>
            </a:r>
            <a:r>
              <a:rPr lang="en-US" dirty="0" smtClean="0"/>
              <a:t> JS, CSS </a:t>
            </a:r>
            <a:r>
              <a:rPr lang="ru-RU" dirty="0" smtClean="0"/>
              <a:t>таблиц в коде</a:t>
            </a:r>
          </a:p>
          <a:p>
            <a:r>
              <a:rPr lang="ru-RU" dirty="0" smtClean="0"/>
              <a:t>Проверка с помощью «сохраненной копии» в Яндексе</a:t>
            </a:r>
            <a:r>
              <a:rPr lang="en-US" dirty="0" smtClean="0"/>
              <a:t>/Google</a:t>
            </a:r>
            <a:endParaRPr lang="ru-RU" dirty="0"/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Правильная верстка: страница в браузере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333"/>
            <a:ext cx="9144000" cy="4443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7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737" y="0"/>
            <a:ext cx="321539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8655" y="1482437"/>
            <a:ext cx="42256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Страница в «сохраненной копии» (текстовая версия) Яндекса.</a:t>
            </a:r>
          </a:p>
          <a:p>
            <a:endParaRPr lang="ru-RU" sz="3200" dirty="0"/>
          </a:p>
          <a:p>
            <a:r>
              <a:rPr lang="ru-RU" sz="3200" dirty="0" smtClean="0"/>
              <a:t>Самые главные блоки – в начале страницы!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412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09698"/>
            <a:ext cx="8229600" cy="1143000"/>
          </a:xfrm>
        </p:spPr>
        <p:txBody>
          <a:bodyPr/>
          <a:lstStyle/>
          <a:p>
            <a:r>
              <a:rPr lang="ru-RU" dirty="0" smtClean="0"/>
              <a:t>Так делать не надо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733"/>
            <a:ext cx="9144000" cy="504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55273" y="6211364"/>
            <a:ext cx="4686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охраненная копия </a:t>
            </a:r>
            <a:r>
              <a:rPr lang="en-US" sz="2800" dirty="0" smtClean="0"/>
              <a:t>mvideo.ru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92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продвигать под несколько регионов в Яндексе?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454" y="160712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Региональные </a:t>
            </a:r>
            <a:r>
              <a:rPr lang="ru-RU" sz="3600" dirty="0" err="1" smtClean="0"/>
              <a:t>поддомены</a:t>
            </a:r>
            <a:r>
              <a:rPr lang="ru-RU" sz="3600" dirty="0" smtClean="0"/>
              <a:t>: добро или вред?</a:t>
            </a:r>
            <a:endParaRPr lang="en-US" sz="3600" dirty="0" smtClean="0"/>
          </a:p>
          <a:p>
            <a:pPr marL="0" indent="0">
              <a:buNone/>
            </a:pPr>
            <a:r>
              <a:rPr lang="ru-RU" sz="3600" dirty="0" smtClean="0"/>
              <a:t>Важна ли уникальность контента?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en-US" sz="2600" u="sng" dirty="0" err="1" smtClean="0"/>
              <a:t>nvsb</a:t>
            </a:r>
            <a:r>
              <a:rPr lang="en-US" sz="2600" dirty="0" err="1" smtClean="0"/>
              <a:t>.tehnosila.ru</a:t>
            </a:r>
            <a:r>
              <a:rPr lang="en-US" sz="2600" dirty="0">
                <a:solidFill>
                  <a:srgbClr val="7F7F7F"/>
                </a:solidFill>
              </a:rPr>
              <a:t>/catalog/</a:t>
            </a:r>
            <a:r>
              <a:rPr lang="en-US" sz="2600" dirty="0" err="1">
                <a:solidFill>
                  <a:srgbClr val="7F7F7F"/>
                </a:solidFill>
              </a:rPr>
              <a:t>tv_i_video</a:t>
            </a:r>
            <a:r>
              <a:rPr lang="en-US" sz="2600" dirty="0">
                <a:solidFill>
                  <a:srgbClr val="7F7F7F"/>
                </a:solidFill>
              </a:rPr>
              <a:t>/</a:t>
            </a:r>
            <a:r>
              <a:rPr lang="en-US" sz="2600" dirty="0" err="1">
                <a:solidFill>
                  <a:srgbClr val="7F7F7F"/>
                </a:solidFill>
              </a:rPr>
              <a:t>televizory</a:t>
            </a:r>
            <a:r>
              <a:rPr lang="en-US" sz="2600" dirty="0">
                <a:solidFill>
                  <a:srgbClr val="7F7F7F"/>
                </a:solidFill>
              </a:rPr>
              <a:t>/-/79366</a:t>
            </a:r>
            <a:r>
              <a:rPr lang="en-US" sz="2600" dirty="0" smtClean="0">
                <a:solidFill>
                  <a:srgbClr val="7F7F7F"/>
                </a:solidFill>
              </a:rPr>
              <a:t>/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u="sng" dirty="0" smtClean="0"/>
              <a:t>58</a:t>
            </a:r>
            <a:r>
              <a:rPr lang="en-US" sz="2600" dirty="0"/>
              <a:t>.tehnosila.ru</a:t>
            </a:r>
            <a:r>
              <a:rPr lang="en-US" sz="2600" dirty="0">
                <a:solidFill>
                  <a:srgbClr val="7F7F7F"/>
                </a:solidFill>
              </a:rPr>
              <a:t>/catalog/</a:t>
            </a:r>
            <a:r>
              <a:rPr lang="en-US" sz="2600" dirty="0" err="1">
                <a:solidFill>
                  <a:srgbClr val="7F7F7F"/>
                </a:solidFill>
              </a:rPr>
              <a:t>tv_i_video</a:t>
            </a:r>
            <a:r>
              <a:rPr lang="en-US" sz="2600" dirty="0">
                <a:solidFill>
                  <a:srgbClr val="7F7F7F"/>
                </a:solidFill>
              </a:rPr>
              <a:t>/</a:t>
            </a:r>
            <a:r>
              <a:rPr lang="en-US" sz="2600" dirty="0" err="1">
                <a:solidFill>
                  <a:srgbClr val="7F7F7F"/>
                </a:solidFill>
              </a:rPr>
              <a:t>televizory</a:t>
            </a:r>
            <a:r>
              <a:rPr lang="en-US" sz="2600" dirty="0">
                <a:solidFill>
                  <a:srgbClr val="7F7F7F"/>
                </a:solidFill>
              </a:rPr>
              <a:t>/-/79366/</a:t>
            </a:r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Продвижение в регионах в Яндексе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rgbClr val="000000"/>
                </a:solidFill>
              </a:rPr>
              <a:t>Яндекс может «склеивать» </a:t>
            </a:r>
            <a:r>
              <a:rPr lang="ru-RU" sz="2600" dirty="0" err="1" smtClean="0">
                <a:solidFill>
                  <a:srgbClr val="000000"/>
                </a:solidFill>
              </a:rPr>
              <a:t>поддомены</a:t>
            </a:r>
            <a:r>
              <a:rPr lang="ru-RU" sz="2600" dirty="0" smtClean="0">
                <a:solidFill>
                  <a:srgbClr val="000000"/>
                </a:solidFill>
              </a:rPr>
              <a:t> с похожим</a:t>
            </a:r>
            <a:r>
              <a:rPr lang="en-US" sz="2600" dirty="0" smtClean="0">
                <a:solidFill>
                  <a:srgbClr val="000000"/>
                </a:solidFill>
              </a:rPr>
              <a:t>/</a:t>
            </a:r>
            <a:r>
              <a:rPr lang="ru-RU" sz="2600" dirty="0" smtClean="0">
                <a:solidFill>
                  <a:srgbClr val="000000"/>
                </a:solidFill>
              </a:rPr>
              <a:t>одинаковым контентом!</a:t>
            </a:r>
          </a:p>
          <a:p>
            <a:pPr marL="0" indent="0">
              <a:buNone/>
            </a:pPr>
            <a:endParaRPr lang="ru-RU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4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5" y="3101403"/>
            <a:ext cx="8468225" cy="980101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5018" y="4516582"/>
            <a:ext cx="7307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Сообщение формы добавления нового сайта в Яндекс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при попытке добавить </a:t>
            </a:r>
            <a:r>
              <a:rPr lang="ru-RU" sz="2400" dirty="0" err="1" smtClean="0">
                <a:solidFill>
                  <a:srgbClr val="FF0000"/>
                </a:solidFill>
              </a:rPr>
              <a:t>поддомен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spb.tehnosila.ru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в очередь на индексацию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Продвижение в регионах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Решение:</a:t>
            </a:r>
          </a:p>
          <a:p>
            <a:pPr lvl="1"/>
            <a:r>
              <a:rPr lang="ru-RU" dirty="0" smtClean="0"/>
              <a:t>Создавать </a:t>
            </a:r>
            <a:r>
              <a:rPr lang="ru-RU" dirty="0" err="1" smtClean="0"/>
              <a:t>поддомены</a:t>
            </a:r>
            <a:r>
              <a:rPr lang="ru-RU" dirty="0" smtClean="0"/>
              <a:t> только при наличии разного описания товаров, набора услуг, различия в ценах в каждом регионе</a:t>
            </a:r>
          </a:p>
          <a:p>
            <a:pPr lvl="1"/>
            <a:r>
              <a:rPr lang="ru-RU" dirty="0" smtClean="0"/>
              <a:t>Для всего остального – выводим динамические блоки для конкретного пользователя</a:t>
            </a:r>
            <a:endParaRPr lang="ru-RU" dirty="0"/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206999" y="4252950"/>
            <a:ext cx="1869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SEO</a:t>
            </a:r>
            <a:endParaRPr lang="ru-RU" sz="2000" b="1" dirty="0" smtClean="0"/>
          </a:p>
          <a:p>
            <a:pPr algn="ctr"/>
            <a:r>
              <a:rPr lang="ru-RU" sz="2000" b="1" dirty="0"/>
              <a:t>р</a:t>
            </a:r>
            <a:r>
              <a:rPr lang="ru-RU" sz="2000" b="1" dirty="0" smtClean="0"/>
              <a:t>екомендации</a:t>
            </a:r>
            <a:endParaRPr lang="ru-RU" sz="2000" b="1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630466" y="274638"/>
            <a:ext cx="3682652" cy="1143000"/>
          </a:xfrm>
          <a:solidFill>
            <a:srgbClr val="FF000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Сначала </a:t>
            </a:r>
            <a:r>
              <a:rPr lang="en-US" dirty="0" smtClean="0">
                <a:solidFill>
                  <a:schemeClr val="bg1"/>
                </a:solidFill>
              </a:rPr>
              <a:t>SEO!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2107" y="2675622"/>
            <a:ext cx="562672" cy="739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8507" y="1858422"/>
            <a:ext cx="1869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SEO</a:t>
            </a:r>
            <a:endParaRPr lang="ru-RU" sz="2000" b="1" dirty="0" smtClean="0"/>
          </a:p>
          <a:p>
            <a:pPr algn="ctr"/>
            <a:r>
              <a:rPr lang="ru-RU" sz="2000" b="1" dirty="0"/>
              <a:t>р</a:t>
            </a:r>
            <a:r>
              <a:rPr lang="ru-RU" sz="2000" b="1" dirty="0" smtClean="0"/>
              <a:t>екомендации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27530" y="2675622"/>
            <a:ext cx="562672" cy="739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90385" y="1868293"/>
            <a:ext cx="196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Техническое</a:t>
            </a:r>
          </a:p>
          <a:p>
            <a:r>
              <a:rPr lang="ru-RU" sz="2000" b="1" dirty="0"/>
              <a:t>з</a:t>
            </a:r>
            <a:r>
              <a:rPr lang="ru-RU" sz="2000" b="1" dirty="0" smtClean="0"/>
              <a:t>адание </a:t>
            </a:r>
            <a:r>
              <a:rPr lang="ru-RU" sz="2000" b="1" dirty="0" smtClean="0"/>
              <a:t>на </a:t>
            </a:r>
            <a:r>
              <a:rPr lang="ru-RU" sz="2000" b="1" dirty="0" smtClean="0"/>
              <a:t>сайт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99658" y="501040"/>
            <a:ext cx="2502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Экономия</a:t>
            </a:r>
            <a:r>
              <a:rPr lang="en-US" sz="2400" dirty="0" smtClean="0"/>
              <a:t> -</a:t>
            </a:r>
            <a:r>
              <a:rPr lang="ru-RU" sz="2400" dirty="0" smtClean="0"/>
              <a:t> </a:t>
            </a:r>
            <a:r>
              <a:rPr lang="en-US" sz="2400" dirty="0" smtClean="0"/>
              <a:t>$</a:t>
            </a:r>
            <a:endParaRPr lang="ru-RU" sz="2400" dirty="0" smtClean="0"/>
          </a:p>
          <a:p>
            <a:r>
              <a:rPr lang="ru-RU" sz="2400" dirty="0" smtClean="0"/>
              <a:t>Снижение рисков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0554" y="5211367"/>
            <a:ext cx="562672" cy="739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603226" y="3692316"/>
            <a:ext cx="1355966" cy="71398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4615874"/>
            <a:ext cx="2103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Разработка сайта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45976" y="5211367"/>
            <a:ext cx="562672" cy="739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974329" y="4615874"/>
            <a:ext cx="106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Контент</a:t>
            </a:r>
            <a:endParaRPr lang="ru-RU" sz="2000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505552" y="1653436"/>
            <a:ext cx="0" cy="458452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435156" y="2705408"/>
            <a:ext cx="562672" cy="739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895594" y="1844769"/>
            <a:ext cx="196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Техническое</a:t>
            </a:r>
          </a:p>
          <a:p>
            <a:r>
              <a:rPr lang="ru-RU" sz="2000" b="1" dirty="0"/>
              <a:t>з</a:t>
            </a:r>
            <a:r>
              <a:rPr lang="ru-RU" sz="2000" b="1" dirty="0" smtClean="0"/>
              <a:t>адание </a:t>
            </a:r>
            <a:r>
              <a:rPr lang="ru-RU" sz="2000" b="1" dirty="0" smtClean="0"/>
              <a:t>на сайт</a:t>
            </a:r>
            <a:endParaRPr lang="ru-RU" sz="2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41761" y="5197169"/>
            <a:ext cx="562672" cy="739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646122" y="4560726"/>
            <a:ext cx="2103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Разработка сайта</a:t>
            </a:r>
            <a:endParaRPr lang="ru-RU" sz="2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900999" y="2705407"/>
            <a:ext cx="562672" cy="739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6428977" y="5134633"/>
            <a:ext cx="1355966" cy="71398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875931" y="5164040"/>
            <a:ext cx="562672" cy="739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032158" y="2152545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Изменение сайта</a:t>
            </a:r>
            <a:endParaRPr lang="ru-RU" sz="2000" b="1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5045114" y="3697804"/>
            <a:ext cx="1355966" cy="71398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10800000">
            <a:off x="7479284" y="3538967"/>
            <a:ext cx="1355966" cy="71398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оптимизировать сайты на разных языках?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accent5"/>
                </a:solidFill>
              </a:rPr>
              <a:t>&lt;</a:t>
            </a:r>
            <a:r>
              <a:rPr lang="de-DE" dirty="0">
                <a:solidFill>
                  <a:schemeClr val="accent5"/>
                </a:solidFill>
              </a:rPr>
              <a:t>link </a:t>
            </a:r>
            <a:r>
              <a:rPr lang="de-DE" dirty="0" err="1">
                <a:solidFill>
                  <a:schemeClr val="accent5"/>
                </a:solidFill>
              </a:rPr>
              <a:t>rel</a:t>
            </a:r>
            <a:r>
              <a:rPr lang="de-DE" dirty="0">
                <a:solidFill>
                  <a:schemeClr val="accent5"/>
                </a:solidFill>
              </a:rPr>
              <a:t>="</a:t>
            </a:r>
            <a:r>
              <a:rPr lang="de-DE" dirty="0" err="1">
                <a:solidFill>
                  <a:schemeClr val="accent5"/>
                </a:solidFill>
              </a:rPr>
              <a:t>alternate</a:t>
            </a:r>
            <a:r>
              <a:rPr lang="de-DE" dirty="0">
                <a:solidFill>
                  <a:schemeClr val="accent5"/>
                </a:solidFill>
              </a:rPr>
              <a:t>" </a:t>
            </a:r>
            <a:r>
              <a:rPr lang="de-DE" dirty="0" err="1">
                <a:solidFill>
                  <a:schemeClr val="accent5"/>
                </a:solidFill>
              </a:rPr>
              <a:t>hreflang</a:t>
            </a:r>
            <a:r>
              <a:rPr lang="de-DE" dirty="0">
                <a:solidFill>
                  <a:schemeClr val="accent5"/>
                </a:solidFill>
              </a:rPr>
              <a:t>="</a:t>
            </a:r>
            <a:r>
              <a:rPr lang="de-DE" dirty="0" err="1">
                <a:solidFill>
                  <a:schemeClr val="accent5"/>
                </a:solidFill>
              </a:rPr>
              <a:t>ua</a:t>
            </a:r>
            <a:r>
              <a:rPr lang="de-DE" dirty="0">
                <a:solidFill>
                  <a:schemeClr val="accent5"/>
                </a:solidFill>
              </a:rPr>
              <a:t>" </a:t>
            </a:r>
            <a:r>
              <a:rPr lang="de-DE" dirty="0" err="1">
                <a:solidFill>
                  <a:schemeClr val="accent5"/>
                </a:solidFill>
              </a:rPr>
              <a:t>href</a:t>
            </a:r>
            <a:r>
              <a:rPr lang="de-DE" dirty="0">
                <a:solidFill>
                  <a:schemeClr val="accent5"/>
                </a:solidFill>
              </a:rPr>
              <a:t>="http://ua.site.ru/" </a:t>
            </a:r>
            <a:r>
              <a:rPr lang="de-DE" dirty="0" smtClean="0">
                <a:solidFill>
                  <a:schemeClr val="accent5"/>
                </a:solidFill>
              </a:rPr>
              <a:t>/&gt; </a:t>
            </a:r>
          </a:p>
          <a:p>
            <a:pPr marL="0" indent="0">
              <a:buNone/>
            </a:pPr>
            <a:r>
              <a:rPr lang="ru-RU" dirty="0" smtClean="0"/>
              <a:t>Введен </a:t>
            </a:r>
            <a:r>
              <a:rPr lang="en-US" dirty="0" smtClean="0"/>
              <a:t>Google’</a:t>
            </a:r>
            <a:r>
              <a:rPr lang="ru-RU" dirty="0" smtClean="0"/>
              <a:t>ом в 2011 г.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07" y="3327257"/>
            <a:ext cx="5449128" cy="335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4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Сайты на разных языках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Пример использования на </a:t>
            </a:r>
            <a:r>
              <a:rPr lang="en-US" sz="2400" dirty="0" smtClean="0"/>
              <a:t>Booking.com</a:t>
            </a:r>
            <a:r>
              <a:rPr lang="ru-RU" sz="2400" dirty="0" smtClean="0"/>
              <a:t> (главная страница)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link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rel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="alternate" type="text/html"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hreflang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2800" dirty="0"/>
              <a:t>de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"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href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="/</a:t>
            </a:r>
            <a:r>
              <a:rPr lang="en-US" sz="2800" dirty="0"/>
              <a:t>index.de.html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" title="</a:t>
            </a:r>
            <a:r>
              <a:rPr lang="en-US" sz="2800" dirty="0"/>
              <a:t>Deutsch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"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/&gt;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&lt;link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rel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="alternate" type="text/html"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hreflang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2800" dirty="0" err="1"/>
              <a:t>nl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"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href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="/</a:t>
            </a:r>
            <a:r>
              <a:rPr lang="en-US" sz="2800" dirty="0"/>
              <a:t>index.nl.html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" title="</a:t>
            </a:r>
            <a:r>
              <a:rPr lang="en-US" sz="2800" dirty="0" err="1"/>
              <a:t>Nederlands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"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/&gt;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&lt;link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rel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="alternate" type="text/html"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hreflang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2800" dirty="0" err="1"/>
              <a:t>fr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"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href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="/</a:t>
            </a:r>
            <a:r>
              <a:rPr lang="en-US" sz="2800" dirty="0"/>
              <a:t>index.fr.html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" title="</a:t>
            </a:r>
            <a:r>
              <a:rPr lang="en-US" sz="2800" dirty="0" err="1"/>
              <a:t>Français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"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/&gt;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</a:t>
            </a:r>
            <a:r>
              <a:rPr lang="ru-RU" dirty="0" smtClean="0"/>
              <a:t>-сайты: быть или не быть?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AJAX</a:t>
            </a:r>
            <a:r>
              <a:rPr lang="ru-RU" dirty="0" smtClean="0"/>
              <a:t>-ссылки стали индексироваться!</a:t>
            </a:r>
          </a:p>
          <a:p>
            <a:r>
              <a:rPr lang="ru-RU" dirty="0" smtClean="0"/>
              <a:t>Есть рекомендации от Яндекса и </a:t>
            </a:r>
            <a:r>
              <a:rPr lang="en-US" dirty="0" smtClean="0"/>
              <a:t>Google</a:t>
            </a:r>
          </a:p>
          <a:p>
            <a:endParaRPr lang="ru-RU" dirty="0"/>
          </a:p>
        </p:txBody>
      </p:sp>
      <p:pic>
        <p:nvPicPr>
          <p:cNvPr id="4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90" y="3193124"/>
            <a:ext cx="5373537" cy="3559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1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</a:t>
            </a:r>
            <a:r>
              <a:rPr lang="ru-RU" dirty="0" smtClean="0"/>
              <a:t>-сайты: быть!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Для каждого динамического </a:t>
            </a:r>
            <a:r>
              <a:rPr lang="en-US" dirty="0" smtClean="0"/>
              <a:t>URL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domain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/</a:t>
            </a:r>
            <a:r>
              <a:rPr lang="ru-RU" b="1" dirty="0"/>
              <a:t>#!</a:t>
            </a:r>
            <a:r>
              <a:rPr lang="en-US" b="1" dirty="0" smtClean="0"/>
              <a:t>notebooks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сопоставляем статический контент для бота по адресу:</a:t>
            </a:r>
          </a:p>
          <a:p>
            <a:pPr marL="0" indent="0">
              <a:buNone/>
            </a:pPr>
            <a:r>
              <a:rPr lang="ru-RU" dirty="0" smtClean="0"/>
              <a:t>domain.ru</a:t>
            </a:r>
            <a:r>
              <a:rPr lang="ru-RU" dirty="0"/>
              <a:t>/</a:t>
            </a:r>
            <a:r>
              <a:rPr lang="ru-RU" b="1" dirty="0"/>
              <a:t>?_escaped_fragment_=</a:t>
            </a:r>
            <a:r>
              <a:rPr lang="ru-RU" b="1" dirty="0" smtClean="0"/>
              <a:t>notebooks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Подробнее: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goo.gl/IvjWX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</a:t>
            </a:r>
            <a:r>
              <a:rPr lang="ru-RU" dirty="0" smtClean="0"/>
              <a:t>-сайты: пример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Сайт </a:t>
            </a:r>
            <a:r>
              <a:rPr lang="ru-RU" dirty="0" err="1" smtClean="0"/>
              <a:t>Яндекс.Музыка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URL </a:t>
            </a:r>
            <a:r>
              <a:rPr lang="ru-RU" dirty="0" smtClean="0"/>
              <a:t>в браузере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http://music.yandex.ru/#!/</a:t>
            </a:r>
            <a:r>
              <a:rPr lang="en-US" dirty="0" smtClean="0">
                <a:hlinkClick r:id="rId2"/>
              </a:rPr>
              <a:t>album/1457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Соответствующий </a:t>
            </a:r>
            <a:r>
              <a:rPr lang="en-US" dirty="0" smtClean="0"/>
              <a:t>URL </a:t>
            </a:r>
            <a:r>
              <a:rPr lang="ru-RU" dirty="0" smtClean="0"/>
              <a:t>для робота-индексатора: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http://music.yandex.ru/?_escaped_fragment_=/</a:t>
            </a:r>
            <a:r>
              <a:rPr lang="en-US" dirty="0" smtClean="0">
                <a:hlinkClick r:id="rId3"/>
              </a:rPr>
              <a:t>album/1457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</a:t>
            </a:r>
            <a:r>
              <a:rPr lang="ru-RU" dirty="0" smtClean="0"/>
              <a:t>-сайты: индексируются!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6" y="1492900"/>
            <a:ext cx="8964914" cy="424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сайт перед релизом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Битые ссылки </a:t>
            </a:r>
            <a:r>
              <a:rPr lang="en-US" dirty="0" smtClean="0"/>
              <a:t>(</a:t>
            </a:r>
            <a:r>
              <a:rPr lang="en-US" dirty="0" err="1" smtClean="0"/>
              <a:t>Xenu</a:t>
            </a:r>
            <a:r>
              <a:rPr lang="en-US" dirty="0" smtClean="0"/>
              <a:t>, Screaming frog)</a:t>
            </a:r>
          </a:p>
          <a:p>
            <a:r>
              <a:rPr lang="ru-RU" dirty="0" smtClean="0"/>
              <a:t>301 </a:t>
            </a:r>
            <a:r>
              <a:rPr lang="ru-RU" dirty="0" err="1" smtClean="0"/>
              <a:t>редиректы</a:t>
            </a:r>
            <a:r>
              <a:rPr lang="ru-RU" dirty="0" smtClean="0"/>
              <a:t> со старых </a:t>
            </a:r>
            <a:r>
              <a:rPr lang="en-US" dirty="0" smtClean="0"/>
              <a:t>URL</a:t>
            </a:r>
          </a:p>
          <a:p>
            <a:r>
              <a:rPr lang="ru-RU" dirty="0" smtClean="0"/>
              <a:t>Уникальные </a:t>
            </a:r>
            <a:r>
              <a:rPr lang="en-US" dirty="0" smtClean="0"/>
              <a:t>Title </a:t>
            </a:r>
            <a:r>
              <a:rPr lang="ru-RU" dirty="0" smtClean="0"/>
              <a:t>и </a:t>
            </a:r>
            <a:r>
              <a:rPr lang="en-US" dirty="0" smtClean="0"/>
              <a:t>Description</a:t>
            </a:r>
          </a:p>
          <a:p>
            <a:r>
              <a:rPr lang="ru-RU" dirty="0" smtClean="0"/>
              <a:t>Корректность ответа при запросе несуществующих страниц (</a:t>
            </a:r>
            <a:r>
              <a:rPr lang="en-US" dirty="0" smtClean="0"/>
              <a:t>404 Not Found)</a:t>
            </a:r>
            <a:endParaRPr lang="ru-RU" dirty="0"/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6" y="1700865"/>
            <a:ext cx="2925267" cy="359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449" y="1032794"/>
            <a:ext cx="392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SEO </a:t>
            </a:r>
            <a:r>
              <a:rPr lang="ru-RU" sz="2400" b="1" dirty="0" smtClean="0"/>
              <a:t>после разработки сайта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9292" y="1038454"/>
            <a:ext cx="349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SEO </a:t>
            </a:r>
            <a:r>
              <a:rPr lang="ru-RU" sz="2400" b="1" dirty="0" smtClean="0"/>
              <a:t>до разработки сайта</a:t>
            </a:r>
            <a:endParaRPr lang="ru-RU" sz="24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036" y="2462438"/>
            <a:ext cx="5047381" cy="305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.churilov\Desktop\iSEO\iSEO\Реклама и PR\is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24744"/>
            <a:ext cx="1981461" cy="5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2153932"/>
            <a:ext cx="4159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Александр Чурилов</a:t>
            </a:r>
          </a:p>
          <a:p>
            <a:r>
              <a:rPr lang="en-US" sz="2400" dirty="0" smtClean="0">
                <a:hlinkClick r:id="rId4"/>
              </a:rPr>
              <a:t>www.iseo.ru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4724729"/>
            <a:ext cx="2874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1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Подружите разработчиков и </a:t>
            </a:r>
            <a:r>
              <a:rPr lang="en-US" dirty="0" smtClean="0"/>
              <a:t>SEO</a:t>
            </a:r>
            <a:r>
              <a:rPr lang="ru-RU" dirty="0" err="1" smtClean="0"/>
              <a:t>шников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92" y="2139018"/>
            <a:ext cx="8343900" cy="3111500"/>
          </a:xfrm>
          <a:prstGeom prst="rect">
            <a:avLst/>
          </a:prstGeom>
        </p:spPr>
      </p:pic>
      <p:pic>
        <p:nvPicPr>
          <p:cNvPr id="5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структуры сайта + </a:t>
            </a:r>
            <a:r>
              <a:rPr lang="en-US" dirty="0" smtClean="0"/>
              <a:t>SEO</a:t>
            </a:r>
            <a:endParaRPr lang="ru-RU" dirty="0"/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3955" y="2484325"/>
            <a:ext cx="562672" cy="739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3955" y="3718756"/>
            <a:ext cx="562672" cy="739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0975" y="2348626"/>
            <a:ext cx="82125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Keyword</a:t>
            </a:r>
          </a:p>
          <a:p>
            <a:r>
              <a:rPr lang="en-US" sz="1400" dirty="0"/>
              <a:t>Keyword</a:t>
            </a:r>
            <a:endParaRPr lang="ru-RU" sz="1400" dirty="0"/>
          </a:p>
          <a:p>
            <a:r>
              <a:rPr lang="en-US" sz="1400" dirty="0"/>
              <a:t>Keyword</a:t>
            </a:r>
            <a:endParaRPr lang="ru-RU" sz="1400" dirty="0"/>
          </a:p>
          <a:p>
            <a:r>
              <a:rPr lang="en-US" sz="1400" dirty="0"/>
              <a:t>Keyword</a:t>
            </a:r>
            <a:endParaRPr lang="ru-RU" sz="1400" dirty="0"/>
          </a:p>
          <a:p>
            <a:r>
              <a:rPr lang="en-US" sz="1400" dirty="0"/>
              <a:t>Keyword</a:t>
            </a:r>
            <a:endParaRPr lang="ru-RU" sz="1400" dirty="0"/>
          </a:p>
          <a:p>
            <a:endParaRPr lang="en-US" sz="1400" dirty="0" smtClean="0"/>
          </a:p>
          <a:p>
            <a:r>
              <a:rPr lang="en-US" sz="1400" dirty="0" smtClean="0"/>
              <a:t>Keyword</a:t>
            </a:r>
            <a:endParaRPr lang="ru-RU" sz="1400" dirty="0"/>
          </a:p>
          <a:p>
            <a:r>
              <a:rPr lang="en-US" sz="1400" dirty="0"/>
              <a:t>Keyword</a:t>
            </a:r>
            <a:endParaRPr lang="ru-RU" sz="1400" dirty="0"/>
          </a:p>
          <a:p>
            <a:r>
              <a:rPr lang="en-US" sz="1400" dirty="0"/>
              <a:t>Keyword</a:t>
            </a:r>
            <a:endParaRPr lang="ru-RU" sz="1400" dirty="0"/>
          </a:p>
          <a:p>
            <a:r>
              <a:rPr lang="en-US" sz="1400" dirty="0"/>
              <a:t>Keyword</a:t>
            </a:r>
            <a:endParaRPr lang="ru-RU" sz="1400" dirty="0"/>
          </a:p>
          <a:p>
            <a:r>
              <a:rPr lang="en-US" sz="1400" dirty="0" smtClean="0"/>
              <a:t>Keyword</a:t>
            </a:r>
          </a:p>
          <a:p>
            <a:endParaRPr lang="ru-RU" sz="1400" dirty="0"/>
          </a:p>
          <a:p>
            <a:endParaRPr lang="en-US" sz="1400" dirty="0" smtClean="0"/>
          </a:p>
          <a:p>
            <a:r>
              <a:rPr lang="en-US" sz="1400" dirty="0"/>
              <a:t>Keyword</a:t>
            </a:r>
            <a:endParaRPr lang="ru-RU" sz="1400" dirty="0"/>
          </a:p>
          <a:p>
            <a:r>
              <a:rPr lang="en-US" sz="1400" dirty="0"/>
              <a:t>Keyword</a:t>
            </a:r>
            <a:endParaRPr lang="ru-RU" sz="1400" dirty="0"/>
          </a:p>
          <a:p>
            <a:r>
              <a:rPr lang="en-US" sz="1400" dirty="0"/>
              <a:t>Keyword</a:t>
            </a:r>
            <a:endParaRPr lang="ru-RU" sz="1400" dirty="0"/>
          </a:p>
          <a:p>
            <a:endParaRPr lang="en-US" sz="1400" dirty="0" smtClean="0"/>
          </a:p>
          <a:p>
            <a:endParaRPr lang="ru-RU" sz="1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441106" y="2672216"/>
            <a:ext cx="309455" cy="3632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429246" y="3906647"/>
            <a:ext cx="309455" cy="3632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416667" y="5248400"/>
            <a:ext cx="309455" cy="3632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3955" y="5178034"/>
            <a:ext cx="562672" cy="7390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018773" y="2006360"/>
            <a:ext cx="1628384" cy="665856"/>
          </a:xfrm>
          <a:prstGeom prst="wedgeRoundRectCallout">
            <a:avLst>
              <a:gd name="adj1" fmla="val -76987"/>
              <a:gd name="adj2" fmla="val 869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Контент </a:t>
            </a:r>
            <a:r>
              <a:rPr lang="en-US" sz="1600" dirty="0" smtClean="0"/>
              <a:t> + Keyword</a:t>
            </a:r>
            <a:endParaRPr lang="ru-RU" sz="16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018773" y="3223360"/>
            <a:ext cx="1628384" cy="665856"/>
          </a:xfrm>
          <a:prstGeom prst="wedgeRoundRectCallout">
            <a:avLst>
              <a:gd name="adj1" fmla="val -76987"/>
              <a:gd name="adj2" fmla="val 869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Контент </a:t>
            </a:r>
            <a:r>
              <a:rPr lang="en-US" sz="1600" dirty="0" smtClean="0"/>
              <a:t> + Keyword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13158" y="2156561"/>
            <a:ext cx="526093" cy="739033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63684" y="3514163"/>
            <a:ext cx="526093" cy="739033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667016" y="3514162"/>
            <a:ext cx="526093" cy="739033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Соединительная линия уступом 18"/>
          <p:cNvCxnSpPr>
            <a:stCxn id="15" idx="1"/>
            <a:endCxn id="16" idx="0"/>
          </p:cNvCxnSpPr>
          <p:nvPr/>
        </p:nvCxnSpPr>
        <p:spPr>
          <a:xfrm rot="10800000" flipV="1">
            <a:off x="6326732" y="2526077"/>
            <a:ext cx="486427" cy="988085"/>
          </a:xfrm>
          <a:prstGeom prst="bentConnector2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15" idx="3"/>
            <a:endCxn id="17" idx="0"/>
          </p:cNvCxnSpPr>
          <p:nvPr/>
        </p:nvCxnSpPr>
        <p:spPr>
          <a:xfrm>
            <a:off x="7339251" y="2526078"/>
            <a:ext cx="590812" cy="988084"/>
          </a:xfrm>
          <a:prstGeom prst="bentConnector2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Стрелка вправо 21"/>
          <p:cNvSpPr/>
          <p:nvPr/>
        </p:nvSpPr>
        <p:spPr>
          <a:xfrm>
            <a:off x="5100794" y="2739635"/>
            <a:ext cx="535919" cy="2054276"/>
          </a:xfrm>
          <a:prstGeom prst="rightArrow">
            <a:avLst>
              <a:gd name="adj1" fmla="val 50000"/>
              <a:gd name="adj2" fmla="val 60345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25992" y="157398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# 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80903" y="1681704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MENU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7772400" y="1292489"/>
            <a:ext cx="1108554" cy="741120"/>
          </a:xfrm>
          <a:prstGeom prst="wedgeRoundRectCallout">
            <a:avLst>
              <a:gd name="adj1" fmla="val -80377"/>
              <a:gd name="adj2" fmla="val 3625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MENU</a:t>
            </a:r>
            <a:r>
              <a:rPr lang="ru-RU" sz="1600" dirty="0" smtClean="0"/>
              <a:t> </a:t>
            </a:r>
            <a:r>
              <a:rPr lang="en-US" sz="1600" dirty="0" smtClean="0"/>
              <a:t> + Keyword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303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Семантическое ядро</a:t>
            </a:r>
            <a:endParaRPr lang="ru-RU" dirty="0"/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379024"/>
            <a:ext cx="1440160" cy="3915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9" y="1898759"/>
            <a:ext cx="8800771" cy="182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Наихудший вариант: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670923"/>
            <a:ext cx="49403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272" y="6083732"/>
            <a:ext cx="790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6-7 кликов до карточки товара. Глубокая иерархия – </a:t>
            </a:r>
            <a:r>
              <a:rPr lang="en-US" sz="2400" dirty="0" smtClean="0"/>
              <a:t>sucks!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45305" y="5487824"/>
            <a:ext cx="1641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SEOMoz.org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Правильная структура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9935"/>
            <a:ext cx="81534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3172" y="4159835"/>
            <a:ext cx="1641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SEOMoz.org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4220" y="4666288"/>
            <a:ext cx="52482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 клика до карточки товара максимум.</a:t>
            </a:r>
          </a:p>
          <a:p>
            <a:endParaRPr lang="ru-RU" sz="2400" dirty="0" smtClean="0"/>
          </a:p>
          <a:p>
            <a:r>
              <a:rPr lang="ru-RU" sz="3600" dirty="0" err="1" smtClean="0"/>
              <a:t>Юзабилити</a:t>
            </a:r>
            <a:r>
              <a:rPr lang="ru-RU" sz="3600" dirty="0" smtClean="0"/>
              <a:t> +</a:t>
            </a:r>
            <a:r>
              <a:rPr lang="en-US" sz="3600" dirty="0" smtClean="0"/>
              <a:t> SEO</a:t>
            </a:r>
            <a:r>
              <a:rPr lang="ru-RU" sz="3600" dirty="0" smtClean="0"/>
              <a:t> =</a:t>
            </a:r>
            <a:endParaRPr lang="ru-RU" sz="3600" dirty="0"/>
          </a:p>
        </p:txBody>
      </p:sp>
      <p:pic>
        <p:nvPicPr>
          <p:cNvPr id="4098" name="Picture 2" descr="http://upload.wikimedia.org/wikipedia/commons/thumb/5/52/Heart_icon_red_hollow.svg/491px-Heart_icon_red_hollow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03" y="5358785"/>
            <a:ext cx="895669" cy="8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227"/>
            <a:ext cx="9039225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0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714</Words>
  <Application>Microsoft Office PowerPoint</Application>
  <PresentationFormat>Экран (4:3)</PresentationFormat>
  <Paragraphs>154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Как разработать интернет-магазин и не проспать SEO</vt:lpstr>
      <vt:lpstr>Сначала SEO или разработка сайта?</vt:lpstr>
      <vt:lpstr>Сначала SEO!</vt:lpstr>
      <vt:lpstr>Подружите разработчиков и SEOшников!</vt:lpstr>
      <vt:lpstr>Разработка структуры сайта + SEO</vt:lpstr>
      <vt:lpstr>Семантическое ядро</vt:lpstr>
      <vt:lpstr>Наихудший вариант:</vt:lpstr>
      <vt:lpstr>Правильная структура</vt:lpstr>
      <vt:lpstr>Презентация PowerPoint</vt:lpstr>
      <vt:lpstr>Презентация PowerPoint</vt:lpstr>
      <vt:lpstr> Уже 3 клика</vt:lpstr>
      <vt:lpstr>Лучше!</vt:lpstr>
      <vt:lpstr>На 1 клик меньше </vt:lpstr>
      <vt:lpstr>Оптимизация внутреннего PageRank</vt:lpstr>
      <vt:lpstr>Оптимизация распределения PageRank внутри сайта</vt:lpstr>
      <vt:lpstr>Оптимизация распределения PageRank внутри сайта</vt:lpstr>
      <vt:lpstr>Реально работает?</vt:lpstr>
      <vt:lpstr>Автоматическая перелинковка между карточками товаров</vt:lpstr>
      <vt:lpstr>Автоматическая перелинковка между карточками товаров</vt:lpstr>
      <vt:lpstr>Хлебные крошки (breadcrumbs)</vt:lpstr>
      <vt:lpstr>Избавляемся от дублей</vt:lpstr>
      <vt:lpstr>Виды дубликатов</vt:lpstr>
      <vt:lpstr>Правильная верстка</vt:lpstr>
      <vt:lpstr>Правильная верстка: страница в браузере</vt:lpstr>
      <vt:lpstr>Презентация PowerPoint</vt:lpstr>
      <vt:lpstr>Так делать не надо</vt:lpstr>
      <vt:lpstr>Как продвигать под несколько регионов в Яндексе?</vt:lpstr>
      <vt:lpstr>Продвижение в регионах в Яндексе</vt:lpstr>
      <vt:lpstr>Продвижение в регионах</vt:lpstr>
      <vt:lpstr>Как оптимизировать сайты на разных языках?</vt:lpstr>
      <vt:lpstr>Сайты на разных языках</vt:lpstr>
      <vt:lpstr>AJAX-сайты: быть или не быть?</vt:lpstr>
      <vt:lpstr>AJAX-сайты: быть!</vt:lpstr>
      <vt:lpstr>AJAX-сайты: пример</vt:lpstr>
      <vt:lpstr>AJAX-сайты: индексируются!</vt:lpstr>
      <vt:lpstr>Проверьте сайт перед релизом</vt:lpstr>
      <vt:lpstr>Презентация PowerPoint</vt:lpstr>
      <vt:lpstr>Презентация PowerPoint</vt:lpstr>
    </vt:vector>
  </TitlesOfParts>
  <Company>vkharev@gmail.com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разработать интернет-магазин и не проспать SEO</dc:title>
  <dc:creator>Vladimir Kharev</dc:creator>
  <cp:lastModifiedBy>a.churilov</cp:lastModifiedBy>
  <cp:revision>59</cp:revision>
  <dcterms:created xsi:type="dcterms:W3CDTF">2012-11-14T18:43:36Z</dcterms:created>
  <dcterms:modified xsi:type="dcterms:W3CDTF">2012-11-22T10:12:30Z</dcterms:modified>
</cp:coreProperties>
</file>