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9" r:id="rId4"/>
    <p:sldId id="284" r:id="rId5"/>
    <p:sldId id="283" r:id="rId6"/>
    <p:sldId id="260" r:id="rId7"/>
    <p:sldId id="265" r:id="rId8"/>
    <p:sldId id="285" r:id="rId9"/>
    <p:sldId id="263" r:id="rId10"/>
    <p:sldId id="287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275" r:id="rId24"/>
    <p:sldId id="25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 autoAdjust="0"/>
    <p:restoredTop sz="94711" autoAdjust="0"/>
  </p:normalViewPr>
  <p:slideViewPr>
    <p:cSldViewPr>
      <p:cViewPr varScale="1">
        <p:scale>
          <a:sx n="73" d="100"/>
          <a:sy n="73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6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33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01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751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90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90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5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61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08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853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44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8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280528"/>
          </a:xfrm>
        </p:spPr>
        <p:txBody>
          <a:bodyPr/>
          <a:lstStyle/>
          <a:p>
            <a:r>
              <a:rPr lang="ru-RU" dirty="0"/>
              <a:t>Планирование крупных </a:t>
            </a:r>
            <a:r>
              <a:rPr lang="en-US" dirty="0"/>
              <a:t>seo-</a:t>
            </a:r>
            <a:r>
              <a:rPr lang="ru-RU" dirty="0"/>
              <a:t>проектов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4797152"/>
            <a:ext cx="7315200" cy="15140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Optimization</a:t>
            </a:r>
            <a:r>
              <a:rPr lang="ru-RU" dirty="0" smtClean="0"/>
              <a:t>-</a:t>
            </a:r>
            <a:r>
              <a:rPr lang="en-US" dirty="0" smtClean="0"/>
              <a:t>2012</a:t>
            </a:r>
            <a:r>
              <a:rPr lang="ru-RU" dirty="0" smtClean="0"/>
              <a:t>, ШАПОВАЛ Виталий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sz="3000" dirty="0" smtClean="0">
                <a:solidFill>
                  <a:srgbClr val="FF0000"/>
                </a:solidFill>
              </a:rPr>
              <a:t>Практические подсказки для маркетологов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Экспресс-анализ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Профиль сайта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Типы проектов:</a:t>
            </a:r>
          </a:p>
          <a:p>
            <a:pPr lvl="1"/>
            <a:r>
              <a:rPr lang="en-US" dirty="0" err="1" smtClean="0"/>
              <a:t>eCommerce</a:t>
            </a:r>
            <a:r>
              <a:rPr lang="en-US" dirty="0" smtClean="0"/>
              <a:t> – </a:t>
            </a:r>
            <a:r>
              <a:rPr lang="ru-RU" dirty="0" smtClean="0"/>
              <a:t>интернет-магазины</a:t>
            </a:r>
          </a:p>
          <a:p>
            <a:pPr lvl="1"/>
            <a:r>
              <a:rPr lang="en-US" dirty="0" smtClean="0"/>
              <a:t>Classifieds</a:t>
            </a:r>
            <a:r>
              <a:rPr lang="ru-RU" dirty="0" smtClean="0"/>
              <a:t> – доски объявлений</a:t>
            </a:r>
          </a:p>
          <a:p>
            <a:pPr lvl="1"/>
            <a:r>
              <a:rPr lang="ru-RU" dirty="0" smtClean="0"/>
              <a:t>СМИ</a:t>
            </a:r>
          </a:p>
          <a:p>
            <a:pPr lvl="1"/>
            <a:r>
              <a:rPr lang="ru-RU" dirty="0" smtClean="0"/>
              <a:t>Тематические порталы (</a:t>
            </a:r>
            <a:r>
              <a:rPr lang="ru-RU" dirty="0" err="1" smtClean="0"/>
              <a:t>агрегаторы</a:t>
            </a:r>
            <a:r>
              <a:rPr lang="ru-RU" dirty="0" smtClean="0"/>
              <a:t>, контентные)</a:t>
            </a:r>
          </a:p>
          <a:p>
            <a:r>
              <a:rPr lang="ru-RU" dirty="0" smtClean="0"/>
              <a:t>Рабочие регионы</a:t>
            </a:r>
          </a:p>
          <a:p>
            <a:pPr lvl="1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3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Экспресс-анализ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err="1" smtClean="0"/>
              <a:t>Интент</a:t>
            </a:r>
            <a:r>
              <a:rPr lang="ru-RU" sz="3600" dirty="0" smtClean="0"/>
              <a:t>-анализ:</a:t>
            </a:r>
          </a:p>
          <a:p>
            <a:r>
              <a:rPr lang="ru-RU" sz="3600" b="1" dirty="0" smtClean="0"/>
              <a:t>Интенция</a:t>
            </a:r>
            <a:r>
              <a:rPr lang="ru-RU" sz="3600" dirty="0" smtClean="0"/>
              <a:t> – интерес пользователя (стремление, намерение, замысел)</a:t>
            </a:r>
          </a:p>
          <a:p>
            <a:r>
              <a:rPr lang="ru-RU" sz="3600" b="1" dirty="0" err="1" smtClean="0"/>
              <a:t>Интент</a:t>
            </a:r>
            <a:r>
              <a:rPr lang="ru-RU" sz="3600" b="1" dirty="0" smtClean="0"/>
              <a:t>-анализ</a:t>
            </a:r>
            <a:r>
              <a:rPr lang="ru-RU" sz="3600" dirty="0" smtClean="0"/>
              <a:t> – изучение структуры информационного спроса в тематической области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224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Интент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-анализ: Недвижимость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37095"/>
              </p:ext>
            </p:extLst>
          </p:nvPr>
        </p:nvGraphicFramePr>
        <p:xfrm>
          <a:off x="251520" y="1600200"/>
          <a:ext cx="8712968" cy="48273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44216"/>
                <a:gridCol w="2412268"/>
                <a:gridCol w="2340260"/>
                <a:gridCol w="2016224"/>
              </a:tblGrid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Регионы</a:t>
                      </a:r>
                      <a:endParaRPr lang="ru-RU" dirty="0"/>
                    </a:p>
                  </a:txBody>
                  <a:tcPr/>
                </a:tc>
              </a:tr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Продажа квартир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Квартиры (комнаты)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Покупка, продажа, обмен, ипотека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Москва, Подмосковье</a:t>
                      </a:r>
                      <a:endParaRPr lang="ru-RU" dirty="0"/>
                    </a:p>
                  </a:txBody>
                  <a:tcPr/>
                </a:tc>
              </a:tr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Новостройки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Квартиры</a:t>
                      </a:r>
                      <a:r>
                        <a:rPr lang="ru-RU" baseline="0" dirty="0" smtClean="0"/>
                        <a:t> в ж</a:t>
                      </a:r>
                      <a:r>
                        <a:rPr lang="ru-RU" dirty="0" smtClean="0"/>
                        <a:t>илых </a:t>
                      </a:r>
                      <a:r>
                        <a:rPr lang="ru-RU" dirty="0" err="1" smtClean="0"/>
                        <a:t>комлексах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Покупка, ипотека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Москва, Подмосковье</a:t>
                      </a:r>
                      <a:endParaRPr lang="ru-RU" dirty="0"/>
                    </a:p>
                  </a:txBody>
                  <a:tcPr/>
                </a:tc>
              </a:tr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квартир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Квартиры (комнаты)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</a:tr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Коммерческая недвижимость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 комм. недвижимости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Покупка, продажа, аренда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</a:tr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Загородная недвижимость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Дом (коттедж), земельный участок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Покупка, продажа, аренда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Подмосковье</a:t>
                      </a:r>
                      <a:endParaRPr lang="ru-RU" dirty="0"/>
                    </a:p>
                  </a:txBody>
                  <a:tcPr/>
                </a:tc>
              </a:tr>
              <a:tr h="652158">
                <a:tc>
                  <a:txBody>
                    <a:bodyPr/>
                    <a:lstStyle/>
                    <a:p>
                      <a:r>
                        <a:rPr lang="ru-RU" dirty="0" smtClean="0"/>
                        <a:t>Зарубежная жилая недвижимость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Апартаменты, виллы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Покупка, продажа, аренда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Болгария, Испания, Черногория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4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План продвижения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Цикл (комплекс) продвижения</a:t>
            </a:r>
            <a:r>
              <a:rPr lang="ru-RU" dirty="0" smtClean="0"/>
              <a:t> – модель продвижения, состоящая из универсальных задач. </a:t>
            </a:r>
          </a:p>
          <a:p>
            <a:pPr marL="0" indent="0">
              <a:buNone/>
            </a:pPr>
            <a:r>
              <a:rPr lang="ru-RU" dirty="0" smtClean="0"/>
              <a:t>Задачи структурированы в соответствии с контекстом проектов (хосты, разделы, </a:t>
            </a:r>
            <a:r>
              <a:rPr lang="en-US" dirty="0" smtClean="0"/>
              <a:t>landing pages</a:t>
            </a:r>
            <a:r>
              <a:rPr lang="ru-RU" dirty="0" smtClean="0"/>
              <a:t>) и упорядочены в рамках этапов продвижения.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4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План продвижения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Структура цикла продвижения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Управление</a:t>
            </a:r>
          </a:p>
          <a:p>
            <a:r>
              <a:rPr lang="ru-RU" dirty="0" smtClean="0"/>
              <a:t>Анализ</a:t>
            </a:r>
          </a:p>
          <a:p>
            <a:r>
              <a:rPr lang="ru-RU" dirty="0" smtClean="0"/>
              <a:t>Мониторинг трафика</a:t>
            </a:r>
          </a:p>
          <a:p>
            <a:r>
              <a:rPr lang="ru-RU" dirty="0" smtClean="0"/>
              <a:t>Мониторинг позиций</a:t>
            </a:r>
          </a:p>
          <a:p>
            <a:r>
              <a:rPr lang="ru-RU" dirty="0" smtClean="0"/>
              <a:t>Оптимизация </a:t>
            </a:r>
            <a:r>
              <a:rPr lang="ru-RU" dirty="0" err="1" smtClean="0"/>
              <a:t>хостовых</a:t>
            </a:r>
            <a:r>
              <a:rPr lang="ru-RU" dirty="0" smtClean="0"/>
              <a:t> характеристик</a:t>
            </a:r>
          </a:p>
          <a:p>
            <a:r>
              <a:rPr lang="ru-RU" dirty="0" smtClean="0"/>
              <a:t>Оптимизация </a:t>
            </a:r>
            <a:r>
              <a:rPr lang="en-US" dirty="0" smtClean="0"/>
              <a:t>Landing Pages</a:t>
            </a:r>
            <a:endParaRPr lang="ru-RU" dirty="0" smtClean="0"/>
          </a:p>
          <a:p>
            <a:r>
              <a:rPr lang="ru-RU" dirty="0" smtClean="0"/>
              <a:t>Наращивание ссылочного окружения</a:t>
            </a:r>
          </a:p>
          <a:p>
            <a:r>
              <a:rPr lang="ru-RU" dirty="0" smtClean="0"/>
              <a:t>И т.п.</a:t>
            </a:r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3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План продвижения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Продвижение условного раздела</a:t>
            </a:r>
            <a:r>
              <a:rPr lang="ru-RU" dirty="0" smtClean="0"/>
              <a:t>:</a:t>
            </a:r>
          </a:p>
          <a:p>
            <a:r>
              <a:rPr lang="ru-RU" dirty="0"/>
              <a:t>Подготовка концепции </a:t>
            </a:r>
            <a:r>
              <a:rPr lang="ru-RU" dirty="0" smtClean="0"/>
              <a:t>продвижения, </a:t>
            </a:r>
            <a:r>
              <a:rPr lang="ru-RU" dirty="0"/>
              <a:t>типизация </a:t>
            </a:r>
            <a:r>
              <a:rPr lang="ru-RU" dirty="0" smtClean="0"/>
              <a:t>страниц</a:t>
            </a:r>
          </a:p>
          <a:p>
            <a:r>
              <a:rPr lang="ru-RU" dirty="0"/>
              <a:t>Сбор </a:t>
            </a:r>
            <a:r>
              <a:rPr lang="ru-RU" dirty="0" smtClean="0"/>
              <a:t>и группирование ключевых слов</a:t>
            </a:r>
          </a:p>
          <a:p>
            <a:r>
              <a:rPr lang="ru-RU" dirty="0"/>
              <a:t>Разметка ключевых слов по </a:t>
            </a:r>
            <a:r>
              <a:rPr lang="ru-RU" dirty="0" smtClean="0"/>
              <a:t>страницам</a:t>
            </a:r>
          </a:p>
          <a:p>
            <a:r>
              <a:rPr lang="ru-RU" dirty="0"/>
              <a:t>Подготовка ТЗ на </a:t>
            </a:r>
            <a:r>
              <a:rPr lang="ru-RU" dirty="0" smtClean="0"/>
              <a:t>тексты</a:t>
            </a:r>
          </a:p>
          <a:p>
            <a:r>
              <a:rPr lang="ru-RU" dirty="0" smtClean="0"/>
              <a:t>Наполнение </a:t>
            </a:r>
            <a:r>
              <a:rPr lang="ru-RU" dirty="0"/>
              <a:t>текстовых блоков</a:t>
            </a:r>
            <a:endParaRPr lang="ru-RU" dirty="0" smtClean="0"/>
          </a:p>
          <a:p>
            <a:r>
              <a:rPr lang="ru-RU" dirty="0"/>
              <a:t>Подготовка ТЗ на внутреннюю </a:t>
            </a:r>
            <a:r>
              <a:rPr lang="ru-RU" dirty="0" smtClean="0"/>
              <a:t>линковку</a:t>
            </a:r>
          </a:p>
          <a:p>
            <a:r>
              <a:rPr lang="ru-RU" dirty="0"/>
              <a:t>Рекомендации для SMM (ключевые слова, ссылки)</a:t>
            </a:r>
          </a:p>
        </p:txBody>
      </p:sp>
    </p:spTree>
    <p:extLst>
      <p:ext uri="{BB962C8B-B14F-4D97-AF65-F5344CB8AC3E}">
        <p14:creationId xmlns:p14="http://schemas.microsoft.com/office/powerpoint/2010/main" val="38753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План продвижения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Инструменты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sz="1200" dirty="0" smtClean="0"/>
          </a:p>
          <a:p>
            <a:r>
              <a:rPr lang="en-US" dirty="0"/>
              <a:t>MS </a:t>
            </a:r>
            <a:r>
              <a:rPr lang="en-US" dirty="0" smtClean="0"/>
              <a:t>Excel</a:t>
            </a:r>
            <a:endParaRPr lang="ru-RU" dirty="0" smtClean="0"/>
          </a:p>
          <a:p>
            <a:r>
              <a:rPr lang="en-US" dirty="0"/>
              <a:t>MS </a:t>
            </a:r>
            <a:r>
              <a:rPr lang="en-US" dirty="0" smtClean="0"/>
              <a:t>Project</a:t>
            </a:r>
            <a:endParaRPr lang="ru-RU" dirty="0" smtClean="0"/>
          </a:p>
          <a:p>
            <a:r>
              <a:rPr lang="ru-RU" dirty="0"/>
              <a:t>Мегаплан</a:t>
            </a:r>
          </a:p>
        </p:txBody>
      </p:sp>
    </p:spTree>
    <p:extLst>
      <p:ext uri="{BB962C8B-B14F-4D97-AF65-F5344CB8AC3E}">
        <p14:creationId xmlns:p14="http://schemas.microsoft.com/office/powerpoint/2010/main" val="38753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Анализ результатов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Отслеживаемые </a:t>
            </a:r>
            <a:r>
              <a:rPr lang="ru-RU" b="1" dirty="0" smtClean="0"/>
              <a:t>характеристики</a:t>
            </a:r>
            <a:r>
              <a:rPr lang="ru-RU" dirty="0" smtClean="0"/>
              <a:t>:</a:t>
            </a:r>
          </a:p>
          <a:p>
            <a:r>
              <a:rPr lang="ru-RU" dirty="0"/>
              <a:t>Динамика </a:t>
            </a:r>
            <a:r>
              <a:rPr lang="ru-RU" dirty="0" smtClean="0"/>
              <a:t>позиций</a:t>
            </a:r>
          </a:p>
          <a:p>
            <a:r>
              <a:rPr lang="ru-RU" dirty="0"/>
              <a:t>Время выхода в </a:t>
            </a:r>
            <a:r>
              <a:rPr lang="ru-RU" dirty="0" smtClean="0"/>
              <a:t>топ10</a:t>
            </a:r>
          </a:p>
          <a:p>
            <a:r>
              <a:rPr lang="ru-RU" dirty="0"/>
              <a:t>Количество </a:t>
            </a:r>
            <a:r>
              <a:rPr lang="ru-RU" dirty="0" smtClean="0"/>
              <a:t>трафика</a:t>
            </a:r>
          </a:p>
          <a:p>
            <a:r>
              <a:rPr lang="ru-RU" dirty="0"/>
              <a:t>Качество трафика (отказы, длина сессии, просмотры</a:t>
            </a:r>
            <a:r>
              <a:rPr lang="ru-RU" dirty="0" smtClean="0"/>
              <a:t>)</a:t>
            </a:r>
          </a:p>
          <a:p>
            <a:r>
              <a:rPr lang="ru-RU" dirty="0"/>
              <a:t>Достижение </a:t>
            </a:r>
            <a:r>
              <a:rPr lang="ru-RU" dirty="0" smtClean="0"/>
              <a:t>целей</a:t>
            </a:r>
          </a:p>
          <a:p>
            <a:r>
              <a:rPr lang="ru-RU" dirty="0"/>
              <a:t>Количество </a:t>
            </a:r>
            <a:r>
              <a:rPr lang="ru-RU" dirty="0" err="1"/>
              <a:t>транзаций</a:t>
            </a:r>
            <a:r>
              <a:rPr lang="ru-RU" dirty="0"/>
              <a:t> и сумма оборота</a:t>
            </a:r>
          </a:p>
        </p:txBody>
      </p:sp>
    </p:spTree>
    <p:extLst>
      <p:ext uri="{BB962C8B-B14F-4D97-AF65-F5344CB8AC3E}">
        <p14:creationId xmlns:p14="http://schemas.microsoft.com/office/powerpoint/2010/main" val="38753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Анализ результатов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Инструменты</a:t>
            </a:r>
            <a:r>
              <a:rPr lang="ru-RU" dirty="0" smtClean="0"/>
              <a:t>:</a:t>
            </a:r>
          </a:p>
          <a:p>
            <a:r>
              <a:rPr lang="en-US" dirty="0" smtClean="0"/>
              <a:t>Google Analytics</a:t>
            </a:r>
          </a:p>
          <a:p>
            <a:r>
              <a:rPr lang="ru-RU" dirty="0" smtClean="0"/>
              <a:t>Яндекс Метрика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3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Анализ результатов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Отслеживаемые сегменты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Разделы сайта и типы страниц</a:t>
            </a:r>
          </a:p>
          <a:p>
            <a:r>
              <a:rPr lang="ru-RU" dirty="0"/>
              <a:t>Брендовые </a:t>
            </a:r>
            <a:r>
              <a:rPr lang="ru-RU" dirty="0" smtClean="0"/>
              <a:t>запросы (домен сайта и т.п.)</a:t>
            </a:r>
          </a:p>
          <a:p>
            <a:r>
              <a:rPr lang="ru-RU" dirty="0" smtClean="0"/>
              <a:t>Вхождение слов-признаков: </a:t>
            </a:r>
            <a:r>
              <a:rPr lang="en-US" dirty="0" smtClean="0"/>
              <a:t>“</a:t>
            </a:r>
            <a:r>
              <a:rPr lang="ru-RU" dirty="0" smtClean="0"/>
              <a:t>купить</a:t>
            </a:r>
            <a:r>
              <a:rPr lang="en-US" dirty="0" smtClean="0"/>
              <a:t>”</a:t>
            </a:r>
            <a:r>
              <a:rPr lang="ru-RU" dirty="0" smtClean="0"/>
              <a:t>, </a:t>
            </a:r>
            <a:r>
              <a:rPr lang="en-US" dirty="0" smtClean="0"/>
              <a:t>“</a:t>
            </a:r>
            <a:r>
              <a:rPr lang="ru-RU" dirty="0" smtClean="0"/>
              <a:t>цены</a:t>
            </a:r>
            <a:r>
              <a:rPr lang="en-US" dirty="0" smtClean="0"/>
              <a:t>”</a:t>
            </a:r>
            <a:r>
              <a:rPr lang="ru-RU" dirty="0" smtClean="0"/>
              <a:t>, </a:t>
            </a:r>
            <a:r>
              <a:rPr lang="en-US" dirty="0" smtClean="0"/>
              <a:t>“</a:t>
            </a:r>
            <a:r>
              <a:rPr lang="ru-RU" dirty="0" smtClean="0"/>
              <a:t>дешево</a:t>
            </a:r>
            <a:r>
              <a:rPr lang="en-US" dirty="0" smtClean="0"/>
              <a:t>”</a:t>
            </a:r>
            <a:r>
              <a:rPr lang="ru-RU" dirty="0" smtClean="0"/>
              <a:t>, </a:t>
            </a:r>
            <a:r>
              <a:rPr lang="en-US" dirty="0" smtClean="0"/>
              <a:t>“</a:t>
            </a:r>
            <a:r>
              <a:rPr lang="ru-RU" dirty="0" smtClean="0"/>
              <a:t>обзоры</a:t>
            </a:r>
            <a:r>
              <a:rPr lang="en-US" dirty="0" smtClean="0"/>
              <a:t>”</a:t>
            </a:r>
            <a:r>
              <a:rPr lang="ru-RU" dirty="0" smtClean="0"/>
              <a:t>, </a:t>
            </a:r>
            <a:r>
              <a:rPr lang="en-US" dirty="0" smtClean="0"/>
              <a:t>“</a:t>
            </a:r>
            <a:r>
              <a:rPr lang="ru-RU" dirty="0" smtClean="0"/>
              <a:t>фото</a:t>
            </a:r>
            <a:r>
              <a:rPr lang="en-US" dirty="0" smtClean="0"/>
              <a:t>”</a:t>
            </a:r>
            <a:r>
              <a:rPr lang="ru-RU" dirty="0" smtClean="0"/>
              <a:t>, тематические бренды и т.п.</a:t>
            </a:r>
          </a:p>
          <a:p>
            <a:r>
              <a:rPr lang="ru-RU" dirty="0" smtClean="0"/>
              <a:t>И т.п.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3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 презентации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400" dirty="0" smtClean="0"/>
              <a:t>Что </a:t>
            </a:r>
            <a:r>
              <a:rPr lang="en-US" sz="4400" dirty="0" smtClean="0"/>
              <a:t>“</a:t>
            </a:r>
            <a:r>
              <a:rPr lang="ru-RU" sz="4400" dirty="0" smtClean="0"/>
              <a:t>это</a:t>
            </a:r>
            <a:r>
              <a:rPr lang="en-US" sz="4400" dirty="0" smtClean="0"/>
              <a:t>”</a:t>
            </a:r>
            <a:r>
              <a:rPr lang="ru-RU" sz="4400" dirty="0" smtClean="0"/>
              <a:t> (</a:t>
            </a:r>
            <a:r>
              <a:rPr lang="en-US" sz="4400" dirty="0" smtClean="0"/>
              <a:t>SEO </a:t>
            </a:r>
            <a:r>
              <a:rPr lang="ru-RU" sz="4400" dirty="0"/>
              <a:t>для больших </a:t>
            </a:r>
            <a:r>
              <a:rPr lang="ru-RU" sz="4400" dirty="0" smtClean="0"/>
              <a:t>проектов)?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dirty="0" smtClean="0"/>
              <a:t>Экспресс-анализ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dirty="0"/>
              <a:t>План </a:t>
            </a:r>
            <a:r>
              <a:rPr lang="ru-RU" sz="4400" dirty="0" smtClean="0"/>
              <a:t>продвижения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dirty="0"/>
              <a:t>Анализ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8684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Анализ результатов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Рабочие лошадки </a:t>
            </a:r>
            <a:r>
              <a:rPr lang="en-US" dirty="0" smtClean="0"/>
              <a:t>Google Analytics – </a:t>
            </a:r>
            <a:r>
              <a:rPr lang="ru-RU" dirty="0" smtClean="0"/>
              <a:t>сегменты и регулярные </a:t>
            </a:r>
            <a:r>
              <a:rPr lang="ru-RU" dirty="0"/>
              <a:t>выражения </a:t>
            </a:r>
            <a:r>
              <a:rPr lang="ru-RU" dirty="0" smtClean="0"/>
              <a:t>(для </a:t>
            </a:r>
            <a:r>
              <a:rPr lang="ru-RU" dirty="0"/>
              <a:t>Главной - </a:t>
            </a:r>
            <a:r>
              <a:rPr lang="en-US" dirty="0" smtClean="0">
                <a:solidFill>
                  <a:srgbClr val="0070C0"/>
                </a:solidFill>
              </a:rPr>
              <a:t>^/$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Яндекс.Метрика</a:t>
            </a:r>
            <a:r>
              <a:rPr lang="ru-RU" dirty="0" smtClean="0"/>
              <a:t> – сегментация по городам с выбором фиксацией поисковой системы (следующий слайд)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3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Метрика: Яндекс, Москва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Vitaly\Desktop\tm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49" y="1600200"/>
            <a:ext cx="6725302" cy="47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35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Анализ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Сводные таблицы: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Vitaly\Desktop\t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61" y="2276872"/>
            <a:ext cx="637839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06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315200" cy="2448272"/>
          </a:xfrm>
        </p:spPr>
        <p:txBody>
          <a:bodyPr/>
          <a:lstStyle/>
          <a:p>
            <a:pPr algn="ctr"/>
            <a:r>
              <a:rPr lang="ru-RU" b="1" dirty="0"/>
              <a:t>Спасибо за внимание!</a:t>
            </a:r>
            <a:br>
              <a:rPr lang="ru-RU" b="1" dirty="0"/>
            </a:br>
            <a:r>
              <a:rPr lang="ru-RU" sz="900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Успехов в продвижении!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4437112"/>
            <a:ext cx="7315200" cy="1872248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US" dirty="0"/>
              <a:t>Optimization</a:t>
            </a:r>
            <a:r>
              <a:rPr lang="ru-RU" dirty="0"/>
              <a:t>-</a:t>
            </a:r>
            <a:r>
              <a:rPr lang="en-US" dirty="0"/>
              <a:t>2012</a:t>
            </a:r>
            <a:r>
              <a:rPr lang="ru-RU" dirty="0"/>
              <a:t>, </a:t>
            </a:r>
          </a:p>
          <a:p>
            <a:pPr marL="45720" indent="0" algn="ctr">
              <a:buNone/>
            </a:pPr>
            <a:r>
              <a:rPr lang="ru-RU" dirty="0"/>
              <a:t>ШАПОВАЛ Виталий</a:t>
            </a:r>
            <a:r>
              <a:rPr lang="en-US" dirty="0"/>
              <a:t>,</a:t>
            </a:r>
          </a:p>
          <a:p>
            <a:pPr marL="45720" indent="0" algn="ctr">
              <a:buNone/>
            </a:pPr>
            <a:r>
              <a:rPr lang="en-US" dirty="0"/>
              <a:t>pro-maker@ya.ru</a:t>
            </a: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Практические подсказки для маркетологов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34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Что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>
                <a:cs typeface="Arial" pitchFamily="34" charset="0"/>
              </a:rPr>
              <a:t>Источники трафика </a:t>
            </a:r>
            <a:r>
              <a:rPr lang="ru-RU" sz="4400" b="1" dirty="0">
                <a:cs typeface="Arial" pitchFamily="34" charset="0"/>
              </a:rPr>
              <a:t>для крупных </a:t>
            </a:r>
            <a:r>
              <a:rPr lang="ru-RU" sz="4400" b="1" dirty="0" smtClean="0">
                <a:cs typeface="Arial" pitchFamily="34" charset="0"/>
              </a:rPr>
              <a:t>проектов</a:t>
            </a:r>
            <a:r>
              <a:rPr lang="ru-RU" sz="4400" b="1" dirty="0" smtClean="0"/>
              <a:t>:</a:t>
            </a:r>
          </a:p>
          <a:p>
            <a:r>
              <a:rPr lang="ru-RU" sz="4400" dirty="0" smtClean="0"/>
              <a:t>Поисковый трафик</a:t>
            </a:r>
          </a:p>
          <a:p>
            <a:r>
              <a:rPr lang="ru-RU" sz="4400" dirty="0" smtClean="0"/>
              <a:t>Контекстная реклама</a:t>
            </a:r>
          </a:p>
          <a:p>
            <a:r>
              <a:rPr lang="ru-RU" sz="4400" dirty="0" err="1" smtClean="0"/>
              <a:t>Прайсовые</a:t>
            </a:r>
            <a:r>
              <a:rPr lang="ru-RU" sz="4400" dirty="0" smtClean="0"/>
              <a:t> площадки (более 95% </a:t>
            </a:r>
            <a:r>
              <a:rPr lang="ru-RU" sz="4400" dirty="0" err="1" smtClean="0"/>
              <a:t>Яндекс.Маркет</a:t>
            </a:r>
            <a:r>
              <a:rPr lang="ru-RU" sz="4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58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Что 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Поисковая оптимизация</a:t>
            </a:r>
            <a:r>
              <a:rPr lang="ru-RU" dirty="0"/>
              <a:t> – набор вероятностных подходов, основанных на оценках, предположениях и опыте, позволяющих достигать рекламный </a:t>
            </a:r>
            <a:r>
              <a:rPr lang="ru-RU" dirty="0" smtClean="0"/>
              <a:t>эффект</a:t>
            </a: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Поисковый спам</a:t>
            </a:r>
            <a:r>
              <a:rPr lang="en-US" dirty="0" smtClean="0"/>
              <a:t> – </a:t>
            </a:r>
            <a:r>
              <a:rPr lang="ru-RU" dirty="0" smtClean="0"/>
              <a:t>попытки </a:t>
            </a:r>
            <a:r>
              <a:rPr lang="ru-RU" dirty="0"/>
              <a:t>обмана поисковой системы </a:t>
            </a:r>
            <a:r>
              <a:rPr lang="ru-RU" dirty="0" smtClean="0"/>
              <a:t>и </a:t>
            </a:r>
            <a:r>
              <a:rPr lang="ru-RU" dirty="0"/>
              <a:t>манипулирования ее результатами с целью изменения позиции </a:t>
            </a:r>
            <a:r>
              <a:rPr lang="ru-RU" dirty="0" smtClean="0"/>
              <a:t>в </a:t>
            </a:r>
            <a:r>
              <a:rPr lang="ru-RU" dirty="0"/>
              <a:t>результатах </a:t>
            </a:r>
            <a:r>
              <a:rPr lang="ru-RU" dirty="0" smtClean="0"/>
              <a:t>поиска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Лицензия Яндекса)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SEO</a:t>
            </a:r>
            <a:r>
              <a:rPr lang="ru-RU" b="1" dirty="0" smtClean="0"/>
              <a:t> в текущих реалиях</a:t>
            </a:r>
            <a:r>
              <a:rPr lang="en-US" dirty="0" smtClean="0"/>
              <a:t> – </a:t>
            </a:r>
            <a:r>
              <a:rPr lang="ru-RU" dirty="0" smtClean="0"/>
              <a:t>серая дистрибуция поискового трафика, проводимая в условиях конкуренции органичных результатов за </a:t>
            </a:r>
            <a:r>
              <a:rPr lang="ru-RU" dirty="0" err="1" smtClean="0"/>
              <a:t>кликабельные</a:t>
            </a:r>
            <a:r>
              <a:rPr lang="ru-RU" dirty="0" smtClean="0"/>
              <a:t> зоны на страницах поисковой выдачи.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4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Что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Полезность </a:t>
            </a:r>
            <a:r>
              <a:rPr lang="en-US" dirty="0" smtClean="0"/>
              <a:t>SEO</a:t>
            </a:r>
            <a:r>
              <a:rPr lang="ru-RU" dirty="0"/>
              <a:t> </a:t>
            </a:r>
            <a:r>
              <a:rPr lang="ru-RU" dirty="0" smtClean="0"/>
              <a:t>в контексте маркетинга:</a:t>
            </a:r>
          </a:p>
          <a:p>
            <a:r>
              <a:rPr lang="ru-RU" b="1" dirty="0" smtClean="0"/>
              <a:t>Наращивание контента</a:t>
            </a:r>
            <a:r>
              <a:rPr lang="ru-RU" dirty="0" smtClean="0"/>
              <a:t> и повышение его информативности</a:t>
            </a:r>
          </a:p>
          <a:p>
            <a:r>
              <a:rPr lang="ru-RU" b="1" dirty="0" smtClean="0"/>
              <a:t>Улучшение интерфейсов</a:t>
            </a:r>
            <a:r>
              <a:rPr lang="ru-RU" dirty="0" smtClean="0"/>
              <a:t> – дизайн, </a:t>
            </a:r>
            <a:r>
              <a:rPr lang="ru-RU" dirty="0" err="1" smtClean="0"/>
              <a:t>юзабилити</a:t>
            </a:r>
            <a:r>
              <a:rPr lang="ru-RU" dirty="0" smtClean="0"/>
              <a:t>, </a:t>
            </a:r>
            <a:r>
              <a:rPr lang="ru-RU" dirty="0" err="1" smtClean="0"/>
              <a:t>типографика</a:t>
            </a:r>
            <a:endParaRPr lang="ru-RU" dirty="0" smtClean="0"/>
          </a:p>
          <a:p>
            <a:r>
              <a:rPr lang="ru-RU" b="1" dirty="0" smtClean="0"/>
              <a:t>Повышение </a:t>
            </a:r>
            <a:r>
              <a:rPr lang="ru-RU" b="1" dirty="0" err="1" smtClean="0"/>
              <a:t>аторитетности</a:t>
            </a:r>
            <a:r>
              <a:rPr lang="ru-RU" dirty="0" smtClean="0"/>
              <a:t> – цитируемость, представленность на профильных площадках</a:t>
            </a:r>
          </a:p>
          <a:p>
            <a:r>
              <a:rPr lang="ru-RU" dirty="0" smtClean="0"/>
              <a:t>И т.п.</a:t>
            </a:r>
          </a:p>
        </p:txBody>
      </p:sp>
    </p:spTree>
    <p:extLst>
      <p:ext uri="{BB962C8B-B14F-4D97-AF65-F5344CB8AC3E}">
        <p14:creationId xmlns:p14="http://schemas.microsoft.com/office/powerpoint/2010/main" val="16900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Что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cs typeface="Arial" pitchFamily="34" charset="0"/>
              </a:rPr>
              <a:t>Специфика </a:t>
            </a:r>
            <a:r>
              <a:rPr lang="ru-RU" b="1" dirty="0" smtClean="0">
                <a:cs typeface="Arial" pitchFamily="34" charset="0"/>
              </a:rPr>
              <a:t>крупных </a:t>
            </a:r>
            <a:r>
              <a:rPr lang="ru-RU" b="1" dirty="0" smtClean="0">
                <a:cs typeface="Arial" pitchFamily="34" charset="0"/>
              </a:rPr>
              <a:t>проектов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Структурный анализ тематического </a:t>
            </a:r>
            <a:r>
              <a:rPr lang="ru-RU" dirty="0"/>
              <a:t>спроса в поисковых </a:t>
            </a:r>
            <a:r>
              <a:rPr lang="ru-RU" dirty="0" smtClean="0"/>
              <a:t>системах</a:t>
            </a:r>
          </a:p>
          <a:p>
            <a:r>
              <a:rPr lang="ru-RU" dirty="0"/>
              <a:t>Оптимизация </a:t>
            </a:r>
            <a:r>
              <a:rPr lang="ru-RU" dirty="0" smtClean="0"/>
              <a:t>топологии и структуры сайтов проекта</a:t>
            </a:r>
          </a:p>
          <a:p>
            <a:r>
              <a:rPr lang="ru-RU" dirty="0" smtClean="0"/>
              <a:t>Содействие в оптимизации схем монетизации проектов</a:t>
            </a:r>
          </a:p>
          <a:p>
            <a:r>
              <a:rPr lang="ru-RU" dirty="0" smtClean="0"/>
              <a:t>Выполнение задач продвижения (тексты, ссылки, аудит и т.п.)</a:t>
            </a:r>
          </a:p>
        </p:txBody>
      </p:sp>
    </p:spTree>
    <p:extLst>
      <p:ext uri="{BB962C8B-B14F-4D97-AF65-F5344CB8AC3E}">
        <p14:creationId xmlns:p14="http://schemas.microsoft.com/office/powerpoint/2010/main" val="16900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Экспресс-анализ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cs typeface="Arial" pitchFamily="34" charset="0"/>
              </a:rPr>
              <a:t>Общие характеристики проектов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ТИЦ – общая цитируемость</a:t>
            </a:r>
          </a:p>
          <a:p>
            <a:r>
              <a:rPr lang="en-US" sz="2800" dirty="0" smtClean="0"/>
              <a:t>PR</a:t>
            </a:r>
            <a:r>
              <a:rPr lang="ru-RU" sz="2800" dirty="0" smtClean="0"/>
              <a:t> – цитируемость главной страницы</a:t>
            </a:r>
          </a:p>
          <a:p>
            <a:r>
              <a:rPr lang="en-US" sz="2800" dirty="0" smtClean="0"/>
              <a:t>PQ</a:t>
            </a:r>
            <a:r>
              <a:rPr lang="ru-RU" sz="2800" dirty="0" smtClean="0"/>
              <a:t> – количество страниц в поисковом индекс </a:t>
            </a:r>
            <a:r>
              <a:rPr lang="en-US" sz="2800" dirty="0" smtClean="0"/>
              <a:t>Google</a:t>
            </a:r>
            <a:endParaRPr lang="ru-RU" sz="2800" dirty="0" smtClean="0"/>
          </a:p>
          <a:p>
            <a:r>
              <a:rPr lang="ru-RU" dirty="0" smtClean="0"/>
              <a:t>Суточный трафик: </a:t>
            </a:r>
          </a:p>
          <a:p>
            <a:endParaRPr lang="ru-RU" dirty="0" smtClean="0"/>
          </a:p>
        </p:txBody>
      </p:sp>
      <p:pic>
        <p:nvPicPr>
          <p:cNvPr id="1026" name="Picture 2" descr="C:\Users\Vitaly\Desktop\t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01008"/>
            <a:ext cx="476907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19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Экспресс-анализ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Масштабы сайтов</a:t>
            </a:r>
            <a:r>
              <a:rPr lang="ru-RU" dirty="0" smtClean="0"/>
              <a:t> - количество страниц в индексе </a:t>
            </a:r>
            <a:r>
              <a:rPr lang="en-US" dirty="0" smtClean="0"/>
              <a:t>Google</a:t>
            </a:r>
            <a:r>
              <a:rPr lang="ru-RU" dirty="0" smtClean="0"/>
              <a:t> - 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0070C0"/>
                </a:solidFill>
              </a:rPr>
              <a:t>site:hostname.ru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en-US" dirty="0"/>
              <a:t>PQ (Page Quantity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десятичный логарифм с округлением в меньшую сторону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Excel: </a:t>
            </a:r>
            <a:r>
              <a:rPr lang="ru-RU" dirty="0" smtClean="0">
                <a:solidFill>
                  <a:srgbClr val="0070C0"/>
                </a:solidFill>
              </a:rPr>
              <a:t>ОКРВНИЗ</a:t>
            </a:r>
            <a:r>
              <a:rPr lang="ru-RU" dirty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(LOG10(Google))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1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PQ – </a:t>
            </a:r>
            <a:r>
              <a:rPr lang="ru-RU" dirty="0" smtClean="0"/>
              <a:t>количество знаков в значении поискового индекса сайта (</a:t>
            </a:r>
            <a:r>
              <a:rPr lang="en-US" dirty="0" smtClean="0"/>
              <a:t>Google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минус один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0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Экспресс-анализ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633319"/>
              </p:ext>
            </p:extLst>
          </p:nvPr>
        </p:nvGraphicFramePr>
        <p:xfrm>
          <a:off x="457200" y="1600200"/>
          <a:ext cx="8229600" cy="45672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30624"/>
                <a:gridCol w="1440160"/>
                <a:gridCol w="1368152"/>
                <a:gridCol w="1244744"/>
                <a:gridCol w="1645920"/>
              </a:tblGrid>
              <a:tr h="74884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Проект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ТИЦ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PQ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Суточная</a:t>
                      </a:r>
                      <a:r>
                        <a:rPr lang="ru-RU" sz="2400" baseline="0" dirty="0" smtClean="0"/>
                        <a:t> аудитория</a:t>
                      </a:r>
                      <a:endParaRPr lang="ru-RU" sz="2400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avito.ru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</a:t>
                      </a:r>
                      <a:r>
                        <a:rPr lang="ru-RU" sz="2400" dirty="0" smtClean="0"/>
                        <a:t>,</a:t>
                      </a:r>
                      <a:r>
                        <a:rPr lang="en-US" sz="2400" dirty="0" smtClean="0"/>
                        <a:t>700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3,042,437</a:t>
                      </a:r>
                      <a:endParaRPr lang="ru-RU" sz="2400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irr.ru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</a:t>
                      </a:r>
                      <a:r>
                        <a:rPr lang="ru-RU" sz="2400" dirty="0" smtClean="0"/>
                        <a:t>,</a:t>
                      </a:r>
                      <a:r>
                        <a:rPr lang="en-US" sz="2400" dirty="0" smtClean="0"/>
                        <a:t>200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261,808</a:t>
                      </a:r>
                    </a:p>
                    <a:p>
                      <a:pPr algn="r"/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поддомены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barahla.net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325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---</a:t>
                      </a:r>
                      <a:endParaRPr lang="ru-RU" sz="2400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495ru.ru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---</a:t>
                      </a:r>
                      <a:endParaRPr lang="ru-RU" sz="2400" dirty="0"/>
                    </a:p>
                  </a:txBody>
                  <a:tcPr/>
                </a:tc>
              </a:tr>
              <a:tr h="74884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craigslist.org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---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3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435</TotalTime>
  <Words>739</Words>
  <Application>Microsoft Office PowerPoint</Application>
  <PresentationFormat>Экран (4:3)</PresentationFormat>
  <Paragraphs>178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Перспектива</vt:lpstr>
      <vt:lpstr>Тема Office</vt:lpstr>
      <vt:lpstr>Планирование крупных seo-проектов</vt:lpstr>
      <vt:lpstr>План презентации</vt:lpstr>
      <vt:lpstr>1. Что “это”?</vt:lpstr>
      <vt:lpstr>1. Что “это”?</vt:lpstr>
      <vt:lpstr>1. Что “это”?</vt:lpstr>
      <vt:lpstr>1. Что “это”?</vt:lpstr>
      <vt:lpstr>2. Экспресс-анализ</vt:lpstr>
      <vt:lpstr>2. Экспресс-анализ</vt:lpstr>
      <vt:lpstr>2. Экспресс-анализ</vt:lpstr>
      <vt:lpstr>2. Экспресс-анализ</vt:lpstr>
      <vt:lpstr>2. Экспресс-анализ</vt:lpstr>
      <vt:lpstr>Интент-анализ: Недвижимость</vt:lpstr>
      <vt:lpstr>3. План продвижения</vt:lpstr>
      <vt:lpstr>3. План продвижения</vt:lpstr>
      <vt:lpstr>3. План продвижения</vt:lpstr>
      <vt:lpstr>3. План продвижения</vt:lpstr>
      <vt:lpstr>4. Анализ результатов</vt:lpstr>
      <vt:lpstr>4. Анализ результатов</vt:lpstr>
      <vt:lpstr>4. Анализ результатов</vt:lpstr>
      <vt:lpstr>4. Анализ результатов</vt:lpstr>
      <vt:lpstr>Метрика: Яндекс, Москва</vt:lpstr>
      <vt:lpstr>4. Анализ результатов</vt:lpstr>
      <vt:lpstr>Спасибо за внимание!   Успехов в продвижении!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Продвижение крупных se-проектов</dc:title>
  <dc:creator>Vitaly</dc:creator>
  <cp:lastModifiedBy>Vitaly</cp:lastModifiedBy>
  <cp:revision>43</cp:revision>
  <dcterms:created xsi:type="dcterms:W3CDTF">2012-11-16T18:41:21Z</dcterms:created>
  <dcterms:modified xsi:type="dcterms:W3CDTF">2012-11-22T10:42:48Z</dcterms:modified>
</cp:coreProperties>
</file>