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1" r:id="rId1"/>
    <p:sldMasterId id="2147483713" r:id="rId2"/>
    <p:sldMasterId id="2147483729" r:id="rId3"/>
    <p:sldMasterId id="2147483768" r:id="rId4"/>
    <p:sldMasterId id="2147483743" r:id="rId5"/>
    <p:sldMasterId id="2147483756" r:id="rId6"/>
  </p:sldMasterIdLst>
  <p:notesMasterIdLst>
    <p:notesMasterId r:id="rId49"/>
  </p:notesMasterIdLst>
  <p:handoutMasterIdLst>
    <p:handoutMasterId r:id="rId50"/>
  </p:handoutMasterIdLst>
  <p:sldIdLst>
    <p:sldId id="257" r:id="rId7"/>
    <p:sldId id="327" r:id="rId8"/>
    <p:sldId id="330" r:id="rId9"/>
    <p:sldId id="331" r:id="rId10"/>
    <p:sldId id="332" r:id="rId11"/>
    <p:sldId id="334" r:id="rId12"/>
    <p:sldId id="341" r:id="rId13"/>
    <p:sldId id="342" r:id="rId14"/>
    <p:sldId id="343" r:id="rId15"/>
    <p:sldId id="344" r:id="rId16"/>
    <p:sldId id="345" r:id="rId17"/>
    <p:sldId id="346" r:id="rId18"/>
    <p:sldId id="349" r:id="rId19"/>
    <p:sldId id="350" r:id="rId20"/>
    <p:sldId id="352" r:id="rId21"/>
    <p:sldId id="355" r:id="rId22"/>
    <p:sldId id="356" r:id="rId23"/>
    <p:sldId id="357" r:id="rId24"/>
    <p:sldId id="358" r:id="rId25"/>
    <p:sldId id="359" r:id="rId26"/>
    <p:sldId id="360" r:id="rId27"/>
    <p:sldId id="362" r:id="rId28"/>
    <p:sldId id="363" r:id="rId29"/>
    <p:sldId id="364" r:id="rId30"/>
    <p:sldId id="368" r:id="rId31"/>
    <p:sldId id="369" r:id="rId32"/>
    <p:sldId id="370" r:id="rId33"/>
    <p:sldId id="371" r:id="rId34"/>
    <p:sldId id="338" r:id="rId35"/>
    <p:sldId id="340" r:id="rId36"/>
    <p:sldId id="366" r:id="rId37"/>
    <p:sldId id="367" r:id="rId38"/>
    <p:sldId id="335" r:id="rId39"/>
    <p:sldId id="337" r:id="rId40"/>
    <p:sldId id="336" r:id="rId41"/>
    <p:sldId id="378" r:id="rId42"/>
    <p:sldId id="372" r:id="rId43"/>
    <p:sldId id="373" r:id="rId44"/>
    <p:sldId id="374" r:id="rId45"/>
    <p:sldId id="376" r:id="rId46"/>
    <p:sldId id="377" r:id="rId47"/>
    <p:sldId id="326" r:id="rId4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3713AE68-9FF8-8445-8FFF-AD19D2A07863}">
          <p14:sldIdLst>
            <p14:sldId id="257"/>
            <p14:sldId id="327"/>
            <p14:sldId id="330"/>
            <p14:sldId id="331"/>
            <p14:sldId id="332"/>
            <p14:sldId id="334"/>
            <p14:sldId id="341"/>
            <p14:sldId id="342"/>
            <p14:sldId id="343"/>
            <p14:sldId id="344"/>
            <p14:sldId id="345"/>
            <p14:sldId id="346"/>
            <p14:sldId id="349"/>
            <p14:sldId id="350"/>
            <p14:sldId id="352"/>
            <p14:sldId id="355"/>
            <p14:sldId id="356"/>
            <p14:sldId id="357"/>
            <p14:sldId id="358"/>
            <p14:sldId id="359"/>
            <p14:sldId id="360"/>
            <p14:sldId id="362"/>
            <p14:sldId id="363"/>
            <p14:sldId id="364"/>
            <p14:sldId id="368"/>
            <p14:sldId id="369"/>
            <p14:sldId id="370"/>
            <p14:sldId id="371"/>
            <p14:sldId id="338"/>
            <p14:sldId id="340"/>
            <p14:sldId id="366"/>
            <p14:sldId id="367"/>
            <p14:sldId id="335"/>
            <p14:sldId id="337"/>
            <p14:sldId id="336"/>
            <p14:sldId id="378"/>
            <p14:sldId id="372"/>
            <p14:sldId id="373"/>
            <p14:sldId id="374"/>
            <p14:sldId id="376"/>
            <p14:sldId id="377"/>
            <p14:sldId id="32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680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BA5B9-064D-4040-8CF0-9C685EE2D8FB}" type="datetimeFigureOut">
              <a:rPr lang="ru-RU" smtClean="0"/>
              <a:t>22.11.12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014DD-FA58-2E4E-B712-9345149BEE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13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EC297-75AF-7846-BD8F-9E771943969D}" type="datetimeFigureOut">
              <a:rPr lang="ru-RU" smtClean="0"/>
              <a:t>22.11.12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E6BBC-E45A-DC45-AF9C-2366AA375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6BBC-E45A-DC45-AF9C-2366AA3750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54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E6BBC-E45A-DC45-AF9C-2366AA375044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8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1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1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0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3416301"/>
            <a:ext cx="649605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97265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к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2" y="905646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767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рект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Contour-Service-Large_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2" y="874844"/>
            <a:ext cx="5603723" cy="21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3549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р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Service-Large_0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16" y="873494"/>
            <a:ext cx="5628090" cy="216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224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т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Contour-Service-Large_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11" y="897608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1451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11" y="897608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0063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вости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Contour-Service-Large_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7" y="897608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4014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в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Service-Large_1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97" y="897608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686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рика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Contour-Service-Large_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7" y="897264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9159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р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1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7" y="897264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7739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чта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411219" y="2395198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Изображение 5" descr="Logo-Contour-Service-Large_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3" y="897264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6023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левой слайд,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51" y="3024388"/>
            <a:ext cx="6809303" cy="294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14266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ч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ogo-Service-Large_1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3" y="897264"/>
            <a:ext cx="5515305" cy="2160161"/>
          </a:xfrm>
          <a:prstGeom prst="rect">
            <a:avLst/>
          </a:prstGeom>
        </p:spPr>
      </p:pic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411219" y="2395198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06029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/>
          <p:cNvSpPr>
            <a:spLocks noGrp="1"/>
          </p:cNvSpPr>
          <p:nvPr>
            <p:ph type="body" sz="quarter" idx="13" hasCustomPrompt="1"/>
          </p:nvPr>
        </p:nvSpPr>
        <p:spPr>
          <a:xfrm>
            <a:off x="6808507" y="6888062"/>
            <a:ext cx="4894262" cy="4508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Автор цитаты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5216706" y="4951815"/>
            <a:ext cx="6543675" cy="1703387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Цитата, основная мысль для раздела.</a:t>
            </a:r>
            <a:endParaRPr lang="ru-RU" dirty="0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6592" y="2009364"/>
            <a:ext cx="9484835" cy="1060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741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и список под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6592" y="2009364"/>
            <a:ext cx="9484835" cy="1060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1986043" y="4686601"/>
            <a:ext cx="9740900" cy="398594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Тема или подраздел </a:t>
            </a:r>
            <a:r>
              <a:rPr lang="en-US" dirty="0" smtClean="0"/>
              <a:t>#1</a:t>
            </a:r>
          </a:p>
          <a:p>
            <a:pPr lvl="0"/>
            <a:r>
              <a:rPr lang="ru-RU" dirty="0" smtClean="0"/>
              <a:t>Тема или подраздел </a:t>
            </a:r>
            <a:r>
              <a:rPr lang="en-US" dirty="0" smtClean="0"/>
              <a:t>#2</a:t>
            </a:r>
          </a:p>
          <a:p>
            <a:pPr lvl="0"/>
            <a:r>
              <a:rPr lang="ru-RU" dirty="0" smtClean="0"/>
              <a:t>Тема или подраздел </a:t>
            </a:r>
            <a:r>
              <a:rPr lang="en-US" dirty="0" smtClean="0"/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2799634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и под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1986043" y="5907490"/>
            <a:ext cx="9774237" cy="8032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Название подраздела</a:t>
            </a:r>
            <a:endParaRPr lang="ru-RU" dirty="0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6592" y="2009364"/>
            <a:ext cx="9484835" cy="1060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808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жн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949024" y="3455988"/>
            <a:ext cx="11663362" cy="32639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Важная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34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ин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9618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834" y="1953128"/>
            <a:ext cx="11687175" cy="6936429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Clr>
                <a:srgbClr val="FF0000"/>
              </a:buClr>
              <a:buFont typeface="+mj-lt"/>
              <a:buNone/>
              <a:defRPr sz="26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Длинный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3305057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050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Clr>
                <a:srgbClr val="FF0000"/>
              </a:buClr>
              <a:buFont typeface="+mj-lt"/>
              <a:buNone/>
              <a:defRPr sz="4200" baseline="0">
                <a:latin typeface="Textbook New"/>
                <a:cs typeface="Textbook New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Надпись 1</a:t>
            </a:r>
          </a:p>
        </p:txBody>
      </p:sp>
    </p:spTree>
    <p:extLst>
      <p:ext uri="{BB962C8B-B14F-4D97-AF65-F5344CB8AC3E}">
        <p14:creationId xmlns:p14="http://schemas.microsoft.com/office/powerpoint/2010/main" val="3973636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ети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70454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>
              <a:buClr>
                <a:srgbClr val="FF0000"/>
              </a:buClr>
              <a:defRPr sz="4200" baseline="0">
                <a:latin typeface="Arial"/>
                <a:cs typeface="Arial"/>
              </a:defRPr>
            </a:lvl1pPr>
            <a:lvl2pPr marL="6350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  <a:endParaRPr lang="en-US" dirty="0" smtClean="0"/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2347816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01656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 marL="381000" indent="-508000">
              <a:buClr>
                <a:srgbClr val="FF0000"/>
              </a:buClr>
              <a:buFont typeface="+mj-lt"/>
              <a:buAutoNum type="arabicPeriod"/>
              <a:defRPr sz="42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1190547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мер к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930657" y="1382463"/>
            <a:ext cx="11714162" cy="3061596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spcBef>
                <a:spcPts val="0"/>
              </a:spcBef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Текст перед кодом. Код можно писать так: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44575" y="4613635"/>
            <a:ext cx="11615738" cy="4332187"/>
          </a:xfrm>
          <a:prstGeom prst="rect">
            <a:avLst/>
          </a:prstGeom>
          <a:solidFill>
            <a:srgbClr val="353535"/>
          </a:solidFill>
        </p:spPr>
        <p:txBody>
          <a:bodyPr vert="horz" lIns="254000" tIns="254000" rIns="254000" bIns="254000"/>
          <a:lstStyle>
            <a:lvl1pPr marL="0" indent="0" algn="l"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pPr algn="l"/>
            <a:r>
              <a:rPr lang="en-US" sz="24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self.rsp.removeHeader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"Transfer-Encoding"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  <a:endParaRPr lang="en-US" sz="2400" dirty="0" smtClean="0">
              <a:solidFill>
                <a:srgbClr val="A5C261"/>
              </a:solidFill>
              <a:latin typeface="Courier"/>
              <a:ea typeface="Arial" charset="0"/>
              <a:cs typeface="Monaco" charset="0"/>
              <a:sym typeface="Menlo Regular" charset="0"/>
            </a:endParaRPr>
          </a:p>
          <a:p>
            <a:pPr algn="l"/>
            <a:r>
              <a:rPr lang="en-US" sz="24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self.rsp.setHeader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"Content-Type"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,</a:t>
            </a:r>
            <a:r>
              <a:rPr lang="en-US" sz="2400" dirty="0" smtClean="0">
                <a:solidFill>
                  <a:srgbClr val="A5C261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 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"application/</a:t>
            </a:r>
            <a:r>
              <a:rPr lang="en-US" sz="2400" dirty="0" err="1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json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42909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й, без привязки к сервис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81088"/>
            <a:ext cx="3067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140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693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80573" y="940397"/>
            <a:ext cx="11100839" cy="4637375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3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Цитата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987706" y="6148790"/>
            <a:ext cx="7154989" cy="49847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Автор цитаты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2" hasCustomPrompt="1"/>
          </p:nvPr>
        </p:nvSpPr>
        <p:spPr>
          <a:xfrm>
            <a:off x="1039876" y="7491730"/>
            <a:ext cx="1193800" cy="1193800"/>
          </a:xfrm>
          <a:prstGeom prst="rect">
            <a:avLst/>
          </a:prstGeom>
        </p:spPr>
        <p:txBody>
          <a:bodyPr vert="horz" lIns="0" tIns="0" rIns="0" bIns="0" anchor="ctr" anchorCtr="1"/>
          <a:lstStyle>
            <a:lvl1pPr marL="0" indent="0" algn="ctr">
              <a:spcBef>
                <a:spcPts val="0"/>
              </a:spcBef>
              <a:buNone/>
              <a:defRPr sz="2000">
                <a:latin typeface="Arial"/>
                <a:cs typeface="Arial"/>
              </a:defRPr>
            </a:lvl1pPr>
          </a:lstStyle>
          <a:p>
            <a:r>
              <a:rPr lang="en-US" dirty="0" smtClean="0"/>
              <a:t>QR-</a:t>
            </a:r>
            <a:r>
              <a:rPr lang="ru-RU" dirty="0" smtClean="0"/>
              <a:t>код </a:t>
            </a:r>
            <a:r>
              <a:rPr lang="ru-RU" dirty="0" err="1" smtClean="0"/>
              <a:t>пруфлинк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232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vert="horz" anchor="ctr" anchorCtr="1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Arial"/>
                <a:cs typeface="Arial"/>
              </a:defRPr>
            </a:lvl1pPr>
          </a:lstStyle>
          <a:p>
            <a:r>
              <a:rPr lang="ru-RU" dirty="0" smtClean="0"/>
              <a:t>Место для фотографии или иллюстрации.</a:t>
            </a:r>
            <a:r>
              <a:rPr lang="en-US" dirty="0" smtClean="0"/>
              <a:t> </a:t>
            </a:r>
            <a:r>
              <a:rPr lang="ru-RU" dirty="0" smtClean="0"/>
              <a:t>Следите за разрешением картинки: в данном случае оно должно быть 1024х768. </a:t>
            </a:r>
          </a:p>
        </p:txBody>
      </p:sp>
    </p:spTree>
    <p:extLst>
      <p:ext uri="{BB962C8B-B14F-4D97-AF65-F5344CB8AC3E}">
        <p14:creationId xmlns:p14="http://schemas.microsoft.com/office/powerpoint/2010/main" val="944737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 вертикаль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vert="horz" lIns="381000" rIns="2540000" anchor="ctr" anchorCtr="1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Arial"/>
                <a:cs typeface="Arial"/>
              </a:defRPr>
            </a:lvl1pPr>
          </a:lstStyle>
          <a:p>
            <a:r>
              <a:rPr lang="ru-RU" dirty="0" smtClean="0"/>
              <a:t>Место для фотографии или иллюстрации.</a:t>
            </a:r>
            <a:r>
              <a:rPr lang="en-US" dirty="0" smtClean="0"/>
              <a:t> </a:t>
            </a:r>
            <a:r>
              <a:rPr lang="ru-RU" dirty="0" smtClean="0"/>
              <a:t>Следите за разрешением картинки: в данном случае оно должно быть 1024х768.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0566400" y="0"/>
            <a:ext cx="2438400" cy="975360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anchor="ctr" anchorCtr="1"/>
          <a:lstStyle>
            <a:lvl1pPr marL="0" indent="0" algn="ctr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 к картинке здесь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6393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R-к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409516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spcBef>
                <a:spcPts val="0"/>
              </a:spcBef>
              <a:buNone/>
              <a:defRPr sz="5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 к </a:t>
            </a:r>
            <a:r>
              <a:rPr lang="en-US" dirty="0" smtClean="0"/>
              <a:t>QR-</a:t>
            </a:r>
            <a:r>
              <a:rPr lang="ru-RU" dirty="0" smtClean="0"/>
              <a:t>коду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3251200" y="1910535"/>
            <a:ext cx="6502400" cy="650240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3200">
                <a:latin typeface="Arial"/>
                <a:cs typeface="Arial"/>
              </a:defRPr>
            </a:lvl1pPr>
          </a:lstStyle>
          <a:p>
            <a:r>
              <a:rPr lang="ru-RU" dirty="0" smtClean="0"/>
              <a:t>Место для </a:t>
            </a:r>
            <a:r>
              <a:rPr lang="en-US" dirty="0" smtClean="0"/>
              <a:t>QR-</a:t>
            </a:r>
            <a:r>
              <a:rPr lang="ru-RU" dirty="0" smtClean="0"/>
              <a:t>кода</a:t>
            </a:r>
          </a:p>
        </p:txBody>
      </p:sp>
    </p:spTree>
    <p:extLst>
      <p:ext uri="{BB962C8B-B14F-4D97-AF65-F5344CB8AC3E}">
        <p14:creationId xmlns:p14="http://schemas.microsoft.com/office/powerpoint/2010/main" val="2857072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-1282700"/>
            <a:ext cx="6589712" cy="123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1511300" y="1149350"/>
            <a:ext cx="5003800" cy="750570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5761" y="933069"/>
            <a:ext cx="4733925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402944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iod, W7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-546100"/>
            <a:ext cx="5881624" cy="10845800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телефон сюда, вставьте скриншот на слайд и отправьте его назад. Совместите скриншот с экраном телефона.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5761" y="933069"/>
            <a:ext cx="4733925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312051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вертик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19944" y="1791494"/>
            <a:ext cx="80089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731901" y="1598803"/>
            <a:ext cx="4914900" cy="655447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73291" y="933069"/>
            <a:ext cx="5376923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122981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горизонт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132681"/>
            <a:ext cx="9715500" cy="74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2527300" y="1894840"/>
            <a:ext cx="7951851" cy="596226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4633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жн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949024" y="3455988"/>
            <a:ext cx="11663362" cy="32639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67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Важная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70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й, EN, без привязки к сервис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Textbook New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Textbook New Light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8" y="916403"/>
            <a:ext cx="3176590" cy="13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66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лин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050" y="1953128"/>
            <a:ext cx="11687175" cy="6936429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Clr>
                <a:srgbClr val="FF0000"/>
              </a:buClr>
              <a:buFont typeface="+mj-lt"/>
              <a:buNone/>
              <a:defRPr sz="26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Длинный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1597831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050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Clr>
                <a:srgbClr val="FF0000"/>
              </a:buClr>
              <a:buFont typeface="+mj-lt"/>
              <a:buNone/>
              <a:defRPr sz="42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Textbook New"/>
                <a:cs typeface="Textbook New"/>
              </a:defRPr>
            </a:lvl2pPr>
          </a:lstStyle>
          <a:p>
            <a:pPr lvl="0"/>
            <a:r>
              <a:rPr lang="ru-RU" dirty="0" smtClean="0"/>
              <a:t>Надпись 1</a:t>
            </a:r>
          </a:p>
        </p:txBody>
      </p:sp>
    </p:spTree>
    <p:extLst>
      <p:ext uri="{BB962C8B-B14F-4D97-AF65-F5344CB8AC3E}">
        <p14:creationId xmlns:p14="http://schemas.microsoft.com/office/powerpoint/2010/main" val="3946010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ети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70454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>
              <a:buClr>
                <a:srgbClr val="FF0000"/>
              </a:buClr>
              <a:defRPr sz="4200" baseline="0">
                <a:latin typeface="Arial"/>
                <a:cs typeface="Arial"/>
              </a:defRPr>
            </a:lvl1pPr>
            <a:lvl2pPr marL="6350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  <a:endParaRPr lang="en-US" dirty="0" smtClean="0"/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12726441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ован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01656" y="1784350"/>
            <a:ext cx="11687175" cy="7145398"/>
          </a:xfrm>
          <a:prstGeom prst="rect">
            <a:avLst/>
          </a:prstGeom>
        </p:spPr>
        <p:txBody>
          <a:bodyPr vert="horz" anchor="ctr" anchorCtr="0"/>
          <a:lstStyle>
            <a:lvl1pPr marL="381000" indent="-508000">
              <a:buClr>
                <a:srgbClr val="FF0000"/>
              </a:buClr>
              <a:buFont typeface="+mj-lt"/>
              <a:buAutoNum type="arabicPeriod"/>
              <a:defRPr sz="4200" baseline="0">
                <a:latin typeface="Arial"/>
                <a:cs typeface="Arial"/>
              </a:defRPr>
            </a:lvl1pPr>
            <a:lvl2pPr marL="863600" indent="-317500">
              <a:spcBef>
                <a:spcPts val="0"/>
              </a:spcBef>
              <a:buClr>
                <a:schemeClr val="tx1"/>
              </a:buClr>
              <a:defRPr sz="2600" baseline="0">
                <a:latin typeface="Arial"/>
                <a:cs typeface="Arial"/>
              </a:defRPr>
            </a:lvl2pPr>
          </a:lstStyle>
          <a:p>
            <a:pPr lvl="0"/>
            <a:r>
              <a:rPr lang="ru-RU" dirty="0" smtClean="0"/>
              <a:t>Уровень один</a:t>
            </a:r>
          </a:p>
          <a:p>
            <a:pPr lvl="1"/>
            <a:r>
              <a:rPr lang="ru-RU" dirty="0" smtClean="0"/>
              <a:t>Уровень два </a:t>
            </a:r>
          </a:p>
        </p:txBody>
      </p:sp>
    </p:spTree>
    <p:extLst>
      <p:ext uri="{BB962C8B-B14F-4D97-AF65-F5344CB8AC3E}">
        <p14:creationId xmlns:p14="http://schemas.microsoft.com/office/powerpoint/2010/main" val="2481261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мер к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930657" y="1374425"/>
            <a:ext cx="11714162" cy="3069633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spcBef>
                <a:spcPts val="0"/>
              </a:spcBef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Текст перед кодом. Код можно писать так: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44575" y="4613635"/>
            <a:ext cx="11615738" cy="4332187"/>
          </a:xfrm>
          <a:prstGeom prst="rect">
            <a:avLst/>
          </a:prstGeom>
          <a:solidFill>
            <a:srgbClr val="353535"/>
          </a:solidFill>
        </p:spPr>
        <p:txBody>
          <a:bodyPr vert="horz" lIns="254000" tIns="254000" rIns="254000" bIns="25400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Courier"/>
                <a:cs typeface="Courier"/>
              </a:defRPr>
            </a:lvl1pPr>
          </a:lstStyle>
          <a:p>
            <a:pPr algn="l"/>
            <a:r>
              <a:rPr lang="en-US" sz="24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self.rsp.removeHeader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"Transfer-Encoding"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  <a:endParaRPr lang="en-US" sz="2400" dirty="0" smtClean="0">
              <a:solidFill>
                <a:srgbClr val="A5C261"/>
              </a:solidFill>
              <a:latin typeface="Courier"/>
              <a:ea typeface="Arial" charset="0"/>
              <a:cs typeface="Monaco" charset="0"/>
              <a:sym typeface="Menlo Regular" charset="0"/>
            </a:endParaRPr>
          </a:p>
          <a:p>
            <a:pPr algn="l"/>
            <a:r>
              <a:rPr lang="en-US" sz="2400" dirty="0" err="1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self.rsp.setHeader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(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"Content-Type"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,</a:t>
            </a:r>
            <a:r>
              <a:rPr lang="en-US" sz="2400" dirty="0" smtClean="0">
                <a:solidFill>
                  <a:srgbClr val="A5C261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 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"application/</a:t>
            </a:r>
            <a:r>
              <a:rPr lang="en-US" sz="2400" dirty="0" err="1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json</a:t>
            </a:r>
            <a:r>
              <a:rPr lang="en-US" sz="2400" dirty="0" smtClean="0">
                <a:solidFill>
                  <a:srgbClr val="FF2712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"</a:t>
            </a:r>
            <a:r>
              <a:rPr lang="en-US" sz="2400" dirty="0" smtClean="0">
                <a:solidFill>
                  <a:srgbClr val="FFFFFF"/>
                </a:solidFill>
                <a:latin typeface="Courier"/>
                <a:ea typeface="Arial" charset="0"/>
                <a:cs typeface="Menlo Regular" charset="0"/>
                <a:sym typeface="Menlo Regular" charset="0"/>
              </a:rPr>
              <a:t>);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5824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 горизонталь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04800" cy="8610600"/>
          </a:xfrm>
          <a:prstGeom prst="rect">
            <a:avLst/>
          </a:prstGeom>
        </p:spPr>
        <p:txBody>
          <a:bodyPr vert="horz" anchor="ctr" anchorCtr="1"/>
          <a:lstStyle>
            <a:lvl1pPr marL="0" indent="0" algn="l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Место для фотографии или иллюстрации.</a:t>
            </a:r>
            <a:r>
              <a:rPr lang="en-US" dirty="0" smtClean="0"/>
              <a:t> </a:t>
            </a:r>
            <a:r>
              <a:rPr lang="ru-RU" dirty="0" smtClean="0"/>
              <a:t>Следите за разрешением картинки: в данном случае оно должно быть 1024х</a:t>
            </a:r>
            <a:r>
              <a:rPr lang="en-US" dirty="0" smtClean="0"/>
              <a:t>678 (</a:t>
            </a:r>
            <a:r>
              <a:rPr lang="ru-RU" dirty="0" smtClean="0"/>
              <a:t>и это не опечатка</a:t>
            </a:r>
            <a:r>
              <a:rPr lang="en-US" dirty="0" smtClean="0"/>
              <a:t>)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610600"/>
            <a:ext cx="13004800" cy="1143000"/>
          </a:xfrm>
          <a:prstGeom prst="rect">
            <a:avLst/>
          </a:prstGeom>
          <a:noFill/>
        </p:spPr>
        <p:txBody>
          <a:bodyPr vert="horz" anchor="ctr" anchorCtr="1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 к рисунку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6913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908834" y="425592"/>
            <a:ext cx="11687175" cy="94932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5000" baseline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(не длинней одной строки)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6698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80573" y="940397"/>
            <a:ext cx="11100839" cy="4637375"/>
          </a:xfrm>
          <a:prstGeom prst="rect">
            <a:avLst/>
          </a:prstGeom>
        </p:spPr>
        <p:txBody>
          <a:bodyPr vert="horz" anchor="b" anchorCtr="0"/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3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Цитата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987706" y="6148790"/>
            <a:ext cx="7154989" cy="49847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Автор цитаты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2" hasCustomPrompt="1"/>
          </p:nvPr>
        </p:nvSpPr>
        <p:spPr>
          <a:xfrm>
            <a:off x="1039876" y="7491730"/>
            <a:ext cx="1193800" cy="1193800"/>
          </a:xfrm>
          <a:prstGeom prst="rect">
            <a:avLst/>
          </a:prstGeom>
        </p:spPr>
        <p:txBody>
          <a:bodyPr vert="horz" lIns="0" tIns="0" rIns="0" bIns="0" anchor="ctr" anchorCtr="1"/>
          <a:lstStyle>
            <a:lvl1pPr marL="0" indent="0" algn="ctr">
              <a:spcBef>
                <a:spcPts val="0"/>
              </a:spcBef>
              <a:buNone/>
              <a:defRPr sz="2000">
                <a:latin typeface="Arial"/>
                <a:cs typeface="Arial"/>
              </a:defRPr>
            </a:lvl1pPr>
          </a:lstStyle>
          <a:p>
            <a:r>
              <a:rPr lang="en-US" dirty="0" smtClean="0"/>
              <a:t>QR-</a:t>
            </a:r>
            <a:r>
              <a:rPr lang="ru-RU" dirty="0" smtClean="0"/>
              <a:t>код </a:t>
            </a:r>
            <a:r>
              <a:rPr lang="ru-RU" dirty="0" err="1" smtClean="0"/>
              <a:t>пруфлинк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144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-1282700"/>
            <a:ext cx="6589712" cy="123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1511300" y="1149350"/>
            <a:ext cx="5003800" cy="750570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5761" y="933069"/>
            <a:ext cx="4733925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312051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iod, W7 и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-546100"/>
            <a:ext cx="5881624" cy="10845800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телефон сюда, вставьте скриншот на слайд и отправьте его назад. Совместите скриншот с экраном телефона.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5761" y="933069"/>
            <a:ext cx="4733925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46910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ы, Контур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8" name="Изображение 7" descr="Logo-Contour-Service-Large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23" y="769525"/>
            <a:ext cx="5515305" cy="229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50783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вертик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19944" y="1791494"/>
            <a:ext cx="80089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731901" y="1598803"/>
            <a:ext cx="4914900" cy="655447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73291" y="933069"/>
            <a:ext cx="5376923" cy="804545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spcBef>
                <a:spcPts val="2200"/>
              </a:spcBef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516966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и горизонтальный 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2527300" y="1894840"/>
            <a:ext cx="7951851" cy="596226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ru-RU" dirty="0" smtClean="0"/>
              <a:t>Поместите сюда скриншот</a:t>
            </a: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132681"/>
            <a:ext cx="9715500" cy="74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8498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,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215118" y="1317927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214796" y="2225899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5213360" y="3695282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13360" y="4249141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u="none" baseline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example@yandex.ru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213360" y="4795347"/>
            <a:ext cx="4391025" cy="1119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884137" y="7053162"/>
            <a:ext cx="8722006" cy="1816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5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13360" y="3137055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Научная степень</a:t>
            </a:r>
            <a:endParaRPr lang="ru-RU" dirty="0"/>
          </a:p>
        </p:txBody>
      </p:sp>
      <p:pic>
        <p:nvPicPr>
          <p:cNvPr id="10" name="Изображение 9" descr="yandex_eng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8" y="916403"/>
            <a:ext cx="3176590" cy="13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53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5215118" y="1317927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214796" y="2225899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5213360" y="3695282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Телефон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13360" y="4249141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u="none" baseline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err="1" smtClean="0"/>
              <a:t>example@yandex.ru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213360" y="4795347"/>
            <a:ext cx="4391025" cy="1119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884137" y="7053162"/>
            <a:ext cx="8720248" cy="1816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5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13360" y="3137055"/>
            <a:ext cx="43910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6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Научная степень</a:t>
            </a:r>
            <a:endParaRPr lang="ru-RU" dirty="0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81088"/>
            <a:ext cx="3067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3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Service-Large_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24" y="765536"/>
            <a:ext cx="5539942" cy="23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227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иск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ogo-Contour-Service-Large_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3" y="759606"/>
            <a:ext cx="5627837" cy="2306491"/>
          </a:xfrm>
          <a:prstGeom prst="rect">
            <a:avLst/>
          </a:prstGeom>
        </p:spPr>
      </p:pic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36301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ис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6" name="Изображение 5" descr="Logo-Service-Large_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7" y="757498"/>
            <a:ext cx="5651886" cy="231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767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кси, Конту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1628855" y="8246179"/>
            <a:ext cx="7607035" cy="574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3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618768" y="8725091"/>
            <a:ext cx="7502525" cy="5461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5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37411" y="3868738"/>
            <a:ext cx="8064500" cy="338432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200" baseline="0">
                <a:latin typeface="Arial"/>
                <a:cs typeface="Arial"/>
              </a:defRPr>
            </a:lvl1pPr>
          </a:lstStyle>
          <a:p>
            <a:pPr lvl="0"/>
            <a:r>
              <a:rPr lang="ru-RU" dirty="0" smtClean="0"/>
              <a:t>Заголовок вашего слайда </a:t>
            </a:r>
            <a:r>
              <a:rPr lang="en-US" dirty="0" smtClean="0"/>
              <a:t>max</a:t>
            </a:r>
            <a:r>
              <a:rPr lang="ru-RU" dirty="0" smtClean="0"/>
              <a:t> три строки</a:t>
            </a:r>
            <a:endParaRPr lang="ru-RU" dirty="0"/>
          </a:p>
        </p:txBody>
      </p:sp>
      <p:pic>
        <p:nvPicPr>
          <p:cNvPr id="4" name="Изображение 3" descr="Logo-Contour-Service-Large_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2" y="905646"/>
            <a:ext cx="5515305" cy="21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4108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theme" Target="../theme/theme5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96" r:id="rId2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99902"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599804"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899703"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199604" algn="ctr" rtl="0" eaLnBrk="1" fontAlgn="base" hangingPunct="1">
        <a:spcBef>
          <a:spcPct val="0"/>
        </a:spcBef>
        <a:spcAft>
          <a:spcPct val="0"/>
        </a:spcAft>
        <a:defRPr sz="7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902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599804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899703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199604"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9902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99804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9703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99604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9502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99402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9314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99208" algn="l" defTabSz="29990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/>
          <p:cNvSpPr>
            <a:spLocks/>
          </p:cNvSpPr>
          <p:nvPr/>
        </p:nvSpPr>
        <p:spPr bwMode="auto">
          <a:xfrm>
            <a:off x="-1028700" y="-12700"/>
            <a:ext cx="13030200" cy="9779000"/>
          </a:xfrm>
          <a:prstGeom prst="rightArrow">
            <a:avLst>
              <a:gd name="adj1" fmla="val 100000"/>
              <a:gd name="adj2" fmla="val 28802"/>
            </a:avLst>
          </a:prstGeom>
          <a:noFill/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5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97" r:id="rId2"/>
    <p:sldLayoutId id="2147483806" r:id="rId3"/>
    <p:sldLayoutId id="2147483798" r:id="rId4"/>
    <p:sldLayoutId id="2147483807" r:id="rId5"/>
    <p:sldLayoutId id="2147483799" r:id="rId6"/>
    <p:sldLayoutId id="2147483808" r:id="rId7"/>
    <p:sldLayoutId id="2147483800" r:id="rId8"/>
    <p:sldLayoutId id="2147483809" r:id="rId9"/>
    <p:sldLayoutId id="2147483801" r:id="rId10"/>
    <p:sldLayoutId id="2147483810" r:id="rId11"/>
    <p:sldLayoutId id="2147483802" r:id="rId12"/>
    <p:sldLayoutId id="2147483811" r:id="rId13"/>
    <p:sldLayoutId id="2147483803" r:id="rId14"/>
    <p:sldLayoutId id="2147483812" r:id="rId15"/>
    <p:sldLayoutId id="2147483804" r:id="rId16"/>
    <p:sldLayoutId id="2147483813" r:id="rId17"/>
    <p:sldLayoutId id="214748380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"/>
          <p:cNvSpPr>
            <a:spLocks/>
          </p:cNvSpPr>
          <p:nvPr/>
        </p:nvSpPr>
        <p:spPr bwMode="auto">
          <a:xfrm>
            <a:off x="-63500" y="1422400"/>
            <a:ext cx="12065000" cy="2298700"/>
          </a:xfrm>
          <a:prstGeom prst="rightArrow">
            <a:avLst>
              <a:gd name="adj1" fmla="val 100000"/>
              <a:gd name="adj2" fmla="val 28406"/>
            </a:avLst>
          </a:prstGeom>
          <a:solidFill>
            <a:schemeClr val="bg1"/>
          </a:solidFill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3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32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93" r:id="rId2"/>
    <p:sldLayoutId id="2147483782" r:id="rId3"/>
    <p:sldLayoutId id="2147483779" r:id="rId4"/>
    <p:sldLayoutId id="2147483780" r:id="rId5"/>
    <p:sldLayoutId id="2147483770" r:id="rId6"/>
    <p:sldLayoutId id="2147483771" r:id="rId7"/>
    <p:sldLayoutId id="2147483794" r:id="rId8"/>
    <p:sldLayoutId id="2147483776" r:id="rId9"/>
    <p:sldLayoutId id="2147483777" r:id="rId10"/>
    <p:sldLayoutId id="2147483773" r:id="rId11"/>
    <p:sldLayoutId id="2147483784" r:id="rId12"/>
    <p:sldLayoutId id="2147483786" r:id="rId13"/>
    <p:sldLayoutId id="2147483788" r:id="rId14"/>
    <p:sldLayoutId id="2147483790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/>
          </p:cNvSpPr>
          <p:nvPr/>
        </p:nvSpPr>
        <p:spPr bwMode="auto">
          <a:xfrm>
            <a:off x="-63500" y="8940800"/>
            <a:ext cx="508000" cy="508000"/>
          </a:xfrm>
          <a:prstGeom prst="rightArrow">
            <a:avLst>
              <a:gd name="adj1" fmla="val 100000"/>
              <a:gd name="adj2" fmla="val 34005"/>
            </a:avLst>
          </a:prstGeom>
          <a:solidFill>
            <a:schemeClr val="bg1"/>
          </a:solidFill>
          <a:ln w="12700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8263" y="9033076"/>
            <a:ext cx="231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Arial" charset="0"/>
              </a:defRPr>
            </a:lvl9pPr>
          </a:lstStyle>
          <a:p>
            <a:pPr algn="ctr"/>
            <a:fld id="{6920D7D2-6446-914D-974B-EF68E8B45FF6}" type="slidenum">
              <a:rPr lang="en-US" sz="1400">
                <a:latin typeface="Arial"/>
                <a:cs typeface="Arial"/>
                <a:sym typeface="Textbook New" charset="0"/>
              </a:rPr>
              <a:pPr algn="ctr"/>
              <a:t>‹#›</a:t>
            </a:fld>
            <a:endParaRPr lang="en-US" sz="1400" dirty="0">
              <a:latin typeface="Arial"/>
              <a:cs typeface="Arial"/>
              <a:sym typeface="Textbook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83" r:id="rId2"/>
    <p:sldLayoutId id="2147483792" r:id="rId3"/>
    <p:sldLayoutId id="2147483778" r:id="rId4"/>
    <p:sldLayoutId id="2147483781" r:id="rId5"/>
    <p:sldLayoutId id="2147483755" r:id="rId6"/>
    <p:sldLayoutId id="2147483775" r:id="rId7"/>
    <p:sldLayoutId id="2147483772" r:id="rId8"/>
    <p:sldLayoutId id="2147483795" r:id="rId9"/>
    <p:sldLayoutId id="2147483785" r:id="rId10"/>
    <p:sldLayoutId id="2147483787" r:id="rId11"/>
    <p:sldLayoutId id="2147483789" r:id="rId12"/>
    <p:sldLayoutId id="214748379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/>
          </p:cNvSpPr>
          <p:nvPr/>
        </p:nvSpPr>
        <p:spPr bwMode="auto">
          <a:xfrm>
            <a:off x="-1028700" y="-25400"/>
            <a:ext cx="13030200" cy="9779000"/>
          </a:xfrm>
          <a:prstGeom prst="rightArrow">
            <a:avLst>
              <a:gd name="adj1" fmla="val 100000"/>
              <a:gd name="adj2" fmla="val 28802"/>
            </a:avLst>
          </a:prstGeom>
          <a:noFill/>
          <a:ln w="12700" cap="flat">
            <a:solidFill>
              <a:srgbClr val="44444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6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4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Александр Садовский	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руководитель поисковых сервисов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7200" dirty="0" smtClean="0"/>
              <a:t>Кое-что о пользователях Яндекса</a:t>
            </a:r>
          </a:p>
        </p:txBody>
      </p:sp>
    </p:spTree>
    <p:extLst>
      <p:ext uri="{BB962C8B-B14F-4D97-AF65-F5344CB8AC3E}">
        <p14:creationId xmlns:p14="http://schemas.microsoft.com/office/powerpoint/2010/main" val="2142056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697" r="-697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Широкие запросы: </a:t>
            </a:r>
            <a:r>
              <a:rPr lang="ru-RU" dirty="0" err="1" smtClean="0"/>
              <a:t>соцсети</a:t>
            </a:r>
            <a:r>
              <a:rPr lang="ru-RU" dirty="0" smtClean="0"/>
              <a:t>, </a:t>
            </a:r>
            <a:r>
              <a:rPr lang="ru-RU" dirty="0" err="1" smtClean="0"/>
              <a:t>интенты</a:t>
            </a:r>
            <a:r>
              <a:rPr lang="ru-RU" dirty="0" smtClean="0"/>
              <a:t> —</a:t>
            </a:r>
            <a:r>
              <a:rPr lang="en-US" dirty="0" smtClean="0"/>
              <a:t> </a:t>
            </a:r>
            <a:r>
              <a:rPr lang="ru-RU" dirty="0" smtClean="0"/>
              <a:t>33</a:t>
            </a:r>
            <a:r>
              <a:rPr lang="en-US" dirty="0" smtClean="0"/>
              <a:t>%</a:t>
            </a:r>
            <a:br>
              <a:rPr lang="en-US" dirty="0" smtClean="0"/>
            </a:br>
            <a:r>
              <a:rPr lang="ru-RU" sz="2000" dirty="0">
                <a:solidFill>
                  <a:srgbClr val="A6A6A6"/>
                </a:solidFill>
              </a:rPr>
              <a:t>[контакт], [одноклассники], [</a:t>
            </a:r>
            <a:r>
              <a:rPr lang="ru-RU" sz="2000" dirty="0" err="1">
                <a:solidFill>
                  <a:srgbClr val="A6A6A6"/>
                </a:solidFill>
              </a:rPr>
              <a:t>википедия</a:t>
            </a:r>
            <a:r>
              <a:rPr lang="ru-RU" sz="2000" dirty="0">
                <a:solidFill>
                  <a:srgbClr val="A6A6A6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7671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697" r="-697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Утро </a:t>
            </a:r>
            <a:r>
              <a:rPr lang="ru-RU" dirty="0"/>
              <a:t>перед </a:t>
            </a:r>
            <a:r>
              <a:rPr lang="ru-RU" dirty="0" smtClean="0"/>
              <a:t>работой: проезд на работу, почта, погода, радио</a:t>
            </a:r>
            <a:r>
              <a:rPr lang="ru-RU" dirty="0"/>
              <a:t> </a:t>
            </a:r>
            <a:r>
              <a:rPr lang="ru-RU" dirty="0" smtClean="0"/>
              <a:t>—</a:t>
            </a:r>
            <a:r>
              <a:rPr lang="en-US" dirty="0" smtClean="0"/>
              <a:t> </a:t>
            </a:r>
            <a:r>
              <a:rPr lang="ru-RU" dirty="0" smtClean="0"/>
              <a:t>11</a:t>
            </a:r>
            <a:r>
              <a:rPr lang="en-US" dirty="0" smtClean="0"/>
              <a:t>%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>
                <a:solidFill>
                  <a:srgbClr val="A6A6A6"/>
                </a:solidFill>
              </a:rPr>
              <a:t>[расписание электричек], [карта </a:t>
            </a:r>
            <a:r>
              <a:rPr lang="ru-RU" sz="2000" dirty="0" err="1">
                <a:solidFill>
                  <a:srgbClr val="A6A6A6"/>
                </a:solidFill>
              </a:rPr>
              <a:t>москвы</a:t>
            </a:r>
            <a:r>
              <a:rPr lang="ru-RU" sz="2000" dirty="0">
                <a:solidFill>
                  <a:srgbClr val="A6A6A6"/>
                </a:solidFill>
              </a:rPr>
              <a:t>], [почта </a:t>
            </a:r>
            <a:r>
              <a:rPr lang="ru-RU" sz="2000" dirty="0" err="1">
                <a:solidFill>
                  <a:srgbClr val="A6A6A6"/>
                </a:solidFill>
              </a:rPr>
              <a:t>mail</a:t>
            </a:r>
            <a:r>
              <a:rPr lang="ru-RU" sz="2000" dirty="0">
                <a:solidFill>
                  <a:srgbClr val="A6A6A6"/>
                </a:solidFill>
              </a:rPr>
              <a:t> </a:t>
            </a:r>
            <a:r>
              <a:rPr lang="ru-RU" sz="2000" dirty="0" err="1">
                <a:solidFill>
                  <a:srgbClr val="A6A6A6"/>
                </a:solidFill>
              </a:rPr>
              <a:t>ru</a:t>
            </a:r>
            <a:r>
              <a:rPr lang="ru-RU" sz="2000" dirty="0">
                <a:solidFill>
                  <a:srgbClr val="A6A6A6"/>
                </a:solidFill>
              </a:rPr>
              <a:t>]</a:t>
            </a:r>
            <a:endParaRPr lang="ru-RU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9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697" r="-697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Утренние развлечения: сонники, радио, спорт, порно — 0,9</a:t>
            </a:r>
            <a:r>
              <a:rPr lang="en-US" dirty="0" smtClean="0"/>
              <a:t>%</a:t>
            </a:r>
            <a:br>
              <a:rPr lang="en-US" dirty="0" smtClean="0"/>
            </a:br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[сонник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], [</a:t>
            </a:r>
            <a:r>
              <a:rPr lang="ru-RU" sz="2000" dirty="0" err="1">
                <a:solidFill>
                  <a:schemeClr val="bg1">
                    <a:lumMod val="65000"/>
                  </a:schemeClr>
                </a:solidFill>
              </a:rPr>
              <a:t>нтв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 плюс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], [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с днем рождения картинки] </a:t>
            </a:r>
          </a:p>
        </p:txBody>
      </p:sp>
    </p:spTree>
    <p:extLst>
      <p:ext uri="{BB962C8B-B14F-4D97-AF65-F5344CB8AC3E}">
        <p14:creationId xmlns:p14="http://schemas.microsoft.com/office/powerpoint/2010/main" val="348789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697" r="-697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День: безработные (порно, </a:t>
            </a:r>
            <a:r>
              <a:rPr lang="ru-RU" dirty="0" err="1" smtClean="0"/>
              <a:t>хентай</a:t>
            </a:r>
            <a:r>
              <a:rPr lang="ru-RU" dirty="0"/>
              <a:t>, </a:t>
            </a:r>
            <a:r>
              <a:rPr lang="ru-RU" dirty="0" smtClean="0"/>
              <a:t>работа </a:t>
            </a:r>
            <a:r>
              <a:rPr lang="ru-RU" dirty="0"/>
              <a:t>для </a:t>
            </a:r>
            <a:r>
              <a:rPr lang="ru-RU" dirty="0" smtClean="0"/>
              <a:t>студентов) —</a:t>
            </a:r>
            <a:r>
              <a:rPr lang="en-US" dirty="0" smtClean="0"/>
              <a:t> </a:t>
            </a:r>
            <a:r>
              <a:rPr lang="ru-RU" dirty="0" smtClean="0"/>
              <a:t>0,34</a:t>
            </a:r>
            <a:r>
              <a:rPr lang="en-US" dirty="0" smtClean="0"/>
              <a:t>%</a:t>
            </a:r>
            <a:br>
              <a:rPr lang="en-US" dirty="0" smtClean="0"/>
            </a:br>
            <a:r>
              <a:rPr lang="ru-RU" sz="2000" dirty="0">
                <a:solidFill>
                  <a:srgbClr val="A6A6A6"/>
                </a:solidFill>
              </a:rPr>
              <a:t>[изнасилование</a:t>
            </a:r>
            <a:r>
              <a:rPr lang="ru-RU" sz="2000" dirty="0" smtClean="0">
                <a:solidFill>
                  <a:srgbClr val="A6A6A6"/>
                </a:solidFill>
              </a:rPr>
              <a:t>], [вакансии </a:t>
            </a:r>
            <a:r>
              <a:rPr lang="ru-RU" sz="2000" dirty="0">
                <a:solidFill>
                  <a:srgbClr val="A6A6A6"/>
                </a:solidFill>
              </a:rPr>
              <a:t>в </a:t>
            </a:r>
            <a:r>
              <a:rPr lang="ru-RU" sz="2000" dirty="0" err="1">
                <a:solidFill>
                  <a:srgbClr val="A6A6A6"/>
                </a:solidFill>
              </a:rPr>
              <a:t>москве</a:t>
            </a:r>
            <a:r>
              <a:rPr lang="ru-RU" sz="2000" dirty="0">
                <a:solidFill>
                  <a:srgbClr val="A6A6A6"/>
                </a:solidFill>
              </a:rPr>
              <a:t> без опыта работы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>
                <a:solidFill>
                  <a:srgbClr val="A6A6A6"/>
                </a:solidFill>
              </a:rPr>
              <a:t>онлайн переводчик с английского на русский</a:t>
            </a:r>
            <a:r>
              <a:rPr lang="ru-RU" sz="2000" dirty="0" smtClean="0">
                <a:solidFill>
                  <a:srgbClr val="A6A6A6"/>
                </a:solidFill>
              </a:rPr>
              <a:t>],</a:t>
            </a:r>
            <a:r>
              <a:rPr lang="ru-RU" sz="1800" dirty="0" smtClean="0">
                <a:solidFill>
                  <a:srgbClr val="A6A6A6"/>
                </a:solidFill>
              </a:rPr>
              <a:t> </a:t>
            </a:r>
            <a:r>
              <a:rPr lang="ru-RU" sz="2000" dirty="0">
                <a:solidFill>
                  <a:srgbClr val="A6A6A6"/>
                </a:solidFill>
              </a:rPr>
              <a:t>[черный список работодателей </a:t>
            </a:r>
            <a:r>
              <a:rPr lang="ru-RU" sz="2000" dirty="0" err="1">
                <a:solidFill>
                  <a:srgbClr val="A6A6A6"/>
                </a:solidFill>
              </a:rPr>
              <a:t>рудн</a:t>
            </a:r>
            <a:r>
              <a:rPr lang="ru-RU" sz="2000" dirty="0">
                <a:solidFill>
                  <a:srgbClr val="A6A6A6"/>
                </a:solidFill>
              </a:rPr>
              <a:t>] </a:t>
            </a:r>
            <a:endParaRPr lang="ru-RU" sz="24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3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697" r="-697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Вечер домохозяек: фильмы, сериалы, знакомства — 8</a:t>
            </a:r>
            <a:r>
              <a:rPr lang="en-US" dirty="0" smtClean="0"/>
              <a:t>%</a:t>
            </a:r>
            <a:br>
              <a:rPr lang="en-US" dirty="0" smtClean="0"/>
            </a:br>
            <a:r>
              <a:rPr lang="ru-RU" sz="2000" dirty="0">
                <a:solidFill>
                  <a:srgbClr val="A6A6A6"/>
                </a:solidFill>
              </a:rPr>
              <a:t>[великолепный век</a:t>
            </a:r>
            <a:r>
              <a:rPr lang="ru-RU" sz="2000" dirty="0" smtClean="0">
                <a:solidFill>
                  <a:srgbClr val="A6A6A6"/>
                </a:solidFill>
              </a:rPr>
              <a:t>], [кино </a:t>
            </a:r>
            <a:r>
              <a:rPr lang="ru-RU" sz="2000" dirty="0">
                <a:solidFill>
                  <a:srgbClr val="A6A6A6"/>
                </a:solidFill>
              </a:rPr>
              <a:t>онлайн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>
                <a:solidFill>
                  <a:srgbClr val="A6A6A6"/>
                </a:solidFill>
              </a:rPr>
              <a:t>пусть говорят с </a:t>
            </a:r>
            <a:r>
              <a:rPr lang="ru-RU" sz="2000" dirty="0" err="1">
                <a:solidFill>
                  <a:srgbClr val="A6A6A6"/>
                </a:solidFill>
              </a:rPr>
              <a:t>кристиной</a:t>
            </a:r>
            <a:r>
              <a:rPr lang="ru-RU" sz="2000" dirty="0">
                <a:solidFill>
                  <a:srgbClr val="A6A6A6"/>
                </a:solidFill>
              </a:rPr>
              <a:t> рей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>
                <a:solidFill>
                  <a:srgbClr val="A6A6A6"/>
                </a:solidFill>
              </a:rPr>
              <a:t>проверить скорость интернета] </a:t>
            </a:r>
            <a:endParaRPr lang="ru-RU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6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697" r="-697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Школьники: </a:t>
            </a:r>
            <a:r>
              <a:rPr lang="ru-RU" dirty="0" smtClean="0"/>
              <a:t>игры</a:t>
            </a:r>
            <a:r>
              <a:rPr lang="ru-RU" dirty="0"/>
              <a:t>, </a:t>
            </a:r>
            <a:r>
              <a:rPr lang="ru-RU" dirty="0" err="1"/>
              <a:t>гдз</a:t>
            </a:r>
            <a:r>
              <a:rPr lang="ru-RU" dirty="0"/>
              <a:t>, </a:t>
            </a:r>
            <a:r>
              <a:rPr lang="ru-RU" dirty="0" smtClean="0"/>
              <a:t>энциклопедии, мультики — </a:t>
            </a:r>
            <a:r>
              <a:rPr lang="en-US" dirty="0" smtClean="0"/>
              <a:t>6%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rgbClr val="A6A6A6"/>
                </a:solidFill>
              </a:rPr>
              <a:t>[игры для мальчиков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>
                <a:solidFill>
                  <a:srgbClr val="A6A6A6"/>
                </a:solidFill>
              </a:rPr>
              <a:t>переводчик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 err="1">
                <a:solidFill>
                  <a:srgbClr val="A6A6A6"/>
                </a:solidFill>
              </a:rPr>
              <a:t>лунтик</a:t>
            </a:r>
            <a:r>
              <a:rPr lang="ru-RU" sz="2000" dirty="0">
                <a:solidFill>
                  <a:srgbClr val="A6A6A6"/>
                </a:solidFill>
              </a:rPr>
              <a:t> смотреть онлайн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 err="1" smtClean="0">
                <a:solidFill>
                  <a:srgbClr val="A6A6A6"/>
                </a:solidFill>
              </a:rPr>
              <a:t>смешарики</a:t>
            </a:r>
            <a:r>
              <a:rPr lang="ru-RU" sz="2000" dirty="0" smtClean="0">
                <a:solidFill>
                  <a:srgbClr val="A6A6A6"/>
                </a:solidFill>
              </a:rPr>
              <a:t> </a:t>
            </a:r>
            <a:r>
              <a:rPr lang="ru-RU" sz="2000" dirty="0">
                <a:solidFill>
                  <a:srgbClr val="A6A6A6"/>
                </a:solidFill>
              </a:rPr>
              <a:t>главная</a:t>
            </a:r>
            <a:r>
              <a:rPr lang="ru-RU" sz="2000" dirty="0" smtClean="0">
                <a:solidFill>
                  <a:srgbClr val="A6A6A6"/>
                </a:solidFill>
              </a:rPr>
              <a:t>],</a:t>
            </a:r>
            <a:endParaRPr lang="ru-RU" sz="2000" dirty="0">
              <a:solidFill>
                <a:srgbClr val="A6A6A6"/>
              </a:solidFill>
            </a:endParaRPr>
          </a:p>
          <a:p>
            <a:r>
              <a:rPr lang="ru-RU" sz="2000" dirty="0">
                <a:solidFill>
                  <a:srgbClr val="A6A6A6"/>
                </a:solidFill>
              </a:rPr>
              <a:t>[калькулятор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 err="1">
                <a:solidFill>
                  <a:srgbClr val="A6A6A6"/>
                </a:solidFill>
              </a:rPr>
              <a:t>гдз</a:t>
            </a:r>
            <a:r>
              <a:rPr lang="ru-RU" sz="2000" dirty="0">
                <a:solidFill>
                  <a:srgbClr val="A6A6A6"/>
                </a:solidFill>
              </a:rPr>
              <a:t> по алгебре 8 класс </a:t>
            </a:r>
            <a:r>
              <a:rPr lang="ru-RU" sz="2000" dirty="0" err="1">
                <a:solidFill>
                  <a:srgbClr val="A6A6A6"/>
                </a:solidFill>
              </a:rPr>
              <a:t>макарычев</a:t>
            </a:r>
            <a:r>
              <a:rPr lang="ru-RU" sz="2000" dirty="0">
                <a:solidFill>
                  <a:srgbClr val="A6A6A6"/>
                </a:solidFill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39304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697" r="-697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Порно и футбол — </a:t>
            </a:r>
            <a:r>
              <a:rPr lang="en-US" dirty="0" smtClean="0"/>
              <a:t>6%</a:t>
            </a:r>
            <a:endParaRPr lang="ru-RU" dirty="0"/>
          </a:p>
          <a:p>
            <a:r>
              <a:rPr lang="ru-RU" sz="2000" dirty="0">
                <a:solidFill>
                  <a:srgbClr val="A6A6A6"/>
                </a:solidFill>
              </a:rPr>
              <a:t>[порно онлайн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>
                <a:solidFill>
                  <a:srgbClr val="A6A6A6"/>
                </a:solidFill>
              </a:rPr>
              <a:t>футбол </a:t>
            </a:r>
            <a:r>
              <a:rPr lang="ru-RU" sz="2000" dirty="0" err="1">
                <a:solidFill>
                  <a:srgbClr val="A6A6A6"/>
                </a:solidFill>
              </a:rPr>
              <a:t>россии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>
                <a:solidFill>
                  <a:srgbClr val="A6A6A6"/>
                </a:solidFill>
              </a:rPr>
              <a:t>чемпионат </a:t>
            </a:r>
            <a:r>
              <a:rPr lang="ru-RU" sz="2000" dirty="0" err="1">
                <a:solidFill>
                  <a:srgbClr val="A6A6A6"/>
                </a:solidFill>
              </a:rPr>
              <a:t>ру</a:t>
            </a:r>
            <a:r>
              <a:rPr lang="ru-RU" sz="2000" dirty="0">
                <a:solidFill>
                  <a:srgbClr val="A6A6A6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0745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0730" b="-11536"/>
          <a:stretch/>
        </p:blipFill>
        <p:spPr>
          <a:xfrm>
            <a:off x="0" y="1557866"/>
            <a:ext cx="13004800" cy="7052733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Выходной </a:t>
            </a:r>
            <a:r>
              <a:rPr lang="ru-RU" dirty="0"/>
              <a:t>день, примеры кластеров </a:t>
            </a:r>
            <a:r>
              <a:rPr lang="ru-RU" dirty="0" smtClean="0"/>
              <a:t>запросов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62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Широкие запросы: </a:t>
            </a:r>
            <a:r>
              <a:rPr lang="ru-RU" dirty="0" err="1"/>
              <a:t>соцсети</a:t>
            </a:r>
            <a:r>
              <a:rPr lang="ru-RU" dirty="0"/>
              <a:t>, </a:t>
            </a:r>
            <a:r>
              <a:rPr lang="ru-RU" dirty="0" err="1"/>
              <a:t>интенты</a:t>
            </a:r>
            <a:r>
              <a:rPr lang="ru-RU" dirty="0"/>
              <a:t> —</a:t>
            </a:r>
            <a:r>
              <a:rPr lang="en-US" dirty="0"/>
              <a:t> </a:t>
            </a:r>
            <a:r>
              <a:rPr lang="ru-RU" dirty="0" smtClean="0"/>
              <a:t>47</a:t>
            </a:r>
            <a:r>
              <a:rPr lang="en-US" dirty="0" smtClean="0"/>
              <a:t>%</a:t>
            </a:r>
            <a:r>
              <a:rPr lang="en-US" dirty="0"/>
              <a:t/>
            </a:r>
            <a:br>
              <a:rPr lang="en-US" dirty="0"/>
            </a:br>
            <a:r>
              <a:rPr lang="ru-RU" sz="2000" dirty="0">
                <a:solidFill>
                  <a:srgbClr val="A6A6A6"/>
                </a:solidFill>
              </a:rPr>
              <a:t>[контакт моя страница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>
                <a:solidFill>
                  <a:srgbClr val="A6A6A6"/>
                </a:solidFill>
              </a:rPr>
              <a:t>одноклассники моя страница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 err="1">
                <a:solidFill>
                  <a:srgbClr val="A6A6A6"/>
                </a:solidFill>
              </a:rPr>
              <a:t>гугл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 err="1">
                <a:solidFill>
                  <a:srgbClr val="A6A6A6"/>
                </a:solidFill>
              </a:rPr>
              <a:t>ютуб</a:t>
            </a:r>
            <a:r>
              <a:rPr lang="ru-RU" sz="2000" dirty="0">
                <a:solidFill>
                  <a:srgbClr val="A6A6A6"/>
                </a:solidFill>
              </a:rPr>
              <a:t>] 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1813" r="-1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361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1813" r="-1813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Развлечения: фильмы, сериалы, ТВ, новости, анекдоты, порно — 10</a:t>
            </a:r>
            <a:r>
              <a:rPr lang="en-US" dirty="0" smtClean="0"/>
              <a:t>%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rgbClr val="A6A6A6"/>
                </a:solidFill>
              </a:rPr>
              <a:t>[</a:t>
            </a:r>
            <a:r>
              <a:rPr lang="ru-RU" sz="2000" dirty="0" err="1">
                <a:solidFill>
                  <a:srgbClr val="A6A6A6"/>
                </a:solidFill>
              </a:rPr>
              <a:t>youtube</a:t>
            </a:r>
            <a:r>
              <a:rPr lang="ru-RU" sz="2000" dirty="0">
                <a:solidFill>
                  <a:srgbClr val="A6A6A6"/>
                </a:solidFill>
              </a:rPr>
              <a:t> </a:t>
            </a:r>
            <a:r>
              <a:rPr lang="ru-RU" sz="2000" dirty="0" err="1">
                <a:solidFill>
                  <a:srgbClr val="A6A6A6"/>
                </a:solidFill>
              </a:rPr>
              <a:t>com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>
                <a:solidFill>
                  <a:srgbClr val="A6A6A6"/>
                </a:solidFill>
              </a:rPr>
              <a:t>программа передач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>
                <a:solidFill>
                  <a:srgbClr val="A6A6A6"/>
                </a:solidFill>
              </a:rPr>
              <a:t>сайт знакомств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>
                <a:solidFill>
                  <a:srgbClr val="A6A6A6"/>
                </a:solidFill>
              </a:rPr>
              <a:t>100500] </a:t>
            </a:r>
          </a:p>
        </p:txBody>
      </p:sp>
    </p:spTree>
    <p:extLst>
      <p:ext uri="{BB962C8B-B14F-4D97-AF65-F5344CB8AC3E}">
        <p14:creationId xmlns:p14="http://schemas.microsoft.com/office/powerpoint/2010/main" val="255593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808507" y="8513630"/>
            <a:ext cx="4894262" cy="450850"/>
          </a:xfrm>
        </p:spPr>
        <p:txBody>
          <a:bodyPr/>
          <a:lstStyle/>
          <a:p>
            <a:r>
              <a:rPr lang="ru-RU" dirty="0" smtClean="0"/>
              <a:t>Ги </a:t>
            </a:r>
            <a:r>
              <a:rPr lang="ru-RU" dirty="0" err="1" smtClean="0"/>
              <a:t>Дебор</a:t>
            </a:r>
            <a:r>
              <a:rPr lang="ru-RU" dirty="0" smtClean="0"/>
              <a:t> «Общество спектакля»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216706" y="4714753"/>
            <a:ext cx="6543675" cy="1703387"/>
          </a:xfrm>
        </p:spPr>
        <p:txBody>
          <a:bodyPr/>
          <a:lstStyle/>
          <a:p>
            <a:r>
              <a:rPr lang="ru-RU" sz="3200" dirty="0"/>
              <a:t>Деньги подчинили себе общество, играя роль главного эквивалента и меры: с их помощью можно оценить различные товары, которые нельзя сравнить исходя из их полезности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 коммерции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11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1813" r="-1813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Порно — </a:t>
            </a:r>
            <a:r>
              <a:rPr lang="en-US" dirty="0" smtClean="0"/>
              <a:t>7%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39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1813" r="-1813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Детские развлечения: игры, мультики, </a:t>
            </a:r>
            <a:r>
              <a:rPr lang="ru-RU" dirty="0" err="1" smtClean="0"/>
              <a:t>соцсети</a:t>
            </a:r>
            <a:r>
              <a:rPr lang="ru-RU" dirty="0"/>
              <a:t> </a:t>
            </a:r>
            <a:r>
              <a:rPr lang="ru-RU" dirty="0" smtClean="0"/>
              <a:t>— </a:t>
            </a:r>
            <a:r>
              <a:rPr lang="en-US" dirty="0" smtClean="0"/>
              <a:t>5%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rgbClr val="A6A6A6"/>
                </a:solidFill>
              </a:rPr>
              <a:t>[</a:t>
            </a:r>
            <a:r>
              <a:rPr lang="ru-RU" sz="2000" dirty="0" err="1">
                <a:solidFill>
                  <a:srgbClr val="A6A6A6"/>
                </a:solidFill>
              </a:rPr>
              <a:t>лунтик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>
                <a:solidFill>
                  <a:srgbClr val="A6A6A6"/>
                </a:solidFill>
              </a:rPr>
              <a:t>герои войны и денег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 err="1">
                <a:solidFill>
                  <a:srgbClr val="A6A6A6"/>
                </a:solidFill>
              </a:rPr>
              <a:t>смешарики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>
                <a:solidFill>
                  <a:srgbClr val="A6A6A6"/>
                </a:solidFill>
              </a:rPr>
              <a:t>мультфильмы смотреть онлайн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>
                <a:solidFill>
                  <a:srgbClr val="A6A6A6"/>
                </a:solidFill>
              </a:rPr>
              <a:t>игры для девочек] </a:t>
            </a:r>
          </a:p>
        </p:txBody>
      </p:sp>
    </p:spTree>
    <p:extLst>
      <p:ext uri="{BB962C8B-B14F-4D97-AF65-F5344CB8AC3E}">
        <p14:creationId xmlns:p14="http://schemas.microsoft.com/office/powerpoint/2010/main" val="381296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1813" r="-1813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Женские </a:t>
            </a:r>
            <a:r>
              <a:rPr lang="ru-RU" dirty="0" smtClean="0"/>
              <a:t>развлечения</a:t>
            </a:r>
            <a:r>
              <a:rPr lang="en-US" dirty="0" smtClean="0"/>
              <a:t> </a:t>
            </a:r>
            <a:r>
              <a:rPr lang="ru-RU" dirty="0" smtClean="0"/>
              <a:t>и покупки</a:t>
            </a:r>
            <a:r>
              <a:rPr lang="ru-RU" dirty="0"/>
              <a:t> </a:t>
            </a:r>
            <a:r>
              <a:rPr lang="ru-RU" dirty="0" smtClean="0"/>
              <a:t>— </a:t>
            </a:r>
            <a:r>
              <a:rPr lang="en-US" dirty="0" smtClean="0"/>
              <a:t>3%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rgbClr val="A6A6A6"/>
                </a:solidFill>
              </a:rPr>
              <a:t>[великолепный век смотреть онлайн все серии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>
                <a:solidFill>
                  <a:srgbClr val="A6A6A6"/>
                </a:solidFill>
              </a:rPr>
              <a:t>детские кроватки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 err="1">
                <a:solidFill>
                  <a:srgbClr val="A6A6A6"/>
                </a:solidFill>
              </a:rPr>
              <a:t>иван</a:t>
            </a:r>
            <a:r>
              <a:rPr lang="ru-RU" sz="2000" dirty="0">
                <a:solidFill>
                  <a:srgbClr val="A6A6A6"/>
                </a:solidFill>
              </a:rPr>
              <a:t> </a:t>
            </a:r>
            <a:r>
              <a:rPr lang="ru-RU" sz="2000" dirty="0" err="1">
                <a:solidFill>
                  <a:srgbClr val="A6A6A6"/>
                </a:solidFill>
              </a:rPr>
              <a:t>ургант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 err="1">
                <a:solidFill>
                  <a:srgbClr val="A6A6A6"/>
                </a:solidFill>
              </a:rPr>
              <a:t>испания</a:t>
            </a:r>
            <a:r>
              <a:rPr lang="ru-RU" sz="2000" dirty="0">
                <a:solidFill>
                  <a:srgbClr val="A6A6A6"/>
                </a:solidFill>
              </a:rPr>
              <a:t> отдых] </a:t>
            </a:r>
          </a:p>
        </p:txBody>
      </p:sp>
    </p:spTree>
    <p:extLst>
      <p:ext uri="{BB962C8B-B14F-4D97-AF65-F5344CB8AC3E}">
        <p14:creationId xmlns:p14="http://schemas.microsoft.com/office/powerpoint/2010/main" val="160924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1813" r="-1813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Мужские развлечения: спорт, фильмы и порно — </a:t>
            </a:r>
            <a:r>
              <a:rPr lang="en-US" dirty="0" smtClean="0"/>
              <a:t>3</a:t>
            </a:r>
            <a:r>
              <a:rPr lang="ru-RU" dirty="0"/>
              <a:t>%</a:t>
            </a:r>
            <a:br>
              <a:rPr lang="ru-RU" dirty="0"/>
            </a:br>
            <a:r>
              <a:rPr lang="ru-RU" sz="2000" dirty="0">
                <a:solidFill>
                  <a:srgbClr val="A6A6A6"/>
                </a:solidFill>
              </a:rPr>
              <a:t>[футбол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>
                <a:solidFill>
                  <a:srgbClr val="A6A6A6"/>
                </a:solidFill>
              </a:rPr>
              <a:t>спорт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 err="1">
                <a:solidFill>
                  <a:srgbClr val="A6A6A6"/>
                </a:solidFill>
              </a:rPr>
              <a:t>sportbox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 err="1">
                <a:solidFill>
                  <a:srgbClr val="A6A6A6"/>
                </a:solidFill>
              </a:rPr>
              <a:t>торрент</a:t>
            </a:r>
            <a:r>
              <a:rPr lang="ru-RU" sz="2000" dirty="0">
                <a:solidFill>
                  <a:srgbClr val="A6A6A6"/>
                </a:solidFill>
              </a:rPr>
              <a:t> игры</a:t>
            </a:r>
            <a:r>
              <a:rPr lang="ru-RU" sz="2000" dirty="0" smtClean="0">
                <a:solidFill>
                  <a:srgbClr val="A6A6A6"/>
                </a:solidFill>
              </a:rPr>
              <a:t>], [</a:t>
            </a:r>
            <a:r>
              <a:rPr lang="ru-RU" sz="2000" dirty="0">
                <a:solidFill>
                  <a:srgbClr val="A6A6A6"/>
                </a:solidFill>
              </a:rPr>
              <a:t>сериал </a:t>
            </a:r>
            <a:r>
              <a:rPr lang="ru-RU" sz="2000" dirty="0" err="1">
                <a:solidFill>
                  <a:srgbClr val="A6A6A6"/>
                </a:solidFill>
              </a:rPr>
              <a:t>деффчонки</a:t>
            </a:r>
            <a:r>
              <a:rPr lang="ru-RU" sz="2000" dirty="0">
                <a:solidFill>
                  <a:srgbClr val="A6A6A6"/>
                </a:solidFill>
              </a:rPr>
              <a:t>] </a:t>
            </a:r>
            <a:endParaRPr lang="ru-RU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2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Сезонность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96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Темы, привязанные к дате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8000"/>
                </a:solidFill>
              </a:rPr>
              <a:t>Новый </a:t>
            </a:r>
            <a:r>
              <a:rPr lang="ru-RU" sz="2800" dirty="0" smtClean="0">
                <a:solidFill>
                  <a:srgbClr val="008000"/>
                </a:solidFill>
              </a:rPr>
              <a:t>год</a:t>
            </a:r>
            <a:r>
              <a:rPr lang="ru-RU" sz="2800" dirty="0" smtClean="0"/>
              <a:t> — 2,71%</a:t>
            </a:r>
            <a:r>
              <a:rPr lang="ru-RU" sz="2800" dirty="0" smtClean="0">
                <a:solidFill>
                  <a:schemeClr val="bg1">
                    <a:lumMod val="65000"/>
                  </a:schemeClr>
                </a:solidFill>
              </a:rPr>
              <a:t> (максимальная относительная мощность)</a:t>
            </a:r>
            <a:endParaRPr lang="ru-RU" sz="2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2800" dirty="0">
                <a:solidFill>
                  <a:srgbClr val="FF0000"/>
                </a:solidFill>
              </a:rPr>
              <a:t>8 </a:t>
            </a:r>
            <a:r>
              <a:rPr lang="ru-RU" sz="2800" dirty="0" smtClean="0">
                <a:solidFill>
                  <a:srgbClr val="FF0000"/>
                </a:solidFill>
              </a:rPr>
              <a:t>марта</a:t>
            </a:r>
            <a:r>
              <a:rPr lang="ru-RU" sz="2800" dirty="0"/>
              <a:t> </a:t>
            </a:r>
            <a:r>
              <a:rPr lang="ru-RU" sz="2800" dirty="0" smtClean="0"/>
              <a:t>— 0,59</a:t>
            </a:r>
            <a:r>
              <a:rPr lang="ru-RU" sz="2800" dirty="0"/>
              <a:t>%</a:t>
            </a:r>
          </a:p>
          <a:p>
            <a:r>
              <a:rPr lang="ru-RU" sz="2800" dirty="0" smtClean="0">
                <a:solidFill>
                  <a:schemeClr val="accent6"/>
                </a:solidFill>
              </a:rPr>
              <a:t>Рождество</a:t>
            </a:r>
            <a:r>
              <a:rPr lang="ru-RU" sz="2800" dirty="0"/>
              <a:t> — </a:t>
            </a:r>
            <a:r>
              <a:rPr lang="ru-RU" sz="2800" dirty="0" smtClean="0"/>
              <a:t>0,29</a:t>
            </a:r>
            <a:r>
              <a:rPr lang="ru-RU" sz="2800" dirty="0"/>
              <a:t>%</a:t>
            </a:r>
          </a:p>
          <a:p>
            <a:r>
              <a:rPr lang="ru-RU" sz="2800" dirty="0">
                <a:solidFill>
                  <a:srgbClr val="3366FF"/>
                </a:solidFill>
              </a:rPr>
              <a:t>День Св. </a:t>
            </a:r>
            <a:r>
              <a:rPr lang="ru-RU" sz="2800" dirty="0" smtClean="0">
                <a:solidFill>
                  <a:srgbClr val="3366FF"/>
                </a:solidFill>
              </a:rPr>
              <a:t>Валентина</a:t>
            </a:r>
            <a:r>
              <a:rPr lang="ru-RU" sz="2800" dirty="0"/>
              <a:t> — </a:t>
            </a:r>
            <a:r>
              <a:rPr lang="ru-RU" sz="2800" dirty="0" smtClean="0"/>
              <a:t>0,29</a:t>
            </a:r>
            <a:r>
              <a:rPr lang="ru-RU" sz="2800" dirty="0"/>
              <a:t>%</a:t>
            </a:r>
          </a:p>
          <a:p>
            <a:r>
              <a:rPr lang="ru-RU" sz="2800" dirty="0">
                <a:solidFill>
                  <a:schemeClr val="accent4"/>
                </a:solidFill>
              </a:rPr>
              <a:t>День </a:t>
            </a:r>
            <a:r>
              <a:rPr lang="ru-RU" sz="2800" dirty="0" smtClean="0">
                <a:solidFill>
                  <a:schemeClr val="accent4"/>
                </a:solidFill>
              </a:rPr>
              <a:t>Космонавтики</a:t>
            </a:r>
            <a:r>
              <a:rPr lang="ru-RU" sz="2800" dirty="0"/>
              <a:t> — </a:t>
            </a:r>
            <a:r>
              <a:rPr lang="ru-RU" sz="2800" dirty="0" smtClean="0"/>
              <a:t>0,22</a:t>
            </a:r>
            <a:r>
              <a:rPr lang="ru-RU" sz="2800" dirty="0"/>
              <a:t>%</a:t>
            </a:r>
          </a:p>
          <a:p>
            <a:r>
              <a:rPr lang="ru-RU" sz="2800" dirty="0" smtClean="0">
                <a:solidFill>
                  <a:schemeClr val="accent3"/>
                </a:solidFill>
              </a:rPr>
              <a:t>Каникулы</a:t>
            </a:r>
            <a:r>
              <a:rPr lang="ru-RU" sz="2800" dirty="0"/>
              <a:t> — </a:t>
            </a:r>
            <a:r>
              <a:rPr lang="ru-RU" sz="2800" dirty="0" smtClean="0"/>
              <a:t>0,22</a:t>
            </a:r>
            <a:r>
              <a:rPr lang="ru-RU" sz="2800" dirty="0"/>
              <a:t>%</a:t>
            </a:r>
          </a:p>
          <a:p>
            <a:r>
              <a:rPr lang="ru-RU" sz="2800" dirty="0" smtClean="0">
                <a:solidFill>
                  <a:srgbClr val="F79646"/>
                </a:solidFill>
              </a:rPr>
              <a:t>Пасха</a:t>
            </a:r>
            <a:r>
              <a:rPr lang="ru-RU" sz="2800" dirty="0"/>
              <a:t> — </a:t>
            </a:r>
            <a:r>
              <a:rPr lang="ru-RU" sz="2800" dirty="0" smtClean="0"/>
              <a:t>0,14</a:t>
            </a:r>
            <a:r>
              <a:rPr lang="ru-RU" sz="2800" dirty="0"/>
              <a:t>%</a:t>
            </a:r>
          </a:p>
          <a:p>
            <a:r>
              <a:rPr lang="ru-RU" sz="2800" dirty="0" smtClean="0">
                <a:solidFill>
                  <a:schemeClr val="accent6"/>
                </a:solidFill>
              </a:rPr>
              <a:t>Масленица</a:t>
            </a:r>
            <a:r>
              <a:rPr lang="ru-RU" sz="2800" dirty="0"/>
              <a:t> — </a:t>
            </a:r>
            <a:r>
              <a:rPr lang="ru-RU" sz="2800" dirty="0" smtClean="0"/>
              <a:t>0,07</a:t>
            </a:r>
            <a:r>
              <a:rPr lang="ru-RU" sz="2800" dirty="0"/>
              <a:t>%</a:t>
            </a:r>
          </a:p>
          <a:p>
            <a:r>
              <a:rPr lang="ru-RU" sz="2800" dirty="0">
                <a:solidFill>
                  <a:srgbClr val="F79646"/>
                </a:solidFill>
              </a:rPr>
              <a:t>Именины — Вера, Надежда, </a:t>
            </a:r>
            <a:r>
              <a:rPr lang="ru-RU" sz="2800" dirty="0" smtClean="0">
                <a:solidFill>
                  <a:srgbClr val="F79646"/>
                </a:solidFill>
              </a:rPr>
              <a:t>Любовь</a:t>
            </a:r>
            <a:r>
              <a:rPr lang="ru-RU" sz="2800" dirty="0"/>
              <a:t> — </a:t>
            </a:r>
            <a:r>
              <a:rPr lang="ru-RU" sz="2800" dirty="0" smtClean="0"/>
              <a:t>0,02</a:t>
            </a:r>
            <a:r>
              <a:rPr lang="ru-RU" sz="2800" dirty="0"/>
              <a:t>%</a:t>
            </a:r>
          </a:p>
          <a:p>
            <a:r>
              <a:rPr lang="ru-RU" sz="2800" dirty="0" smtClean="0">
                <a:solidFill>
                  <a:srgbClr val="F79646"/>
                </a:solidFill>
              </a:rPr>
              <a:t>Покров</a:t>
            </a:r>
            <a:r>
              <a:rPr lang="ru-RU" sz="2800" dirty="0"/>
              <a:t> — </a:t>
            </a:r>
            <a:r>
              <a:rPr lang="ru-RU" sz="2800" dirty="0" smtClean="0"/>
              <a:t>0,01</a:t>
            </a:r>
            <a:r>
              <a:rPr lang="ru-RU" sz="2800" dirty="0"/>
              <a:t>%</a:t>
            </a:r>
          </a:p>
          <a:p>
            <a:r>
              <a:rPr lang="ru-RU" sz="2800" dirty="0" smtClean="0">
                <a:solidFill>
                  <a:srgbClr val="F79646"/>
                </a:solidFill>
              </a:rPr>
              <a:t>Байрам</a:t>
            </a:r>
            <a:r>
              <a:rPr lang="ru-RU" sz="2800" dirty="0"/>
              <a:t> — </a:t>
            </a:r>
            <a:r>
              <a:rPr lang="ru-RU" sz="2800" dirty="0" smtClean="0"/>
              <a:t>0,01</a:t>
            </a:r>
            <a:r>
              <a:rPr lang="ru-RU" sz="2800" dirty="0"/>
              <a:t>%</a:t>
            </a:r>
          </a:p>
          <a:p>
            <a:r>
              <a:rPr lang="ru-RU" sz="2800" dirty="0" smtClean="0">
                <a:solidFill>
                  <a:srgbClr val="F79646"/>
                </a:solidFill>
              </a:rPr>
              <a:t>Спас</a:t>
            </a:r>
            <a:r>
              <a:rPr lang="ru-RU" sz="2800" dirty="0"/>
              <a:t> — </a:t>
            </a:r>
            <a:r>
              <a:rPr lang="ru-RU" sz="2800" dirty="0" smtClean="0"/>
              <a:t>0,01</a:t>
            </a:r>
            <a:r>
              <a:rPr lang="ru-RU" sz="2800" dirty="0"/>
              <a:t>%</a:t>
            </a:r>
          </a:p>
          <a:p>
            <a:r>
              <a:rPr lang="ru-RU" sz="2800" dirty="0" err="1" smtClean="0">
                <a:solidFill>
                  <a:srgbClr val="3366FF"/>
                </a:solidFill>
              </a:rPr>
              <a:t>Хеллоуин</a:t>
            </a:r>
            <a:r>
              <a:rPr lang="ru-RU" sz="2800" dirty="0"/>
              <a:t> — </a:t>
            </a:r>
            <a:r>
              <a:rPr lang="ru-RU" sz="2800" dirty="0" smtClean="0"/>
              <a:t>0,01</a:t>
            </a:r>
            <a:r>
              <a:rPr lang="ru-RU" sz="28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00239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Несколько раз в год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 smtClean="0"/>
              <a:t>Отдых — 1,16</a:t>
            </a:r>
            <a:r>
              <a:rPr lang="en-US" sz="2800" dirty="0" smtClean="0"/>
              <a:t>%</a:t>
            </a:r>
          </a:p>
          <a:p>
            <a:r>
              <a:rPr lang="ru-RU" sz="2800" dirty="0" smtClean="0"/>
              <a:t>Учеба — 0,74</a:t>
            </a:r>
            <a:r>
              <a:rPr lang="en-US" sz="2800" dirty="0" smtClean="0"/>
              <a:t>%</a:t>
            </a:r>
          </a:p>
          <a:p>
            <a:r>
              <a:rPr lang="ru-RU" sz="2800" dirty="0" smtClean="0"/>
              <a:t>Диплом и курсовая — 0,17</a:t>
            </a:r>
            <a:r>
              <a:rPr lang="en-US" sz="2800" dirty="0" smtClean="0"/>
              <a:t>%</a:t>
            </a:r>
          </a:p>
          <a:p>
            <a:r>
              <a:rPr lang="ru-RU" sz="2800" dirty="0" smtClean="0"/>
              <a:t>Экзамены — 0,14</a:t>
            </a:r>
            <a:r>
              <a:rPr lang="en-US" sz="2800" dirty="0" smtClean="0"/>
              <a:t>%</a:t>
            </a:r>
          </a:p>
          <a:p>
            <a:r>
              <a:rPr lang="ru-RU" sz="2800" dirty="0" smtClean="0"/>
              <a:t>Отключение горячей воды — 0,1</a:t>
            </a:r>
            <a:r>
              <a:rPr lang="en-US" sz="2800" dirty="0" smtClean="0"/>
              <a:t>0%</a:t>
            </a:r>
          </a:p>
          <a:p>
            <a:r>
              <a:rPr lang="ru-RU" sz="2800" dirty="0" smtClean="0"/>
              <a:t>Аренда — 0,09</a:t>
            </a:r>
            <a:r>
              <a:rPr lang="en-US" sz="2800" dirty="0" smtClean="0"/>
              <a:t>%</a:t>
            </a:r>
            <a:r>
              <a:rPr lang="ru-RU" sz="2800" dirty="0">
                <a:solidFill>
                  <a:srgbClr val="A6A6A6"/>
                </a:solidFill>
              </a:rPr>
              <a:t> (январь-февраль, июль-август)</a:t>
            </a:r>
            <a:endParaRPr lang="en-US" sz="2800" dirty="0" smtClean="0">
              <a:solidFill>
                <a:srgbClr val="A6A6A6"/>
              </a:solidFill>
            </a:endParaRPr>
          </a:p>
          <a:p>
            <a:r>
              <a:rPr lang="ru-RU" sz="2800" dirty="0" smtClean="0"/>
              <a:t>Выпускной — 0,06</a:t>
            </a:r>
            <a:r>
              <a:rPr lang="en-US" sz="2800" dirty="0" smtClean="0"/>
              <a:t>%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079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Несколько раз в год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 smtClean="0"/>
              <a:t>Отдых — 1,16</a:t>
            </a:r>
            <a:r>
              <a:rPr lang="en-US" sz="2800" dirty="0" smtClean="0"/>
              <a:t>%</a:t>
            </a:r>
          </a:p>
          <a:p>
            <a:r>
              <a:rPr lang="ru-RU" sz="2800" dirty="0" smtClean="0"/>
              <a:t>Учеба — 0,74</a:t>
            </a:r>
            <a:r>
              <a:rPr lang="en-US" sz="2800" dirty="0" smtClean="0"/>
              <a:t>%</a:t>
            </a:r>
          </a:p>
          <a:p>
            <a:r>
              <a:rPr lang="ru-RU" sz="2800" dirty="0" smtClean="0"/>
              <a:t>Диплом и курсовая — 0,17</a:t>
            </a:r>
            <a:r>
              <a:rPr lang="en-US" sz="2800" dirty="0" smtClean="0"/>
              <a:t>%</a:t>
            </a:r>
          </a:p>
          <a:p>
            <a:r>
              <a:rPr lang="ru-RU" sz="2800" dirty="0" smtClean="0"/>
              <a:t>Экзамены — 0,14</a:t>
            </a:r>
            <a:r>
              <a:rPr lang="en-US" sz="2800" dirty="0" smtClean="0"/>
              <a:t>%</a:t>
            </a:r>
          </a:p>
          <a:p>
            <a:r>
              <a:rPr lang="ru-RU" sz="2800" dirty="0" smtClean="0"/>
              <a:t>Отключение горячей воды — 0,1</a:t>
            </a:r>
            <a:r>
              <a:rPr lang="en-US" sz="2800" dirty="0" smtClean="0"/>
              <a:t>0%</a:t>
            </a:r>
          </a:p>
          <a:p>
            <a:r>
              <a:rPr lang="ru-RU" sz="2800" dirty="0" smtClean="0"/>
              <a:t>Аренда — 0,09</a:t>
            </a:r>
            <a:r>
              <a:rPr lang="en-US" sz="2800" dirty="0" smtClean="0"/>
              <a:t>%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ru-RU" sz="2800" dirty="0">
                <a:solidFill>
                  <a:schemeClr val="bg1">
                    <a:lumMod val="65000"/>
                  </a:schemeClr>
                </a:solidFill>
              </a:rPr>
              <a:t>январь-февраль, июль-август)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2800" dirty="0" smtClean="0"/>
              <a:t>Выпускной — 0,06</a:t>
            </a:r>
            <a:r>
              <a:rPr lang="en-US" sz="2800" dirty="0" smtClean="0"/>
              <a:t>%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661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Протяженные: плавный рост и спад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ЕГЭ и ГИА</a:t>
            </a:r>
            <a:r>
              <a:rPr lang="ru-RU" sz="2800" dirty="0" smtClean="0"/>
              <a:t> — 0,41</a:t>
            </a:r>
            <a:r>
              <a:rPr lang="en-US" sz="2800" dirty="0" smtClean="0"/>
              <a:t>%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008000"/>
                </a:solidFill>
              </a:rPr>
              <a:t>Свадьба</a:t>
            </a:r>
            <a:r>
              <a:rPr lang="ru-RU" sz="2800" dirty="0" smtClean="0"/>
              <a:t> — 0,24</a:t>
            </a:r>
            <a:r>
              <a:rPr lang="en-US" sz="2800" dirty="0" smtClean="0"/>
              <a:t>%</a:t>
            </a:r>
            <a:r>
              <a:rPr lang="ru-RU" sz="2800" dirty="0" smtClean="0">
                <a:solidFill>
                  <a:srgbClr val="A6A6A6"/>
                </a:solidFill>
              </a:rPr>
              <a:t> (апрель-июль)</a:t>
            </a:r>
            <a:endParaRPr lang="en-US" sz="2800" dirty="0" smtClean="0">
              <a:solidFill>
                <a:srgbClr val="A6A6A6"/>
              </a:solidFill>
            </a:endParaRPr>
          </a:p>
          <a:p>
            <a:r>
              <a:rPr lang="ru-RU" sz="2800" dirty="0" smtClean="0">
                <a:solidFill>
                  <a:srgbClr val="3366FF"/>
                </a:solidFill>
              </a:rPr>
              <a:t>Вязание</a:t>
            </a:r>
            <a:r>
              <a:rPr lang="ru-RU" sz="2800" dirty="0" smtClean="0"/>
              <a:t> — 0,24</a:t>
            </a:r>
            <a:r>
              <a:rPr lang="en-US" sz="2800" dirty="0" smtClean="0"/>
              <a:t>%</a:t>
            </a:r>
            <a:r>
              <a:rPr lang="en-US" sz="2800" dirty="0" smtClean="0">
                <a:solidFill>
                  <a:srgbClr val="A6A6A6"/>
                </a:solidFill>
              </a:rPr>
              <a:t> </a:t>
            </a:r>
            <a:r>
              <a:rPr lang="ru-RU" sz="2800" dirty="0" smtClean="0">
                <a:solidFill>
                  <a:srgbClr val="A6A6A6"/>
                </a:solidFill>
              </a:rPr>
              <a:t>(июль-декабрь)</a:t>
            </a:r>
          </a:p>
          <a:p>
            <a:r>
              <a:rPr lang="ru-RU" sz="2800" dirty="0" smtClean="0">
                <a:solidFill>
                  <a:srgbClr val="3366FF"/>
                </a:solidFill>
              </a:rPr>
              <a:t>Дача</a:t>
            </a:r>
            <a:r>
              <a:rPr lang="ru-RU" sz="2800" dirty="0" smtClean="0"/>
              <a:t> — 0,21</a:t>
            </a:r>
            <a:r>
              <a:rPr lang="en-US" sz="2800" dirty="0" smtClean="0"/>
              <a:t>%</a:t>
            </a:r>
          </a:p>
          <a:p>
            <a:r>
              <a:rPr lang="ru-RU" sz="2800" dirty="0" smtClean="0">
                <a:solidFill>
                  <a:srgbClr val="660066"/>
                </a:solidFill>
              </a:rPr>
              <a:t>Жара</a:t>
            </a:r>
            <a:r>
              <a:rPr lang="ru-RU" sz="2800" dirty="0" smtClean="0"/>
              <a:t> — 0,1</a:t>
            </a:r>
            <a:r>
              <a:rPr lang="en-US" sz="2800" dirty="0" smtClean="0"/>
              <a:t>0%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Поделки</a:t>
            </a:r>
            <a:r>
              <a:rPr lang="en-US" sz="2800" dirty="0" smtClean="0"/>
              <a:t> — 0,04%</a:t>
            </a:r>
            <a:r>
              <a:rPr lang="ru-RU" sz="2800" dirty="0" smtClean="0">
                <a:solidFill>
                  <a:srgbClr val="A6A6A6"/>
                </a:solidFill>
              </a:rPr>
              <a:t> (сентябрь-декабрь)</a:t>
            </a:r>
          </a:p>
          <a:p>
            <a:r>
              <a:rPr lang="ru-RU" sz="2800" dirty="0" smtClean="0">
                <a:solidFill>
                  <a:srgbClr val="3366FF"/>
                </a:solidFill>
              </a:rPr>
              <a:t>КВН</a:t>
            </a:r>
            <a:r>
              <a:rPr lang="en-US" sz="2800" dirty="0" smtClean="0"/>
              <a:t> — 0,03%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660066"/>
                </a:solidFill>
              </a:rPr>
              <a:t>Отопление</a:t>
            </a:r>
            <a:r>
              <a:rPr lang="en-US" sz="2800" dirty="0" smtClean="0"/>
              <a:t> — 0,02%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660066"/>
                </a:solidFill>
              </a:rPr>
              <a:t>Смена шин</a:t>
            </a:r>
            <a:r>
              <a:rPr lang="en-US" sz="2800" dirty="0" smtClean="0"/>
              <a:t> — </a:t>
            </a:r>
            <a:r>
              <a:rPr lang="ru-RU" sz="2800" dirty="0" smtClean="0"/>
              <a:t>менее </a:t>
            </a:r>
            <a:r>
              <a:rPr lang="en-US" sz="2800" dirty="0" smtClean="0"/>
              <a:t>0,01%</a:t>
            </a:r>
            <a:endParaRPr lang="ru-RU" sz="2800" dirty="0" smtClean="0"/>
          </a:p>
          <a:p>
            <a:r>
              <a:rPr lang="ru-RU" sz="2800" dirty="0" smtClean="0"/>
              <a:t>Нобелевская премия</a:t>
            </a:r>
            <a:r>
              <a:rPr lang="en-US" sz="2800" dirty="0"/>
              <a:t> — </a:t>
            </a:r>
            <a:r>
              <a:rPr lang="ru-RU" sz="2800" dirty="0"/>
              <a:t>менее </a:t>
            </a:r>
            <a:r>
              <a:rPr lang="en-US" sz="2800" dirty="0"/>
              <a:t>0,01%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7302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7133945" y="8750719"/>
            <a:ext cx="4894262" cy="450850"/>
          </a:xfrm>
        </p:spPr>
        <p:txBody>
          <a:bodyPr/>
          <a:lstStyle/>
          <a:p>
            <a:r>
              <a:rPr lang="ru-RU" dirty="0" smtClean="0"/>
              <a:t>Поисковые подсказки Яндекса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Он и она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507" y="4165600"/>
            <a:ext cx="52197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Доля коммерческих запросов по дням недели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12578" r="-125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086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ru-RU" sz="4400" b="1" dirty="0" smtClean="0"/>
              <a:t>Мужчины</a:t>
            </a:r>
            <a:endParaRPr lang="en-US" sz="4400" b="1" dirty="0" smtClean="0"/>
          </a:p>
          <a:p>
            <a:endParaRPr lang="ru-RU" sz="3200" dirty="0" smtClean="0"/>
          </a:p>
          <a:p>
            <a:r>
              <a:rPr lang="en-US" sz="3200" dirty="0" smtClean="0"/>
              <a:t>Hardware</a:t>
            </a:r>
          </a:p>
          <a:p>
            <a:r>
              <a:rPr lang="ru-RU" sz="3200" dirty="0" smtClean="0"/>
              <a:t>Ролевые игры и стратегии</a:t>
            </a:r>
          </a:p>
          <a:p>
            <a:r>
              <a:rPr lang="ru-RU" sz="3200" dirty="0" smtClean="0"/>
              <a:t>Авто</a:t>
            </a:r>
          </a:p>
          <a:p>
            <a:r>
              <a:rPr lang="ru-RU" sz="3200" dirty="0" smtClean="0"/>
              <a:t>Компьютеры</a:t>
            </a:r>
          </a:p>
          <a:p>
            <a:r>
              <a:rPr lang="ru-RU" sz="3200" dirty="0" smtClean="0"/>
              <a:t>Компьютерные игры</a:t>
            </a:r>
          </a:p>
          <a:p>
            <a:r>
              <a:rPr lang="ru-RU" sz="3200" dirty="0" smtClean="0"/>
              <a:t>Сотовые телефоны</a:t>
            </a:r>
          </a:p>
          <a:p>
            <a:r>
              <a:rPr lang="ru-RU" sz="3200" dirty="0" smtClean="0"/>
              <a:t>Доступ в интернет</a:t>
            </a:r>
          </a:p>
          <a:p>
            <a:r>
              <a:rPr lang="ru-RU" sz="3200" dirty="0" smtClean="0"/>
              <a:t>Игры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pPr marL="0" indent="0">
              <a:buNone/>
            </a:pPr>
            <a:r>
              <a:rPr lang="ru-RU" sz="4400" b="1" dirty="0" smtClean="0"/>
              <a:t>Женщины</a:t>
            </a:r>
          </a:p>
          <a:p>
            <a:endParaRPr lang="ru-RU" sz="3200" dirty="0" smtClean="0"/>
          </a:p>
          <a:p>
            <a:r>
              <a:rPr lang="ru-RU" sz="3200" dirty="0" smtClean="0"/>
              <a:t>Туры и экскурсии</a:t>
            </a:r>
          </a:p>
          <a:p>
            <a:r>
              <a:rPr lang="ru-RU" sz="3200" dirty="0" smtClean="0"/>
              <a:t>Семья</a:t>
            </a:r>
          </a:p>
          <a:p>
            <a:r>
              <a:rPr lang="ru-RU" sz="3200" dirty="0" smtClean="0"/>
              <a:t>Здоровье</a:t>
            </a:r>
          </a:p>
          <a:p>
            <a:r>
              <a:rPr lang="ru-RU" sz="3200" dirty="0" smtClean="0"/>
              <a:t>Кулинария</a:t>
            </a:r>
          </a:p>
          <a:p>
            <a:r>
              <a:rPr lang="ru-RU" sz="3200" dirty="0" smtClean="0"/>
              <a:t>Детские товары</a:t>
            </a:r>
          </a:p>
          <a:p>
            <a:r>
              <a:rPr lang="ru-RU" sz="3200" dirty="0" smtClean="0"/>
              <a:t>Родителям</a:t>
            </a:r>
          </a:p>
          <a:p>
            <a:r>
              <a:rPr lang="ru-RU" sz="3200" dirty="0" smtClean="0"/>
              <a:t>Мода и красота</a:t>
            </a:r>
          </a:p>
          <a:p>
            <a:r>
              <a:rPr lang="ru-RU" sz="3200" dirty="0" smtClean="0"/>
              <a:t>Туризм</a:t>
            </a:r>
          </a:p>
          <a:p>
            <a:r>
              <a:rPr lang="ru-RU" sz="3200" dirty="0" smtClean="0"/>
              <a:t>Картинки и комиксы</a:t>
            </a:r>
          </a:p>
        </p:txBody>
      </p:sp>
    </p:spTree>
    <p:extLst>
      <p:ext uri="{BB962C8B-B14F-4D97-AF65-F5344CB8AC3E}">
        <p14:creationId xmlns:p14="http://schemas.microsoft.com/office/powerpoint/2010/main" val="177311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808507" y="7379119"/>
            <a:ext cx="4894262" cy="450850"/>
          </a:xfrm>
        </p:spPr>
        <p:txBody>
          <a:bodyPr/>
          <a:lstStyle/>
          <a:p>
            <a:r>
              <a:rPr lang="ru-RU" dirty="0" smtClean="0"/>
              <a:t>Народная мудрость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622800" y="4951815"/>
            <a:ext cx="7137582" cy="1703387"/>
          </a:xfrm>
        </p:spPr>
        <p:txBody>
          <a:bodyPr/>
          <a:lstStyle/>
          <a:p>
            <a:r>
              <a:rPr lang="ru-RU" sz="3200" dirty="0"/>
              <a:t>Кто ходит в </a:t>
            </a:r>
            <a:r>
              <a:rPr lang="ru-RU" sz="3200" strike="sngStrike" dirty="0" smtClean="0"/>
              <a:t>гости</a:t>
            </a:r>
            <a:r>
              <a:rPr lang="ru-RU" sz="3200" dirty="0" smtClean="0"/>
              <a:t> Яндекс </a:t>
            </a:r>
            <a:r>
              <a:rPr lang="ru-RU" sz="3200" dirty="0"/>
              <a:t>по утрам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Тот </a:t>
            </a:r>
            <a:r>
              <a:rPr lang="ru-RU" sz="3200" dirty="0"/>
              <a:t>поступает </a:t>
            </a:r>
            <a:r>
              <a:rPr lang="ru-RU" sz="3200" dirty="0" smtClean="0"/>
              <a:t>мудро.</a:t>
            </a:r>
          </a:p>
          <a:p>
            <a:r>
              <a:rPr lang="ru-RU" sz="3200" dirty="0" smtClean="0"/>
              <a:t>Известно </a:t>
            </a:r>
            <a:r>
              <a:rPr lang="ru-RU" sz="3200" dirty="0"/>
              <a:t>всем, тарам-парам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На </a:t>
            </a:r>
            <a:r>
              <a:rPr lang="ru-RU" sz="3200" dirty="0"/>
              <a:t>то оно и утро!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Кто ходит и на </a:t>
            </a:r>
            <a:r>
              <a:rPr lang="en-US" dirty="0" smtClean="0"/>
              <a:t>Google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269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3600" dirty="0" smtClean="0"/>
              <a:t>Отличия пользователей ссылки</a:t>
            </a:r>
            <a:r>
              <a:rPr lang="ru-RU" sz="3600" dirty="0"/>
              <a:t> </a:t>
            </a:r>
            <a:r>
              <a:rPr lang="ru-RU" sz="3600" dirty="0" smtClean="0"/>
              <a:t>«Поискать в </a:t>
            </a:r>
            <a:r>
              <a:rPr lang="en-US" sz="3600" dirty="0" smtClean="0"/>
              <a:t>Google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4400" b="1" dirty="0" smtClean="0"/>
              <a:t>Google</a:t>
            </a:r>
          </a:p>
          <a:p>
            <a:endParaRPr lang="ru-RU" sz="3200" dirty="0" smtClean="0"/>
          </a:p>
          <a:p>
            <a:r>
              <a:rPr lang="ru-RU" sz="3200" dirty="0" smtClean="0"/>
              <a:t>Радиолюбители</a:t>
            </a:r>
          </a:p>
          <a:p>
            <a:r>
              <a:rPr lang="ru-RU" sz="3200" dirty="0" smtClean="0"/>
              <a:t>Логические игры</a:t>
            </a:r>
          </a:p>
          <a:p>
            <a:r>
              <a:rPr lang="ru-RU" sz="3200" dirty="0" smtClean="0"/>
              <a:t>Клоны </a:t>
            </a:r>
            <a:r>
              <a:rPr lang="ru-RU" sz="3200" dirty="0" err="1" smtClean="0"/>
              <a:t>Unix</a:t>
            </a:r>
            <a:endParaRPr lang="ru-RU" sz="3200" dirty="0"/>
          </a:p>
          <a:p>
            <a:r>
              <a:rPr lang="ru-RU" sz="3200" dirty="0" smtClean="0"/>
              <a:t>Языки программирования</a:t>
            </a:r>
            <a:endParaRPr lang="ru-RU" sz="3200" dirty="0"/>
          </a:p>
          <a:p>
            <a:r>
              <a:rPr lang="ru-RU" sz="3200" dirty="0" smtClean="0"/>
              <a:t>Звук</a:t>
            </a:r>
          </a:p>
          <a:p>
            <a:r>
              <a:rPr lang="ru-RU" sz="3200" dirty="0" smtClean="0"/>
              <a:t>Операционные системы</a:t>
            </a:r>
          </a:p>
          <a:p>
            <a:r>
              <a:rPr lang="ru-RU" sz="3200" dirty="0" smtClean="0"/>
              <a:t>Базы данных</a:t>
            </a:r>
          </a:p>
          <a:p>
            <a:r>
              <a:rPr lang="ru-RU" sz="3200" dirty="0" smtClean="0"/>
              <a:t>Видеомонтаж</a:t>
            </a:r>
          </a:p>
          <a:p>
            <a:r>
              <a:rPr lang="ru-RU" sz="3200" dirty="0" smtClean="0"/>
              <a:t>Брачные агентства</a:t>
            </a:r>
          </a:p>
          <a:p>
            <a:pPr marL="0" indent="0">
              <a:buNone/>
            </a:pPr>
            <a:r>
              <a:rPr lang="ru-RU" sz="4400" b="1" dirty="0" smtClean="0"/>
              <a:t>Яндекс</a:t>
            </a:r>
          </a:p>
          <a:p>
            <a:endParaRPr lang="ru-RU" sz="3200" dirty="0" smtClean="0"/>
          </a:p>
          <a:p>
            <a:r>
              <a:rPr lang="ru-RU" sz="3200" dirty="0" smtClean="0"/>
              <a:t>Культура</a:t>
            </a:r>
          </a:p>
          <a:p>
            <a:r>
              <a:rPr lang="ru-RU" sz="3200" dirty="0" smtClean="0"/>
              <a:t>Одноклассники</a:t>
            </a:r>
          </a:p>
          <a:p>
            <a:r>
              <a:rPr lang="ru-RU" sz="3200" dirty="0" smtClean="0"/>
              <a:t>Эротические игры</a:t>
            </a:r>
          </a:p>
          <a:p>
            <a:r>
              <a:rPr lang="ru-RU" sz="3200" dirty="0" smtClean="0"/>
              <a:t>Заказ </a:t>
            </a:r>
            <a:r>
              <a:rPr lang="ru-RU" sz="3200" dirty="0"/>
              <a:t>и продажа </a:t>
            </a:r>
            <a:r>
              <a:rPr lang="ru-RU" sz="3200" dirty="0" smtClean="0"/>
              <a:t>авиабилетов</a:t>
            </a:r>
          </a:p>
          <a:p>
            <a:r>
              <a:rPr lang="ru-RU" sz="3200" dirty="0" smtClean="0"/>
              <a:t>Дачи </a:t>
            </a:r>
            <a:r>
              <a:rPr lang="ru-RU" sz="3200" dirty="0"/>
              <a:t>и </a:t>
            </a:r>
            <a:r>
              <a:rPr lang="ru-RU" sz="3200" dirty="0" smtClean="0"/>
              <a:t>коттеджи</a:t>
            </a:r>
          </a:p>
          <a:p>
            <a:r>
              <a:rPr lang="ru-RU" sz="3200" dirty="0" smtClean="0"/>
              <a:t>Свадьба</a:t>
            </a:r>
          </a:p>
          <a:p>
            <a:r>
              <a:rPr lang="ru-RU" sz="3200" dirty="0" smtClean="0"/>
              <a:t>Новый год</a:t>
            </a:r>
          </a:p>
          <a:p>
            <a:r>
              <a:rPr lang="ru-RU" sz="3200" dirty="0" err="1" smtClean="0"/>
              <a:t>Боди</a:t>
            </a:r>
            <a:r>
              <a:rPr lang="ru-RU" sz="3200" dirty="0"/>
              <a:t>- и нейл-</a:t>
            </a:r>
            <a:r>
              <a:rPr lang="ru-RU" sz="3200" dirty="0" smtClean="0"/>
              <a:t>арт</a:t>
            </a:r>
          </a:p>
          <a:p>
            <a:r>
              <a:rPr lang="ru-RU" sz="3200" dirty="0" smtClean="0"/>
              <a:t>Прически </a:t>
            </a:r>
            <a:r>
              <a:rPr lang="ru-RU" sz="3200" dirty="0"/>
              <a:t>и салоны </a:t>
            </a:r>
            <a:r>
              <a:rPr lang="ru-RU" sz="3200" dirty="0" smtClean="0"/>
              <a:t>красоты</a:t>
            </a:r>
          </a:p>
        </p:txBody>
      </p:sp>
    </p:spTree>
    <p:extLst>
      <p:ext uri="{BB962C8B-B14F-4D97-AF65-F5344CB8AC3E}">
        <p14:creationId xmlns:p14="http://schemas.microsoft.com/office/powerpoint/2010/main" val="54386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096000" y="6888510"/>
            <a:ext cx="5606769" cy="450850"/>
          </a:xfrm>
        </p:spPr>
        <p:txBody>
          <a:bodyPr/>
          <a:lstStyle/>
          <a:p>
            <a:r>
              <a:rPr lang="ru-RU" dirty="0" smtClean="0"/>
              <a:t>Ранее запрещенное «</a:t>
            </a:r>
            <a:r>
              <a:rPr lang="ru-RU" dirty="0" err="1" smtClean="0"/>
              <a:t>Луркморье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216706" y="6036816"/>
            <a:ext cx="6543675" cy="1703387"/>
          </a:xfrm>
        </p:spPr>
        <p:txBody>
          <a:bodyPr/>
          <a:lstStyle/>
          <a:p>
            <a:r>
              <a:rPr lang="ru-RU" dirty="0" smtClean="0"/>
              <a:t>Кто все эти люди?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Скоро Новый год!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70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-23051" b="-23051"/>
          <a:stretch>
            <a:fillRect/>
          </a:stretch>
        </p:blipFill>
        <p:spPr>
          <a:xfrm>
            <a:off x="-2319866" y="0"/>
            <a:ext cx="13004800" cy="8610600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Кто не пьет и не спит с 23:55 до 0:10 в Новый год?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90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-1422" b="-1422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25516" r="-25516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Запросы про будущий год (за декабрь 2011 про 2012 год)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87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808507" y="7514583"/>
            <a:ext cx="4894262" cy="450850"/>
          </a:xfrm>
        </p:spPr>
        <p:txBody>
          <a:bodyPr/>
          <a:lstStyle/>
          <a:p>
            <a:r>
              <a:rPr lang="ru-RU" dirty="0" smtClean="0"/>
              <a:t>Авиамарш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386668" y="4951815"/>
            <a:ext cx="8373714" cy="1703387"/>
          </a:xfrm>
        </p:spPr>
        <p:txBody>
          <a:bodyPr/>
          <a:lstStyle/>
          <a:p>
            <a:r>
              <a:rPr lang="ru-RU" sz="3200" dirty="0" smtClean="0"/>
              <a:t>Наш </a:t>
            </a:r>
            <a:r>
              <a:rPr lang="ru-RU" sz="3200" dirty="0"/>
              <a:t>острый взгляд пронзает каждый атом, </a:t>
            </a:r>
          </a:p>
          <a:p>
            <a:r>
              <a:rPr lang="ru-RU" sz="3200" dirty="0" smtClean="0"/>
              <a:t>Наш </a:t>
            </a:r>
            <a:r>
              <a:rPr lang="ru-RU" sz="3200" dirty="0"/>
              <a:t>каждый нерв решимостью одет;        </a:t>
            </a:r>
          </a:p>
          <a:p>
            <a:r>
              <a:rPr lang="ru-RU" sz="3200" dirty="0" smtClean="0"/>
              <a:t>И</a:t>
            </a:r>
            <a:r>
              <a:rPr lang="ru-RU" sz="3200" dirty="0"/>
              <a:t>, верьте нам, на каждый ультиматум     </a:t>
            </a:r>
          </a:p>
          <a:p>
            <a:r>
              <a:rPr lang="ru-RU" sz="3200" dirty="0" smtClean="0"/>
              <a:t>Воздушный </a:t>
            </a:r>
            <a:r>
              <a:rPr lang="ru-RU" sz="3200" dirty="0"/>
              <a:t>флот сумеет дать ответ.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Прополка-2013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81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10976" r="-10976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Такие страницы и сайты будем понижать при прочих равных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35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10859" r="-10859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…и такие тоже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42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Доля коммерческих запросов по времени суток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2224" r="-22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533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10624" r="-10624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…и такие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45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Картинка для успокоения нервов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8218" r="-82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967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Александр Садовский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руководитель поисковых сервисов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213360" y="3097697"/>
            <a:ext cx="4391025" cy="546100"/>
          </a:xfrm>
        </p:spPr>
        <p:txBody>
          <a:bodyPr/>
          <a:lstStyle/>
          <a:p>
            <a:r>
              <a:rPr lang="en-US" dirty="0" err="1" smtClean="0"/>
              <a:t>funsad@yandex-team.ru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5213360" y="4795347"/>
            <a:ext cx="4997440" cy="1119188"/>
          </a:xfrm>
        </p:spPr>
        <p:txBody>
          <a:bodyPr/>
          <a:lstStyle/>
          <a:p>
            <a:r>
              <a:rPr lang="ru-RU" sz="1600" dirty="0" smtClean="0"/>
              <a:t>Благодарю аудиторию за внимание</a:t>
            </a:r>
            <a:br>
              <a:rPr lang="ru-RU" sz="1600" dirty="0" smtClean="0"/>
            </a:br>
            <a:r>
              <a:rPr lang="ru-RU" sz="1600" dirty="0" smtClean="0"/>
              <a:t>и коллег за помощь в подготовке презентации.</a:t>
            </a: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59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9851" t="-8062" r="-9851" b="-1"/>
          <a:stretch/>
        </p:blipFill>
        <p:spPr>
          <a:xfrm>
            <a:off x="0" y="-694267"/>
            <a:ext cx="13004800" cy="9304867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Угадайте, какой это месяц?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09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7389" t="5703" r="-7389"/>
          <a:stretch/>
        </p:blipFill>
        <p:spPr>
          <a:xfrm>
            <a:off x="0" y="491066"/>
            <a:ext cx="13004800" cy="8119533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Доля коммерческих сайтов среди новых сайтов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10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808507" y="8682995"/>
            <a:ext cx="4894262" cy="450850"/>
          </a:xfrm>
        </p:spPr>
        <p:txBody>
          <a:bodyPr/>
          <a:lstStyle/>
          <a:p>
            <a:r>
              <a:rPr lang="ru-RU" dirty="0" smtClean="0"/>
              <a:t>Поисковые подсказки Яндекса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Время суток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67" y="4284133"/>
            <a:ext cx="5168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8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-3355" b="-3355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Первый заход аналитика…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65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0448" b="-724"/>
          <a:stretch/>
        </p:blipFill>
        <p:spPr>
          <a:xfrm>
            <a:off x="0" y="948266"/>
            <a:ext cx="13004800" cy="7662333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Будний день, примеры кластеров запросов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79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ndex-005">
  <a:themeElements>
    <a:clrScheme name="Title &amp; Subtitle копия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копия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копия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итульный слай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лайды разделов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Основные слайды без нумераци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Основные слайды с нумерацией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Заключительный слай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Yandex-005.thmx</Template>
  <TotalTime>5573</TotalTime>
  <Words>484</Words>
  <Application>Microsoft Macintosh PowerPoint</Application>
  <PresentationFormat>Другой</PresentationFormat>
  <Paragraphs>148</Paragraphs>
  <Slides>42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Yandex-005</vt:lpstr>
      <vt:lpstr>Титульный слайд</vt:lpstr>
      <vt:lpstr>Слайды разделов</vt:lpstr>
      <vt:lpstr>Основные слайды без нумерации</vt:lpstr>
      <vt:lpstr>Основные слайды с нумерацией</vt:lpstr>
      <vt:lpstr>Заключительный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Yandex,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Sadovsky</dc:creator>
  <cp:lastModifiedBy>Alexander Sadovsky</cp:lastModifiedBy>
  <cp:revision>359</cp:revision>
  <cp:lastPrinted>2012-10-25T09:25:57Z</cp:lastPrinted>
  <dcterms:created xsi:type="dcterms:W3CDTF">2012-10-23T06:35:22Z</dcterms:created>
  <dcterms:modified xsi:type="dcterms:W3CDTF">2012-11-22T06:51:24Z</dcterms:modified>
</cp:coreProperties>
</file>