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9" r:id="rId4"/>
    <p:sldId id="262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5" r:id="rId13"/>
    <p:sldId id="273" r:id="rId14"/>
    <p:sldId id="274" r:id="rId15"/>
    <p:sldId id="276" r:id="rId16"/>
    <p:sldId id="278" r:id="rId17"/>
    <p:sldId id="279" r:id="rId18"/>
    <p:sldId id="280" r:id="rId19"/>
    <p:sldId id="282" r:id="rId20"/>
    <p:sldId id="281" r:id="rId21"/>
    <p:sldId id="283" r:id="rId22"/>
    <p:sldId id="277" r:id="rId23"/>
    <p:sldId id="284" r:id="rId24"/>
    <p:sldId id="261" r:id="rId25"/>
    <p:sldId id="263" r:id="rId26"/>
    <p:sldId id="264" r:id="rId27"/>
    <p:sldId id="258" r:id="rId28"/>
  </p:sldIdLst>
  <p:sldSz cx="9144000" cy="5143500" type="screen16x9"/>
  <p:notesSz cx="9942513" cy="67611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3C7"/>
    <a:srgbClr val="F1E7AD"/>
    <a:srgbClr val="FEFCCE"/>
    <a:srgbClr val="F37321"/>
    <a:srgbClr val="E31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75" autoAdjust="0"/>
  </p:normalViewPr>
  <p:slideViewPr>
    <p:cSldViewPr>
      <p:cViewPr varScale="1">
        <p:scale>
          <a:sx n="114" d="100"/>
          <a:sy n="114" d="100"/>
        </p:scale>
        <p:origin x="-528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3216" y="-108"/>
      </p:cViewPr>
      <p:guideLst>
        <p:guide orient="horz" pos="2130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F42911-2570-4E72-9067-9E92AA28B89C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3397697-1825-4BEE-BAB6-51C14F04C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298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1790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7106F61-2F19-4902-A6F5-1265151FD49F}" type="datetimeFigureOut">
              <a:rPr lang="ru-RU"/>
              <a:pPr>
                <a:defRPr/>
              </a:pPr>
              <a:t>22.11.2012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06413"/>
            <a:ext cx="4510087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252" y="3211553"/>
            <a:ext cx="7954010" cy="3042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1790" y="6421932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835ECE5-996E-441B-9B3F-23B73A855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14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A&amp;P_logo_invert_ver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278188"/>
            <a:ext cx="654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85749"/>
            <a:ext cx="8143932" cy="900118"/>
          </a:xfrm>
        </p:spPr>
        <p:txBody>
          <a:bodyPr/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0160"/>
            <a:ext cx="8143932" cy="186453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06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_дата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 descr="A&amp;P_logo_invert_ver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278188"/>
            <a:ext cx="654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85749"/>
            <a:ext cx="8143932" cy="900118"/>
          </a:xfrm>
        </p:spPr>
        <p:txBody>
          <a:bodyPr/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350161"/>
            <a:ext cx="8143932" cy="128588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Содержимое 7"/>
          <p:cNvSpPr>
            <a:spLocks noGrp="1"/>
          </p:cNvSpPr>
          <p:nvPr>
            <p:ph sz="quarter" idx="10"/>
          </p:nvPr>
        </p:nvSpPr>
        <p:spPr>
          <a:xfrm>
            <a:off x="571472" y="2625329"/>
            <a:ext cx="2000264" cy="26789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0" indent="0">
              <a:defRPr/>
            </a:lvl2pPr>
            <a:lvl3pPr marL="0" indent="0">
              <a:defRPr/>
            </a:lvl3pPr>
            <a:lvl4pPr marL="0" indent="0">
              <a:defRPr/>
            </a:lvl4pPr>
            <a:lvl5pPr marL="0" indent="0"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5600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ромежуточный титул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85748"/>
            <a:ext cx="8143932" cy="1800237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8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85763"/>
            <a:ext cx="8143932" cy="90011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0160"/>
            <a:ext cx="8143932" cy="3086122"/>
          </a:xfr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—"/>
              <a:defRPr sz="1600"/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/>
            </a:lvl3pPr>
            <a:lvl4pPr>
              <a:buFont typeface="Arial" pitchFamily="34" charset="0"/>
              <a:buChar char="—"/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FA85-E347-4345-B057-AF8610EC7D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51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85763"/>
            <a:ext cx="8143932" cy="90011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0160"/>
            <a:ext cx="3929090" cy="3086122"/>
          </a:xfr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—"/>
              <a:defRPr sz="1600"/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/>
            </a:lvl3pPr>
            <a:lvl4pPr>
              <a:buFont typeface="Arial" pitchFamily="34" charset="0"/>
              <a:buChar char="—"/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1"/>
          </p:nvPr>
        </p:nvSpPr>
        <p:spPr>
          <a:xfrm>
            <a:off x="4786314" y="1350160"/>
            <a:ext cx="3929090" cy="3086122"/>
          </a:xfrm>
        </p:spPr>
        <p:txBody>
          <a:bodyPr/>
          <a:lstStyle>
            <a:lvl1pPr>
              <a:buClr>
                <a:schemeClr val="tx2"/>
              </a:buClr>
              <a:buFont typeface="Wingdings" pitchFamily="2" charset="2"/>
              <a:buChar char="§"/>
              <a:defRPr sz="2000"/>
            </a:lvl1pPr>
            <a:lvl2pPr>
              <a:buFont typeface="Arial" pitchFamily="34" charset="0"/>
              <a:buChar char="—"/>
              <a:defRPr sz="1600"/>
            </a:lvl2pPr>
            <a:lvl3pPr>
              <a:buClr>
                <a:schemeClr val="tx2"/>
              </a:buClr>
              <a:buFont typeface="Wingdings" pitchFamily="2" charset="2"/>
              <a:buChar char="§"/>
              <a:defRPr sz="1600"/>
            </a:lvl3pPr>
            <a:lvl4pPr>
              <a:buFont typeface="Arial" pitchFamily="34" charset="0"/>
              <a:buChar char="—"/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2DF10-05E3-4128-9879-1C3EA8F692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69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Иллюст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51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Финальный слайд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A&amp;P_logo_invert_ver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278188"/>
            <a:ext cx="654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85749"/>
            <a:ext cx="4714908" cy="900118"/>
          </a:xfrm>
        </p:spPr>
        <p:txBody>
          <a:bodyPr/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3570" y="514336"/>
            <a:ext cx="3000396" cy="2700356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62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385763"/>
            <a:ext cx="7972425" cy="9001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714375" y="1350963"/>
            <a:ext cx="8015288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4375" y="4629150"/>
            <a:ext cx="2133600" cy="2746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358C50F-6599-45FE-92B7-6722111C63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1029" name="Рисунок 8" descr="A&amp;P_logo_invert_arrow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4371975"/>
            <a:ext cx="6604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68" r:id="rId4"/>
    <p:sldLayoutId id="2147483769" r:id="rId5"/>
    <p:sldLayoutId id="2147483773" r:id="rId6"/>
    <p:sldLayoutId id="2147483774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3600" b="1" kern="1200" cap="all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E31B23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E31B23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E31B23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E31B23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—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mv@ashmanov.com" TargetMode="Externa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hmanov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new.analyzethis.ru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500" y="385763"/>
            <a:ext cx="8143875" cy="900112"/>
          </a:xfrm>
        </p:spPr>
        <p:txBody>
          <a:bodyPr/>
          <a:lstStyle/>
          <a:p>
            <a:pPr>
              <a:defRPr/>
            </a:pPr>
            <a:r>
              <a:rPr lang="ru-RU" sz="5400" cap="none" dirty="0" smtClean="0"/>
              <a:t>Кто лучше ищет</a:t>
            </a:r>
            <a:r>
              <a:rPr lang="ru-RU" sz="5400" dirty="0" smtClean="0"/>
              <a:t>?</a:t>
            </a:r>
            <a:r>
              <a:rPr lang="ru-RU" dirty="0" smtClean="0"/>
              <a:t> </a:t>
            </a:r>
            <a:endParaRPr dirty="0"/>
          </a:p>
        </p:txBody>
      </p:sp>
      <p:sp>
        <p:nvSpPr>
          <p:cNvPr id="717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500" y="1350963"/>
            <a:ext cx="8143875" cy="1285875"/>
          </a:xfrm>
        </p:spPr>
        <p:txBody>
          <a:bodyPr/>
          <a:lstStyle/>
          <a:p>
            <a:r>
              <a:rPr lang="ru-RU" dirty="0" smtClean="0"/>
              <a:t>Анализируем это</a:t>
            </a:r>
          </a:p>
        </p:txBody>
      </p:sp>
      <p:sp>
        <p:nvSpPr>
          <p:cNvPr id="7172" name="Содержимое 6"/>
          <p:cNvSpPr>
            <a:spLocks noGrp="1"/>
          </p:cNvSpPr>
          <p:nvPr>
            <p:ph sz="quarter" idx="10"/>
          </p:nvPr>
        </p:nvSpPr>
        <p:spPr>
          <a:xfrm>
            <a:off x="571500" y="2625725"/>
            <a:ext cx="7600900" cy="26828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dirty="0" smtClean="0"/>
              <a:t>Михаил Волович, </a:t>
            </a:r>
            <a:r>
              <a:rPr lang="en-US" i="1" dirty="0" smtClean="0"/>
              <a:t>Analy</a:t>
            </a:r>
            <a:r>
              <a:rPr lang="en-US" i="1" dirty="0"/>
              <a:t>z</a:t>
            </a:r>
            <a:r>
              <a:rPr lang="en-US" i="1" dirty="0" smtClean="0"/>
              <a:t>eThis.ru</a:t>
            </a:r>
            <a:r>
              <a:rPr lang="en-US" dirty="0" smtClean="0"/>
              <a:t>, </a:t>
            </a:r>
            <a:r>
              <a:rPr lang="ru-RU" dirty="0" smtClean="0"/>
              <a:t>22.11.2012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Информационные запросы</a:t>
            </a:r>
            <a:r>
              <a:rPr lang="ru-RU" dirty="0">
                <a:sym typeface="Wingdings" pitchFamily="2" charset="2"/>
              </a:rPr>
              <a:t> </a:t>
            </a:r>
            <a:r>
              <a:rPr lang="ru-RU" dirty="0" smtClean="0">
                <a:sym typeface="Wingdings" pitchFamily="2" charset="2"/>
              </a:rPr>
              <a:t>  </a:t>
            </a:r>
            <a:r>
              <a:rPr lang="ru-RU" cap="none" dirty="0" smtClean="0"/>
              <a:t>		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0160"/>
            <a:ext cx="8143932" cy="1077574"/>
          </a:xfrm>
        </p:spPr>
        <p:txBody>
          <a:bodyPr>
            <a:normAutofit fontScale="92500"/>
          </a:bodyPr>
          <a:lstStyle/>
          <a:p>
            <a:r>
              <a:rPr lang="ru-RU" b="1" dirty="0">
                <a:latin typeface="Arial" charset="0"/>
              </a:rPr>
              <a:t>Оригиналы</a:t>
            </a:r>
            <a:r>
              <a:rPr lang="ru-RU" dirty="0">
                <a:latin typeface="Arial" charset="0"/>
              </a:rPr>
              <a:t> </a:t>
            </a:r>
            <a:r>
              <a:rPr lang="ru-RU" dirty="0" smtClean="0">
                <a:latin typeface="Arial" charset="0"/>
              </a:rPr>
              <a:t>(</a:t>
            </a:r>
            <a:r>
              <a:rPr lang="ru-RU" sz="1800" i="1" dirty="0" smtClean="0">
                <a:latin typeface="Arial" charset="0"/>
              </a:rPr>
              <a:t>«</a:t>
            </a:r>
            <a:r>
              <a:rPr lang="ru-RU" sz="1800" i="1" dirty="0">
                <a:latin typeface="Arial" charset="0"/>
              </a:rPr>
              <a:t>Атмосфера работает как огромная тепловая машина</a:t>
            </a:r>
            <a:r>
              <a:rPr lang="ru-RU" sz="1800" i="1" dirty="0" smtClean="0">
                <a:latin typeface="Arial" charset="0"/>
              </a:rPr>
              <a:t>»</a:t>
            </a:r>
            <a:r>
              <a:rPr lang="ru-RU" dirty="0" smtClean="0">
                <a:latin typeface="Arial" charset="0"/>
              </a:rPr>
              <a:t>)</a:t>
            </a:r>
          </a:p>
          <a:p>
            <a:pPr lvl="1"/>
            <a:r>
              <a:rPr lang="ru-RU" dirty="0" smtClean="0">
                <a:latin typeface="Arial" charset="0"/>
              </a:rPr>
              <a:t>75% </a:t>
            </a:r>
            <a:r>
              <a:rPr lang="ru-RU" dirty="0">
                <a:latin typeface="Arial" charset="0"/>
              </a:rPr>
              <a:t>у </a:t>
            </a:r>
            <a:r>
              <a:rPr lang="en-US" dirty="0" smtClean="0">
                <a:latin typeface="Arial" charset="0"/>
              </a:rPr>
              <a:t>Google, 60% </a:t>
            </a:r>
            <a:r>
              <a:rPr lang="ru-RU" dirty="0" smtClean="0">
                <a:latin typeface="Arial" charset="0"/>
              </a:rPr>
              <a:t>у Яндекса</a:t>
            </a:r>
            <a:r>
              <a:rPr lang="en-US" dirty="0" smtClean="0">
                <a:latin typeface="Arial" charset="0"/>
              </a:rPr>
              <a:t>, </a:t>
            </a:r>
            <a:r>
              <a:rPr lang="ru-RU" dirty="0" smtClean="0">
                <a:latin typeface="Arial" charset="0"/>
              </a:rPr>
              <a:t>30</a:t>
            </a:r>
            <a:r>
              <a:rPr lang="en-US" dirty="0" smtClean="0">
                <a:latin typeface="Arial" charset="0"/>
              </a:rPr>
              <a:t>% </a:t>
            </a:r>
            <a:r>
              <a:rPr lang="ru-RU" dirty="0">
                <a:latin typeface="Arial" charset="0"/>
              </a:rPr>
              <a:t>у </a:t>
            </a:r>
            <a:r>
              <a:rPr lang="en-US" dirty="0" smtClean="0">
                <a:latin typeface="Arial" charset="0"/>
              </a:rPr>
              <a:t>Mail.ru</a:t>
            </a:r>
            <a:endParaRPr lang="ru-RU" dirty="0" smtClean="0">
              <a:latin typeface="Arial" charset="0"/>
            </a:endParaRPr>
          </a:p>
          <a:p>
            <a:pPr lvl="1"/>
            <a:r>
              <a:rPr lang="ru-RU" dirty="0" smtClean="0"/>
              <a:t>как это было, 2009-2012:</a:t>
            </a:r>
            <a:endParaRPr lang="ru-RU" dirty="0">
              <a:latin typeface="Arial" charset="0"/>
            </a:endParaRPr>
          </a:p>
          <a:p>
            <a:endParaRPr lang="ru-RU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71750"/>
            <a:ext cx="5725070" cy="2314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551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Транзакционные запросы	</a:t>
            </a:r>
            <a:r>
              <a:rPr lang="ru-RU" baseline="300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ym typeface="Wingdings" pitchFamily="2" charset="2"/>
              </a:rPr>
              <a:t></a:t>
            </a:r>
            <a:r>
              <a:rPr lang="ru-RU" dirty="0"/>
              <a:t/>
            </a:r>
            <a:br>
              <a:rPr lang="ru-RU" dirty="0"/>
            </a:b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Пока только один анализатор:</a:t>
            </a:r>
            <a:br>
              <a:rPr lang="ru-RU" dirty="0" smtClean="0"/>
            </a:br>
            <a:r>
              <a:rPr lang="ru-RU" sz="1800" dirty="0" smtClean="0"/>
              <a:t>очень трудно автоматически контролировать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Официальные версии</a:t>
            </a:r>
            <a:r>
              <a:rPr lang="en-US" baseline="300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baseline="30000" dirty="0">
                <a:solidFill>
                  <a:srgbClr val="FF0000"/>
                </a:solidFill>
                <a:latin typeface="Arial" charset="0"/>
              </a:rPr>
              <a:t>NEW!</a:t>
            </a:r>
            <a:r>
              <a:rPr lang="en-US" baseline="30000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baseline="30000" dirty="0" smtClean="0">
                <a:solidFill>
                  <a:srgbClr val="FF0000"/>
                </a:solidFill>
                <a:latin typeface="Arial" charset="0"/>
              </a:rPr>
              <a:t> </a:t>
            </a:r>
            <a:br>
              <a:rPr lang="ru-RU" baseline="30000" dirty="0" smtClean="0">
                <a:solidFill>
                  <a:srgbClr val="FF0000"/>
                </a:solidFill>
                <a:latin typeface="Arial" charset="0"/>
              </a:rPr>
            </a:br>
            <a:r>
              <a:rPr lang="ru-RU" sz="1600" dirty="0" smtClean="0"/>
              <a:t>(«</a:t>
            </a:r>
            <a:r>
              <a:rPr lang="ru-RU" sz="1600" dirty="0"/>
              <a:t>винрар скачать</a:t>
            </a:r>
            <a:r>
              <a:rPr lang="ru-RU" sz="1600" dirty="0" smtClean="0"/>
              <a:t>», «ленинград колбаса любовь </a:t>
            </a:r>
            <a:r>
              <a:rPr lang="en-US" sz="1600" dirty="0" smtClean="0"/>
              <a:t>mp3</a:t>
            </a:r>
            <a:r>
              <a:rPr lang="ru-RU" sz="1600" dirty="0" smtClean="0"/>
              <a:t>»)</a:t>
            </a:r>
            <a:endParaRPr lang="ru-RU" baseline="30000" dirty="0" smtClean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ru-RU" dirty="0" smtClean="0"/>
              <a:t>важно, откуда качать</a:t>
            </a:r>
          </a:p>
          <a:p>
            <a:pPr lvl="1"/>
            <a:r>
              <a:rPr lang="ru-RU" dirty="0" smtClean="0"/>
              <a:t>около 55% у Яндекса и </a:t>
            </a:r>
            <a:r>
              <a:rPr lang="en-US" dirty="0" smtClean="0"/>
              <a:t>Google, </a:t>
            </a:r>
            <a:br>
              <a:rPr lang="en-US" dirty="0" smtClean="0"/>
            </a:br>
            <a:r>
              <a:rPr lang="ru-RU" dirty="0" smtClean="0"/>
              <a:t>около 45% у </a:t>
            </a:r>
            <a:r>
              <a:rPr lang="en-US" dirty="0" smtClean="0"/>
              <a:t>Mail.ru</a:t>
            </a:r>
            <a:r>
              <a:rPr lang="ru-RU" dirty="0" smtClean="0"/>
              <a:t> </a:t>
            </a:r>
            <a:endParaRPr lang="en-US" dirty="0" smtClean="0"/>
          </a:p>
          <a:p>
            <a:pPr lvl="1"/>
            <a:r>
              <a:rPr lang="ru-RU" dirty="0" smtClean="0"/>
              <a:t>с учетом позиции – еще на 7-10% меньше</a:t>
            </a:r>
          </a:p>
          <a:p>
            <a:pPr lvl="1"/>
            <a:r>
              <a:rPr lang="ru-RU" dirty="0" smtClean="0"/>
              <a:t>лучше находится софт, хуже – музыка и видео</a:t>
            </a:r>
          </a:p>
          <a:p>
            <a:pPr lvl="1"/>
            <a:r>
              <a:rPr lang="ru-RU" dirty="0" smtClean="0"/>
              <a:t>видимо, разделим на два анализатора</a:t>
            </a:r>
          </a:p>
          <a:p>
            <a:pPr lvl="1"/>
            <a:endParaRPr lang="ru-RU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47614"/>
            <a:ext cx="14668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Актуальность 			  </a:t>
            </a:r>
            <a:r>
              <a:rPr lang="ru-RU" dirty="0" smtClean="0">
                <a:sym typeface="Wingdings" pitchFamily="2" charset="2"/>
              </a:rPr>
              <a:t>-</a:t>
            </a:r>
            <a:r>
              <a:rPr lang="ru-RU" dirty="0">
                <a:sym typeface="Wingdings" pitchFamily="2" charset="2"/>
              </a:rPr>
              <a:t>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Должности </a:t>
            </a:r>
            <a:r>
              <a:rPr lang="ru-RU" sz="1600" dirty="0"/>
              <a:t>(«гендиректор </a:t>
            </a:r>
            <a:r>
              <a:rPr lang="en-US" sz="1600" dirty="0"/>
              <a:t>RGI </a:t>
            </a:r>
            <a:r>
              <a:rPr lang="en-US" sz="1600" dirty="0" smtClean="0"/>
              <a:t>International</a:t>
            </a:r>
            <a:r>
              <a:rPr lang="ru-RU" sz="1600" dirty="0" smtClean="0"/>
              <a:t>»)</a:t>
            </a:r>
            <a:endParaRPr lang="ru-RU" sz="1600" dirty="0"/>
          </a:p>
          <a:p>
            <a:pPr lvl="1"/>
            <a:r>
              <a:rPr lang="en-US" sz="1400" dirty="0" smtClean="0"/>
              <a:t>Google </a:t>
            </a:r>
            <a:r>
              <a:rPr lang="ru-RU" sz="1400" dirty="0" smtClean="0"/>
              <a:t>80</a:t>
            </a:r>
            <a:r>
              <a:rPr lang="en-US" sz="1400" dirty="0" smtClean="0"/>
              <a:t>%</a:t>
            </a:r>
            <a:r>
              <a:rPr lang="ru-RU" sz="1400" dirty="0" smtClean="0"/>
              <a:t>, Яндекс 70%, </a:t>
            </a:r>
            <a:r>
              <a:rPr lang="en-US" sz="1400" dirty="0" smtClean="0"/>
              <a:t>Mail.ru</a:t>
            </a:r>
            <a:r>
              <a:rPr lang="ru-RU" sz="1400" dirty="0" smtClean="0"/>
              <a:t> 65</a:t>
            </a:r>
            <a:r>
              <a:rPr lang="en-US" sz="1400" dirty="0" smtClean="0"/>
              <a:t>%</a:t>
            </a:r>
            <a:endParaRPr lang="ru-RU" sz="1400" dirty="0" smtClean="0"/>
          </a:p>
          <a:p>
            <a:pPr lvl="1"/>
            <a:r>
              <a:rPr lang="ru-RU" sz="1400" dirty="0" smtClean="0"/>
              <a:t>в 2010 было 70%-50%-50%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  <a:p>
            <a:r>
              <a:rPr lang="ru-RU" b="1" dirty="0" smtClean="0"/>
              <a:t>Телефоны </a:t>
            </a:r>
            <a:r>
              <a:rPr lang="ru-RU" sz="1600" dirty="0" smtClean="0"/>
              <a:t>(«гибдд первоуральск»)</a:t>
            </a:r>
            <a:endParaRPr lang="ru-RU" dirty="0"/>
          </a:p>
          <a:p>
            <a:pPr lvl="1"/>
            <a:r>
              <a:rPr lang="en-US" sz="1400" dirty="0" smtClean="0"/>
              <a:t>Google</a:t>
            </a:r>
            <a:r>
              <a:rPr lang="ru-RU" sz="1400" dirty="0" smtClean="0"/>
              <a:t>, </a:t>
            </a:r>
            <a:r>
              <a:rPr lang="ru-RU" sz="1400" dirty="0"/>
              <a:t>Яндекс </a:t>
            </a:r>
            <a:r>
              <a:rPr lang="ru-RU" sz="1400" dirty="0" smtClean="0"/>
              <a:t>– около 70</a:t>
            </a:r>
            <a:r>
              <a:rPr lang="ru-RU" sz="1400" dirty="0"/>
              <a:t>%, </a:t>
            </a:r>
            <a:r>
              <a:rPr lang="en-US" sz="1400" dirty="0"/>
              <a:t>Mail.ru</a:t>
            </a:r>
            <a:r>
              <a:rPr lang="ru-RU" sz="1400" dirty="0"/>
              <a:t> 65</a:t>
            </a:r>
            <a:r>
              <a:rPr lang="en-US" sz="1400" dirty="0"/>
              <a:t>%</a:t>
            </a:r>
            <a:endParaRPr lang="ru-RU" sz="1400" dirty="0"/>
          </a:p>
          <a:p>
            <a:pPr lvl="1"/>
            <a:r>
              <a:rPr lang="ru-RU" sz="1400" dirty="0"/>
              <a:t>в 2010 было </a:t>
            </a:r>
            <a:r>
              <a:rPr lang="ru-RU" sz="1400" dirty="0" smtClean="0"/>
              <a:t>65%-</a:t>
            </a:r>
            <a:r>
              <a:rPr lang="ru-RU" sz="1400" dirty="0"/>
              <a:t>50%-50</a:t>
            </a:r>
            <a:r>
              <a:rPr lang="ru-RU" sz="1400" dirty="0" smtClean="0"/>
              <a:t>%</a:t>
            </a:r>
            <a:br>
              <a:rPr lang="ru-RU" sz="1400" dirty="0" smtClean="0"/>
            </a:br>
            <a:endParaRPr lang="ru-RU" sz="1800" dirty="0"/>
          </a:p>
          <a:p>
            <a:r>
              <a:rPr lang="ru-RU" b="1" dirty="0" smtClean="0"/>
              <a:t>Скорость индексации </a:t>
            </a:r>
            <a:r>
              <a:rPr lang="ru-RU" sz="1600" dirty="0" smtClean="0"/>
              <a:t>(по </a:t>
            </a:r>
            <a:r>
              <a:rPr lang="en-US" sz="1600" dirty="0" smtClean="0"/>
              <a:t>sitemap.xml, ~1500 </a:t>
            </a:r>
            <a:r>
              <a:rPr lang="ru-RU" sz="1600" dirty="0" smtClean="0"/>
              <a:t>запросов в день)</a:t>
            </a:r>
            <a:endParaRPr lang="ru-RU" dirty="0"/>
          </a:p>
          <a:p>
            <a:pPr lvl="1"/>
            <a:r>
              <a:rPr lang="ru-RU" sz="1400" dirty="0" smtClean="0"/>
              <a:t>все (0-30 дней): </a:t>
            </a:r>
            <a:r>
              <a:rPr lang="en-US" sz="1400" dirty="0" smtClean="0"/>
              <a:t>Google</a:t>
            </a:r>
            <a:r>
              <a:rPr lang="ru-RU" sz="1400" dirty="0"/>
              <a:t>, </a:t>
            </a:r>
            <a:r>
              <a:rPr lang="en-US" sz="1400" dirty="0"/>
              <a:t>Mail.ru</a:t>
            </a:r>
            <a:r>
              <a:rPr lang="ru-RU" sz="1400" dirty="0" smtClean="0"/>
              <a:t>, </a:t>
            </a:r>
            <a:r>
              <a:rPr lang="ru-RU" sz="1400" dirty="0"/>
              <a:t>Яндекс – </a:t>
            </a:r>
            <a:r>
              <a:rPr lang="ru-RU" sz="1400" dirty="0" smtClean="0"/>
              <a:t>около 80</a:t>
            </a:r>
            <a:r>
              <a:rPr lang="ru-RU" sz="1400" dirty="0"/>
              <a:t>%</a:t>
            </a:r>
          </a:p>
          <a:p>
            <a:pPr lvl="1"/>
            <a:r>
              <a:rPr lang="ru-RU" sz="1400" dirty="0" smtClean="0"/>
              <a:t>до 2 дней: около </a:t>
            </a:r>
            <a:r>
              <a:rPr lang="en-US" sz="1400" dirty="0" smtClean="0"/>
              <a:t>50% (</a:t>
            </a:r>
            <a:r>
              <a:rPr lang="ru-RU" sz="1400" dirty="0" smtClean="0"/>
              <a:t>еще летом у </a:t>
            </a:r>
            <a:r>
              <a:rPr lang="en-US" sz="1400" dirty="0" smtClean="0"/>
              <a:t>Mail.ru </a:t>
            </a:r>
            <a:r>
              <a:rPr lang="ru-RU" sz="1400" dirty="0" smtClean="0"/>
              <a:t>было менее 10%</a:t>
            </a:r>
            <a:r>
              <a:rPr lang="en-US" sz="1400" dirty="0" smtClean="0"/>
              <a:t>)</a:t>
            </a:r>
            <a:endParaRPr lang="ru-RU" sz="1400" dirty="0" smtClean="0"/>
          </a:p>
          <a:p>
            <a:pPr lvl="1"/>
            <a:r>
              <a:rPr lang="ru-RU" sz="1400" dirty="0" smtClean="0"/>
              <a:t>3–6 дней: </a:t>
            </a:r>
            <a:r>
              <a:rPr lang="en-US" sz="1400" dirty="0" smtClean="0"/>
              <a:t>Google</a:t>
            </a:r>
            <a:r>
              <a:rPr lang="ru-RU" sz="1400" dirty="0"/>
              <a:t>, </a:t>
            </a:r>
            <a:r>
              <a:rPr lang="en-US" sz="1400" dirty="0" smtClean="0"/>
              <a:t>Mail.ru</a:t>
            </a:r>
            <a:r>
              <a:rPr lang="ru-RU" sz="1400" dirty="0" smtClean="0"/>
              <a:t> – 70-80%, </a:t>
            </a:r>
            <a:r>
              <a:rPr lang="ru-RU" sz="1400" dirty="0"/>
              <a:t>Яндекс – около </a:t>
            </a:r>
            <a:r>
              <a:rPr lang="ru-RU" sz="1400" dirty="0" smtClean="0"/>
              <a:t>60%</a:t>
            </a:r>
          </a:p>
          <a:p>
            <a:pPr lvl="1"/>
            <a:r>
              <a:rPr lang="ru-RU" sz="1400" dirty="0" smtClean="0"/>
              <a:t>7-14 дней:</a:t>
            </a:r>
            <a:r>
              <a:rPr lang="ru-RU" sz="1400" dirty="0"/>
              <a:t> 80-85%</a:t>
            </a:r>
            <a:endParaRPr lang="ru-RU" sz="1400" dirty="0" smtClean="0"/>
          </a:p>
          <a:p>
            <a:pPr lvl="1"/>
            <a:r>
              <a:rPr lang="ru-RU" sz="1400" dirty="0" smtClean="0"/>
              <a:t>15-30 дней: почти 90%</a:t>
            </a:r>
          </a:p>
          <a:p>
            <a:pPr lvl="1"/>
            <a:endParaRPr lang="ru-RU" sz="1400" dirty="0"/>
          </a:p>
          <a:p>
            <a:pPr lvl="1"/>
            <a:endParaRPr lang="ru-RU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347614"/>
            <a:ext cx="14382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3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Полнота и разнообразие  </a:t>
            </a:r>
            <a:r>
              <a:rPr lang="en-US" dirty="0" smtClean="0">
                <a:sym typeface="Wingdings" pitchFamily="2" charset="2"/>
              </a:rPr>
              <a:t></a:t>
            </a:r>
            <a:r>
              <a:rPr lang="ru-RU" dirty="0" smtClean="0">
                <a:sym typeface="Wingdings" pitchFamily="2" charset="2"/>
              </a:rPr>
              <a:t>- </a:t>
            </a:r>
            <a:r>
              <a:rPr lang="ru-RU" cap="none" dirty="0" smtClean="0"/>
              <a:t>	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Полнота </a:t>
            </a:r>
            <a:r>
              <a:rPr lang="ru-RU" sz="1600" dirty="0" smtClean="0"/>
              <a:t>(«актиномиксидии»: </a:t>
            </a:r>
            <a:r>
              <a:rPr lang="ru-RU" sz="1600" i="1" dirty="0" smtClean="0"/>
              <a:t>класс микроспоридий</a:t>
            </a:r>
            <a:r>
              <a:rPr lang="ru-RU" sz="1600" dirty="0" smtClean="0"/>
              <a:t>) </a:t>
            </a:r>
            <a:endParaRPr lang="ru-RU" sz="1600" dirty="0"/>
          </a:p>
          <a:p>
            <a:pPr lvl="1"/>
            <a:r>
              <a:rPr lang="en-US" sz="1400" dirty="0" smtClean="0"/>
              <a:t>Google </a:t>
            </a:r>
            <a:r>
              <a:rPr lang="ru-RU" sz="1400" dirty="0" smtClean="0"/>
              <a:t>около 75%</a:t>
            </a:r>
            <a:r>
              <a:rPr lang="en-US" sz="1400" dirty="0" smtClean="0"/>
              <a:t>, </a:t>
            </a:r>
            <a:r>
              <a:rPr lang="ru-RU" sz="1400" dirty="0" smtClean="0"/>
              <a:t>Яндекс – 70%, </a:t>
            </a:r>
            <a:r>
              <a:rPr lang="en-US" sz="1400" dirty="0" smtClean="0"/>
              <a:t>Mail.ru </a:t>
            </a:r>
            <a:r>
              <a:rPr lang="en-US" sz="1400" dirty="0"/>
              <a:t>– </a:t>
            </a:r>
            <a:r>
              <a:rPr lang="ru-RU" sz="1400" dirty="0" smtClean="0"/>
              <a:t>4</a:t>
            </a:r>
            <a:r>
              <a:rPr lang="en-US" sz="1400" dirty="0" smtClean="0"/>
              <a:t>0%</a:t>
            </a:r>
            <a:endParaRPr lang="ru-RU" sz="1400" dirty="0"/>
          </a:p>
          <a:p>
            <a:pPr lvl="1"/>
            <a:r>
              <a:rPr lang="ru-RU" sz="1400" dirty="0" smtClean="0"/>
              <a:t>верить можно с оговорками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  <a:p>
            <a:r>
              <a:rPr lang="ru-RU" b="1" dirty="0">
                <a:latin typeface="Arial" charset="0"/>
              </a:rPr>
              <a:t>«Тематический»</a:t>
            </a:r>
            <a:r>
              <a:rPr lang="ru-RU" dirty="0">
                <a:latin typeface="Arial" charset="0"/>
              </a:rPr>
              <a:t> </a:t>
            </a:r>
            <a:r>
              <a:rPr lang="ru-RU" dirty="0" smtClean="0">
                <a:latin typeface="Arial" charset="0"/>
              </a:rPr>
              <a:t/>
            </a:r>
            <a:br>
              <a:rPr lang="ru-RU" dirty="0" smtClean="0">
                <a:latin typeface="Arial" charset="0"/>
              </a:rPr>
            </a:br>
            <a:r>
              <a:rPr lang="ru-RU" sz="1600" dirty="0" smtClean="0"/>
              <a:t>(«вагоностроительные </a:t>
            </a:r>
            <a:r>
              <a:rPr lang="ru-RU" sz="1600" dirty="0"/>
              <a:t>заводы </a:t>
            </a:r>
            <a:r>
              <a:rPr lang="ru-RU" sz="1600" dirty="0" smtClean="0"/>
              <a:t>россии», «вузы тулы»)</a:t>
            </a:r>
            <a:endParaRPr lang="ru-RU" dirty="0" smtClean="0">
              <a:latin typeface="Arial" charset="0"/>
            </a:endParaRPr>
          </a:p>
          <a:p>
            <a:pPr lvl="1"/>
            <a:r>
              <a:rPr lang="ru-RU" dirty="0" smtClean="0">
                <a:latin typeface="Arial" charset="0"/>
              </a:rPr>
              <a:t>30-35% </a:t>
            </a:r>
            <a:r>
              <a:rPr lang="ru-RU" dirty="0">
                <a:latin typeface="Arial" charset="0"/>
              </a:rPr>
              <a:t>у Яндекса и </a:t>
            </a:r>
            <a:r>
              <a:rPr lang="en-US" dirty="0" smtClean="0">
                <a:latin typeface="Arial" charset="0"/>
              </a:rPr>
              <a:t>Google</a:t>
            </a:r>
            <a:endParaRPr lang="ru-RU" dirty="0" smtClean="0">
              <a:latin typeface="Arial" charset="0"/>
            </a:endParaRPr>
          </a:p>
          <a:p>
            <a:pPr lvl="1"/>
            <a:r>
              <a:rPr lang="ru-RU" dirty="0" smtClean="0">
                <a:latin typeface="Arial" charset="0"/>
              </a:rPr>
              <a:t>у </a:t>
            </a:r>
            <a:r>
              <a:rPr lang="en-US" dirty="0" smtClean="0">
                <a:latin typeface="Arial" charset="0"/>
              </a:rPr>
              <a:t>Mail.ru</a:t>
            </a:r>
            <a:r>
              <a:rPr lang="ru-RU" dirty="0" smtClean="0">
                <a:latin typeface="Arial" charset="0"/>
              </a:rPr>
              <a:t> в сентябре было 22%, сейчас 37%</a:t>
            </a:r>
            <a:endParaRPr lang="ru-RU" sz="1400" dirty="0"/>
          </a:p>
          <a:p>
            <a:endParaRPr lang="ru-RU" sz="1800" dirty="0"/>
          </a:p>
          <a:p>
            <a:r>
              <a:rPr lang="ru-RU" b="1" dirty="0" smtClean="0"/>
              <a:t>Омонимы </a:t>
            </a:r>
            <a:r>
              <a:rPr lang="ru-RU" sz="1600" dirty="0" smtClean="0"/>
              <a:t>(«гольф»: </a:t>
            </a:r>
            <a:r>
              <a:rPr lang="ru-RU" sz="1600" i="1" dirty="0" smtClean="0"/>
              <a:t>игра или автомобиль</a:t>
            </a:r>
            <a:r>
              <a:rPr lang="ru-RU" sz="1600" dirty="0" smtClean="0"/>
              <a:t>)</a:t>
            </a:r>
            <a:endParaRPr lang="ru-RU" dirty="0"/>
          </a:p>
          <a:p>
            <a:pPr lvl="1"/>
            <a:r>
              <a:rPr lang="ru-RU" sz="1400" dirty="0" smtClean="0"/>
              <a:t>у всех около 75%</a:t>
            </a:r>
            <a:endParaRPr lang="ru-RU" sz="1400" dirty="0"/>
          </a:p>
          <a:p>
            <a:endParaRPr lang="ru-RU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347614"/>
            <a:ext cx="146685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3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/>
              <a:t>Полнота и разнообразие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SEO-</a:t>
            </a:r>
            <a:r>
              <a:rPr lang="ru-RU" b="1" dirty="0" smtClean="0"/>
              <a:t>прессинг </a:t>
            </a:r>
            <a:r>
              <a:rPr lang="ru-RU" sz="1600" dirty="0" smtClean="0"/>
              <a:t>(«автобус»: </a:t>
            </a:r>
            <a:r>
              <a:rPr lang="ru-RU" sz="1600" i="1" dirty="0" smtClean="0"/>
              <a:t>продажа/аренда/заказ </a:t>
            </a:r>
            <a:r>
              <a:rPr lang="ru-RU" sz="1600" dirty="0" smtClean="0"/>
              <a:t>или</a:t>
            </a:r>
            <a:r>
              <a:rPr lang="ru-RU" sz="1600" i="1" dirty="0" smtClean="0"/>
              <a:t> маршруты</a:t>
            </a:r>
            <a:r>
              <a:rPr lang="ru-RU" sz="1600" dirty="0" smtClean="0"/>
              <a:t>)</a:t>
            </a:r>
            <a:endParaRPr lang="ru-RU" dirty="0"/>
          </a:p>
          <a:p>
            <a:pPr lvl="1"/>
            <a:r>
              <a:rPr lang="ru-RU" sz="1400" dirty="0" smtClean="0"/>
              <a:t>один из первых анализаторов; в 2007 </a:t>
            </a:r>
            <a:r>
              <a:rPr lang="en-US" sz="1400" dirty="0" smtClean="0"/>
              <a:t>SEO-</a:t>
            </a:r>
            <a:r>
              <a:rPr lang="ru-RU" sz="1400" dirty="0" smtClean="0"/>
              <a:t>прессинг – до 70%</a:t>
            </a:r>
          </a:p>
          <a:p>
            <a:pPr lvl="1"/>
            <a:r>
              <a:rPr lang="ru-RU" sz="1400" dirty="0" smtClean="0"/>
              <a:t>похоже, проблема перестала существовать</a:t>
            </a:r>
          </a:p>
          <a:p>
            <a:pPr lvl="1"/>
            <a:r>
              <a:rPr lang="ru-RU" sz="1400" dirty="0" smtClean="0"/>
              <a:t>«</a:t>
            </a:r>
            <a:r>
              <a:rPr lang="en-US" sz="1400" dirty="0" smtClean="0"/>
              <a:t>SEO-</a:t>
            </a:r>
            <a:r>
              <a:rPr lang="ru-RU" sz="1400" dirty="0" smtClean="0"/>
              <a:t>антипрессинг» на марше: сейчас 20-30% у всех поисковиков</a:t>
            </a:r>
            <a:endParaRPr lang="ru-RU" sz="1400" dirty="0"/>
          </a:p>
          <a:p>
            <a:endParaRPr lang="ru-RU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890" y="2600013"/>
            <a:ext cx="5883374" cy="2420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3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Поиск из регионов		</a:t>
            </a:r>
            <a:r>
              <a:rPr lang="ru-RU" dirty="0">
                <a:sym typeface="Wingdings" pitchFamily="2" charset="2"/>
              </a:rPr>
              <a:t> </a:t>
            </a:r>
            <a:r>
              <a:rPr lang="ru-RU" dirty="0" smtClean="0">
                <a:sym typeface="Wingdings" pitchFamily="2" charset="2"/>
              </a:rPr>
              <a:t>  </a:t>
            </a:r>
            <a:r>
              <a:rPr lang="ru-RU" dirty="0">
                <a:sym typeface="Wingdings" pitchFamily="2" charset="2"/>
              </a:rPr>
              <a:t>-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Региональный поиск </a:t>
            </a:r>
            <a:br>
              <a:rPr lang="ru-RU" b="1" dirty="0" smtClean="0"/>
            </a:br>
            <a:r>
              <a:rPr lang="ru-RU" sz="1600" dirty="0" smtClean="0"/>
              <a:t>(«доставка пиццы»</a:t>
            </a:r>
            <a:r>
              <a:rPr lang="en-US" sz="1600" dirty="0"/>
              <a:t>:</a:t>
            </a:r>
            <a:r>
              <a:rPr lang="ru-RU" sz="1600" dirty="0" smtClean="0"/>
              <a:t> </a:t>
            </a:r>
            <a:r>
              <a:rPr lang="ru-RU" sz="1600" dirty="0"/>
              <a:t>запрос из региона</a:t>
            </a:r>
            <a:r>
              <a:rPr lang="ru-RU" sz="1600" dirty="0" smtClean="0"/>
              <a:t>) </a:t>
            </a:r>
            <a:endParaRPr lang="ru-RU" sz="1600" dirty="0"/>
          </a:p>
          <a:p>
            <a:pPr lvl="1"/>
            <a:r>
              <a:rPr lang="ru-RU" sz="1400" dirty="0" smtClean="0"/>
              <a:t>Яндекс </a:t>
            </a:r>
            <a:r>
              <a:rPr lang="ru-RU" sz="1400" dirty="0"/>
              <a:t>– </a:t>
            </a:r>
            <a:r>
              <a:rPr lang="ru-RU" sz="1400" dirty="0" smtClean="0"/>
              <a:t>до 80%</a:t>
            </a:r>
          </a:p>
          <a:p>
            <a:pPr lvl="1"/>
            <a:r>
              <a:rPr lang="en-US" sz="1400" dirty="0" smtClean="0"/>
              <a:t>Mail.ru </a:t>
            </a:r>
            <a:r>
              <a:rPr lang="en-US" sz="1400" dirty="0">
                <a:latin typeface="Symbol" pitchFamily="18" charset="2"/>
              </a:rPr>
              <a:t>b</a:t>
            </a:r>
            <a:r>
              <a:rPr lang="en-US" sz="1400" dirty="0"/>
              <a:t> </a:t>
            </a:r>
            <a:r>
              <a:rPr lang="en-US" sz="1400" dirty="0" smtClean="0"/>
              <a:t>– </a:t>
            </a:r>
            <a:r>
              <a:rPr lang="ru-RU" sz="1400" dirty="0" smtClean="0"/>
              <a:t>до 6</a:t>
            </a:r>
            <a:r>
              <a:rPr lang="en-US" sz="1400" dirty="0" smtClean="0"/>
              <a:t>0</a:t>
            </a:r>
            <a:r>
              <a:rPr lang="en-US" sz="1400" dirty="0"/>
              <a:t>%</a:t>
            </a:r>
            <a:endParaRPr lang="ru-RU" sz="1400" dirty="0"/>
          </a:p>
          <a:p>
            <a:pPr lvl="1"/>
            <a:r>
              <a:rPr lang="en-US" sz="1400" dirty="0"/>
              <a:t>Google </a:t>
            </a:r>
            <a:r>
              <a:rPr lang="ru-RU" sz="1400" dirty="0"/>
              <a:t>– </a:t>
            </a:r>
            <a:r>
              <a:rPr lang="en-US" sz="1400" dirty="0" smtClean="0"/>
              <a:t>20</a:t>
            </a:r>
            <a:r>
              <a:rPr lang="ru-RU" sz="1400" dirty="0" smtClean="0"/>
              <a:t>–</a:t>
            </a:r>
            <a:r>
              <a:rPr lang="en-US" sz="1400" dirty="0" smtClean="0"/>
              <a:t>2</a:t>
            </a:r>
            <a:r>
              <a:rPr lang="ru-RU" sz="1400" dirty="0" smtClean="0"/>
              <a:t>5%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  <a:p>
            <a:r>
              <a:rPr lang="ru-RU" b="1" dirty="0"/>
              <a:t>Региональная навигация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1600" dirty="0" smtClean="0"/>
              <a:t>(«</a:t>
            </a:r>
            <a:r>
              <a:rPr lang="ru-RU" sz="1600" dirty="0"/>
              <a:t>водоканал</a:t>
            </a:r>
            <a:r>
              <a:rPr lang="ru-RU" sz="1600" dirty="0" smtClean="0"/>
              <a:t>»</a:t>
            </a:r>
            <a:r>
              <a:rPr lang="en-US" sz="1600" dirty="0" smtClean="0"/>
              <a:t>:</a:t>
            </a:r>
            <a:r>
              <a:rPr lang="ru-RU" sz="1600" dirty="0" smtClean="0"/>
              <a:t> </a:t>
            </a:r>
            <a:r>
              <a:rPr lang="ru-RU" sz="1600" dirty="0"/>
              <a:t>запрос из региона) </a:t>
            </a:r>
          </a:p>
          <a:p>
            <a:pPr lvl="1"/>
            <a:r>
              <a:rPr lang="ru-RU" sz="1400" dirty="0"/>
              <a:t>Яндекс:</a:t>
            </a:r>
            <a:r>
              <a:rPr lang="en-US" sz="1400" dirty="0"/>
              <a:t> </a:t>
            </a:r>
            <a:r>
              <a:rPr lang="ru-RU" sz="1400" dirty="0" smtClean="0"/>
              <a:t>70</a:t>
            </a:r>
            <a:r>
              <a:rPr lang="en-US" sz="1400" dirty="0" smtClean="0"/>
              <a:t>%</a:t>
            </a:r>
            <a:r>
              <a:rPr lang="ru-RU" sz="1400" dirty="0" smtClean="0"/>
              <a:t> (Владивосток) – 85% (Санкт-Петербург)</a:t>
            </a:r>
            <a:endParaRPr lang="ru-RU" sz="1400" dirty="0"/>
          </a:p>
          <a:p>
            <a:pPr lvl="1"/>
            <a:r>
              <a:rPr lang="en-US" sz="1400" dirty="0" smtClean="0"/>
              <a:t>Google</a:t>
            </a:r>
            <a:r>
              <a:rPr lang="ru-RU" sz="1400" dirty="0" smtClean="0"/>
              <a:t> (!)</a:t>
            </a:r>
            <a:r>
              <a:rPr lang="en-US" sz="1400" dirty="0" smtClean="0"/>
              <a:t>: </a:t>
            </a:r>
            <a:r>
              <a:rPr lang="en-US" sz="1400" dirty="0"/>
              <a:t>60% </a:t>
            </a:r>
            <a:r>
              <a:rPr lang="ru-RU" sz="1400" dirty="0"/>
              <a:t>(Владивосток) – 9</a:t>
            </a:r>
            <a:r>
              <a:rPr lang="en-US" sz="1400" dirty="0"/>
              <a:t>0% (</a:t>
            </a:r>
            <a:r>
              <a:rPr lang="ru-RU" sz="1400" dirty="0"/>
              <a:t>Санкт-Петербург)</a:t>
            </a:r>
          </a:p>
          <a:p>
            <a:pPr lvl="1"/>
            <a:r>
              <a:rPr lang="en-US" sz="1400" dirty="0" smtClean="0"/>
              <a:t>Mail.ru: 15</a:t>
            </a:r>
            <a:r>
              <a:rPr lang="ru-RU" sz="1400" dirty="0" smtClean="0"/>
              <a:t>–</a:t>
            </a:r>
            <a:r>
              <a:rPr lang="en-US" sz="1400" dirty="0" smtClean="0"/>
              <a:t>45%; Mail.ru </a:t>
            </a:r>
            <a:r>
              <a:rPr lang="en-US" sz="1400" dirty="0" smtClean="0">
                <a:latin typeface="Symbol" pitchFamily="18" charset="2"/>
              </a:rPr>
              <a:t>b</a:t>
            </a:r>
            <a:r>
              <a:rPr lang="en-US" sz="1400" dirty="0" smtClean="0"/>
              <a:t> </a:t>
            </a:r>
            <a:r>
              <a:rPr lang="ru-RU" sz="1400" dirty="0"/>
              <a:t>– </a:t>
            </a:r>
            <a:r>
              <a:rPr lang="en-US" sz="1400" dirty="0" smtClean="0"/>
              <a:t>25</a:t>
            </a:r>
            <a:r>
              <a:rPr lang="ru-RU" sz="1400" dirty="0" smtClean="0"/>
              <a:t>–</a:t>
            </a:r>
            <a:r>
              <a:rPr lang="en-US" sz="1400" dirty="0" smtClean="0"/>
              <a:t>50%</a:t>
            </a:r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347614"/>
            <a:ext cx="14478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3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Понимание запроса</a:t>
            </a:r>
            <a:r>
              <a:rPr lang="ru-RU" dirty="0">
                <a:sym typeface="Wingdings" pitchFamily="2" charset="2"/>
              </a:rPr>
              <a:t> </a:t>
            </a:r>
            <a:r>
              <a:rPr lang="ru-RU" dirty="0" smtClean="0">
                <a:sym typeface="Wingdings" pitchFamily="2" charset="2"/>
              </a:rPr>
              <a:t>			 </a:t>
            </a:r>
            <a:r>
              <a:rPr lang="ru-RU" cap="none" dirty="0" smtClean="0"/>
              <a:t>			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latin typeface="Arial" charset="0"/>
              </a:rPr>
              <a:t>Подсказки </a:t>
            </a:r>
            <a:endParaRPr lang="ru-RU" dirty="0">
              <a:latin typeface="Arial" charset="0"/>
            </a:endParaRPr>
          </a:p>
          <a:p>
            <a:pPr>
              <a:buNone/>
            </a:pPr>
            <a:r>
              <a:rPr lang="ru-RU" dirty="0">
                <a:latin typeface="Arial" charset="0"/>
              </a:rPr>
              <a:t>	</a:t>
            </a:r>
            <a:r>
              <a:rPr lang="ru-RU" dirty="0" smtClean="0">
                <a:latin typeface="Arial" charset="0"/>
              </a:rPr>
              <a:t>Яндекс</a:t>
            </a:r>
            <a:r>
              <a:rPr lang="ru-RU" dirty="0">
                <a:latin typeface="Arial" charset="0"/>
              </a:rPr>
              <a:t>, </a:t>
            </a:r>
            <a:r>
              <a:rPr lang="en-US" dirty="0" smtClean="0">
                <a:latin typeface="Arial" charset="0"/>
              </a:rPr>
              <a:t>Rambler</a:t>
            </a:r>
            <a:r>
              <a:rPr lang="ru-RU" dirty="0" smtClean="0">
                <a:latin typeface="Arial" charset="0"/>
              </a:rPr>
              <a:t>, </a:t>
            </a:r>
            <a:r>
              <a:rPr lang="en-US" dirty="0" smtClean="0">
                <a:latin typeface="Arial" charset="0"/>
              </a:rPr>
              <a:t>Google, Mail.ru </a:t>
            </a:r>
            <a:r>
              <a:rPr lang="ru-RU" dirty="0"/>
              <a:t>– </a:t>
            </a:r>
            <a:r>
              <a:rPr lang="en-US" dirty="0" smtClean="0">
                <a:latin typeface="Arial" charset="0"/>
              </a:rPr>
              <a:t>~</a:t>
            </a:r>
            <a:r>
              <a:rPr lang="en-US" dirty="0">
                <a:latin typeface="Arial" charset="0"/>
              </a:rPr>
              <a:t>95</a:t>
            </a:r>
            <a:r>
              <a:rPr lang="en-US" dirty="0" smtClean="0">
                <a:latin typeface="Arial" charset="0"/>
              </a:rPr>
              <a:t>%</a:t>
            </a:r>
            <a:endParaRPr lang="ru-RU" i="1" dirty="0">
              <a:latin typeface="Arial" charset="0"/>
            </a:endParaRPr>
          </a:p>
          <a:p>
            <a:endParaRPr lang="ru-RU" dirty="0">
              <a:latin typeface="Arial" charset="0"/>
            </a:endParaRPr>
          </a:p>
          <a:p>
            <a:r>
              <a:rPr lang="ru-RU" b="1" dirty="0" smtClean="0">
                <a:latin typeface="Arial" charset="0"/>
              </a:rPr>
              <a:t>Опечатки</a:t>
            </a:r>
            <a:endParaRPr lang="ru-RU" b="1" dirty="0">
              <a:latin typeface="Arial" charset="0"/>
            </a:endParaRPr>
          </a:p>
          <a:p>
            <a:pPr>
              <a:buNone/>
            </a:pPr>
            <a:r>
              <a:rPr lang="ru-RU" dirty="0">
                <a:latin typeface="Arial" charset="0"/>
              </a:rPr>
              <a:t>	</a:t>
            </a:r>
            <a:r>
              <a:rPr lang="ru-RU" dirty="0" smtClean="0">
                <a:latin typeface="Arial" charset="0"/>
              </a:rPr>
              <a:t>Яндекс</a:t>
            </a:r>
            <a:r>
              <a:rPr lang="ru-RU" dirty="0">
                <a:latin typeface="Arial" charset="0"/>
              </a:rPr>
              <a:t>, </a:t>
            </a:r>
            <a:r>
              <a:rPr lang="en-US" dirty="0" smtClean="0">
                <a:latin typeface="Arial" charset="0"/>
              </a:rPr>
              <a:t>Rambler</a:t>
            </a:r>
            <a:r>
              <a:rPr lang="en-US" dirty="0">
                <a:latin typeface="Arial" charset="0"/>
              </a:rPr>
              <a:t>, Mail.ru</a:t>
            </a:r>
            <a:r>
              <a:rPr lang="ru-RU" dirty="0" smtClean="0">
                <a:latin typeface="Arial" charset="0"/>
              </a:rPr>
              <a:t>, </a:t>
            </a:r>
            <a:r>
              <a:rPr lang="en-US" dirty="0" smtClean="0">
                <a:latin typeface="Arial" charset="0"/>
              </a:rPr>
              <a:t>Google </a:t>
            </a:r>
            <a:r>
              <a:rPr lang="ru-RU" dirty="0"/>
              <a:t>– </a:t>
            </a:r>
            <a:r>
              <a:rPr lang="en-US" dirty="0" smtClean="0">
                <a:latin typeface="Arial" charset="0"/>
              </a:rPr>
              <a:t>~</a:t>
            </a:r>
            <a:r>
              <a:rPr lang="en-US" dirty="0">
                <a:latin typeface="Arial" charset="0"/>
              </a:rPr>
              <a:t>95%</a:t>
            </a:r>
            <a:r>
              <a:rPr lang="ru-RU" dirty="0" smtClean="0">
                <a:latin typeface="Arial" charset="0"/>
              </a:rPr>
              <a:t/>
            </a:r>
            <a:br>
              <a:rPr lang="ru-RU" dirty="0" smtClean="0">
                <a:latin typeface="Arial" charset="0"/>
              </a:rPr>
            </a:br>
            <a:r>
              <a:rPr lang="ru-RU" i="1" dirty="0" smtClean="0">
                <a:latin typeface="Arial" charset="0"/>
              </a:rPr>
              <a:t>В 2011 было: </a:t>
            </a:r>
            <a:r>
              <a:rPr lang="en-US" i="1" dirty="0" smtClean="0">
                <a:latin typeface="Arial" charset="0"/>
              </a:rPr>
              <a:t>Mail.ru </a:t>
            </a:r>
            <a:r>
              <a:rPr lang="en-US" i="1" dirty="0">
                <a:latin typeface="Arial" charset="0"/>
              </a:rPr>
              <a:t>65%, </a:t>
            </a:r>
            <a:r>
              <a:rPr lang="ru-RU" i="1" dirty="0">
                <a:latin typeface="Arial" charset="0"/>
              </a:rPr>
              <a:t>Яндекс</a:t>
            </a:r>
            <a:r>
              <a:rPr lang="en-US" i="1" dirty="0">
                <a:latin typeface="Arial" charset="0"/>
              </a:rPr>
              <a:t> 40%</a:t>
            </a:r>
            <a:r>
              <a:rPr lang="ru-RU" i="1" dirty="0">
                <a:latin typeface="Arial" charset="0"/>
              </a:rPr>
              <a:t>, </a:t>
            </a:r>
            <a:r>
              <a:rPr lang="en-US" i="1" dirty="0">
                <a:latin typeface="Arial" charset="0"/>
              </a:rPr>
              <a:t>Google 30</a:t>
            </a:r>
            <a:r>
              <a:rPr lang="en-US" i="1" dirty="0" smtClean="0">
                <a:latin typeface="Arial" charset="0"/>
              </a:rPr>
              <a:t>%</a:t>
            </a:r>
            <a:endParaRPr lang="ru-RU" dirty="0">
              <a:latin typeface="Arial" charset="0"/>
            </a:endParaRPr>
          </a:p>
          <a:p>
            <a:endParaRPr lang="ru-RU" dirty="0">
              <a:latin typeface="Arial" charset="0"/>
            </a:endParaRPr>
          </a:p>
          <a:p>
            <a:r>
              <a:rPr lang="ru-RU" b="1" dirty="0" smtClean="0">
                <a:latin typeface="Arial" charset="0"/>
              </a:rPr>
              <a:t>Синонимы</a:t>
            </a:r>
            <a:endParaRPr lang="en-US" b="1" dirty="0">
              <a:latin typeface="Arial" charset="0"/>
            </a:endParaRPr>
          </a:p>
          <a:p>
            <a:pPr>
              <a:buNone/>
            </a:pPr>
            <a:r>
              <a:rPr lang="ru-RU" dirty="0">
                <a:latin typeface="Arial" charset="0"/>
              </a:rPr>
              <a:t>	</a:t>
            </a:r>
            <a:r>
              <a:rPr lang="en-US" dirty="0">
                <a:latin typeface="Arial" charset="0"/>
              </a:rPr>
              <a:t>Google </a:t>
            </a:r>
            <a:r>
              <a:rPr lang="ru-RU" dirty="0" smtClean="0">
                <a:latin typeface="Arial" charset="0"/>
              </a:rPr>
              <a:t>70</a:t>
            </a:r>
            <a:r>
              <a:rPr lang="en-US" dirty="0" smtClean="0">
                <a:latin typeface="Arial" charset="0"/>
              </a:rPr>
              <a:t>%, </a:t>
            </a:r>
            <a:r>
              <a:rPr lang="ru-RU" dirty="0" smtClean="0">
                <a:latin typeface="Arial" charset="0"/>
              </a:rPr>
              <a:t>Яндекс, </a:t>
            </a:r>
            <a:r>
              <a:rPr lang="en-US" dirty="0">
                <a:latin typeface="Arial" charset="0"/>
              </a:rPr>
              <a:t>Mail.ru </a:t>
            </a:r>
            <a:r>
              <a:rPr lang="ru-RU" dirty="0" smtClean="0">
                <a:latin typeface="Arial" charset="0"/>
              </a:rPr>
              <a:t>6</a:t>
            </a:r>
            <a:r>
              <a:rPr lang="en-US" dirty="0" smtClean="0">
                <a:latin typeface="Arial" charset="0"/>
              </a:rPr>
              <a:t>5</a:t>
            </a:r>
            <a:r>
              <a:rPr lang="en-US" dirty="0">
                <a:latin typeface="Arial" charset="0"/>
              </a:rPr>
              <a:t>%.</a:t>
            </a:r>
            <a:endParaRPr lang="ru-RU" dirty="0">
              <a:latin typeface="Arial" charset="0"/>
            </a:endParaRPr>
          </a:p>
          <a:p>
            <a:endParaRPr lang="ru-RU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375023"/>
            <a:ext cx="14478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46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Ошибки</a:t>
            </a:r>
            <a:r>
              <a:rPr lang="en-US" baseline="30000" dirty="0">
                <a:solidFill>
                  <a:srgbClr val="FF0000"/>
                </a:solidFill>
                <a:latin typeface="Arial" charset="0"/>
              </a:rPr>
              <a:t> NEW! </a:t>
            </a:r>
            <a:r>
              <a:rPr lang="ru-RU" cap="none" dirty="0" smtClean="0"/>
              <a:t>				</a:t>
            </a:r>
            <a:r>
              <a:rPr lang="en-US" dirty="0">
                <a:sym typeface="Wingdings" pitchFamily="2" charset="2"/>
              </a:rPr>
              <a:t> </a:t>
            </a:r>
            <a:r>
              <a:rPr lang="ru-RU" dirty="0" smtClean="0">
                <a:sym typeface="Wingdings" pitchFamily="2" charset="2"/>
              </a:rPr>
              <a:t>	 </a:t>
            </a:r>
            <a:r>
              <a:rPr lang="en-US" dirty="0" smtClean="0">
                <a:sym typeface="Wingdings" pitchFamily="2" charset="2"/>
              </a:rPr>
              <a:t></a:t>
            </a:r>
            <a:r>
              <a:rPr lang="ru-RU" cap="none" dirty="0" smtClean="0"/>
              <a:t>	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0160"/>
            <a:ext cx="8143932" cy="359785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Замены слов</a:t>
            </a:r>
            <a:br>
              <a:rPr lang="ru-RU" b="1" dirty="0" smtClean="0"/>
            </a:br>
            <a:r>
              <a:rPr lang="ru-RU" sz="1600" dirty="0" smtClean="0"/>
              <a:t>«инуат»: </a:t>
            </a:r>
            <a:r>
              <a:rPr lang="ru-RU" sz="1600" i="1" dirty="0" smtClean="0"/>
              <a:t>вид души в эскимосской мифологии</a:t>
            </a:r>
            <a:r>
              <a:rPr lang="ru-RU" sz="1600" dirty="0" smtClean="0"/>
              <a:t>;</a:t>
            </a:r>
            <a:br>
              <a:rPr lang="ru-RU" sz="1600" dirty="0" smtClean="0"/>
            </a:br>
            <a:r>
              <a:rPr lang="ru-RU" sz="1600" dirty="0" smtClean="0"/>
              <a:t>Яндекс </a:t>
            </a:r>
            <a:r>
              <a:rPr lang="ru-RU" sz="1600" dirty="0">
                <a:latin typeface="Arial" charset="0"/>
                <a:sym typeface="Wingdings" pitchFamily="2" charset="2"/>
              </a:rPr>
              <a:t></a:t>
            </a:r>
            <a:r>
              <a:rPr lang="en-US" sz="1600" dirty="0">
                <a:latin typeface="Arial" charset="0"/>
                <a:sym typeface="Wingdings" pitchFamily="2" charset="2"/>
              </a:rPr>
              <a:t> </a:t>
            </a:r>
            <a:r>
              <a:rPr lang="ru-RU" sz="1600" dirty="0">
                <a:latin typeface="Arial" charset="0"/>
                <a:sym typeface="Wingdings" pitchFamily="2" charset="2"/>
              </a:rPr>
              <a:t>«минут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»; </a:t>
            </a:r>
            <a:r>
              <a:rPr lang="en-US" sz="1600" dirty="0" smtClean="0">
                <a:latin typeface="Arial" charset="0"/>
              </a:rPr>
              <a:t>Mail.ru </a:t>
            </a:r>
            <a:r>
              <a:rPr lang="en-US" sz="1600" dirty="0">
                <a:latin typeface="Arial" charset="0"/>
                <a:sym typeface="Wingdings" pitchFamily="2" charset="2"/>
              </a:rPr>
              <a:t> </a:t>
            </a:r>
            <a:r>
              <a:rPr lang="ru-RU" sz="1600" dirty="0">
                <a:latin typeface="Arial" charset="0"/>
                <a:sym typeface="Wingdings" pitchFamily="2" charset="2"/>
              </a:rPr>
              <a:t>«интуит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»; </a:t>
            </a:r>
            <a:r>
              <a:rPr lang="en-US" sz="1600" dirty="0">
                <a:latin typeface="Arial" charset="0"/>
                <a:sym typeface="Wingdings" pitchFamily="2" charset="2"/>
              </a:rPr>
              <a:t>Google  </a:t>
            </a:r>
            <a:r>
              <a:rPr lang="ru-RU" sz="1600" dirty="0">
                <a:latin typeface="Arial" charset="0"/>
                <a:sym typeface="Wingdings" pitchFamily="2" charset="2"/>
              </a:rPr>
              <a:t>«инвайт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»</a:t>
            </a:r>
            <a:r>
              <a:rPr lang="ru-RU" sz="1600" dirty="0" smtClean="0"/>
              <a:t> </a:t>
            </a:r>
          </a:p>
          <a:p>
            <a:pPr lvl="1"/>
            <a:r>
              <a:rPr lang="en-US" sz="1400" dirty="0" smtClean="0"/>
              <a:t>Google </a:t>
            </a:r>
            <a:r>
              <a:rPr lang="ru-RU" sz="1400" dirty="0"/>
              <a:t>– </a:t>
            </a:r>
            <a:r>
              <a:rPr lang="ru-RU" sz="1400" dirty="0" smtClean="0"/>
              <a:t>до 50</a:t>
            </a:r>
            <a:r>
              <a:rPr lang="ru-RU" sz="1400" dirty="0"/>
              <a:t>%</a:t>
            </a:r>
            <a:r>
              <a:rPr lang="en-US" sz="1400" dirty="0"/>
              <a:t>,</a:t>
            </a:r>
            <a:r>
              <a:rPr lang="ru-RU" sz="1400" dirty="0"/>
              <a:t> Яндекс – </a:t>
            </a:r>
            <a:r>
              <a:rPr lang="ru-RU" sz="1400" dirty="0" smtClean="0"/>
              <a:t>до 60%, </a:t>
            </a:r>
            <a:r>
              <a:rPr lang="en-US" sz="1400" dirty="0" smtClean="0"/>
              <a:t>Mail.ru</a:t>
            </a:r>
            <a:r>
              <a:rPr lang="ru-RU" sz="1400" dirty="0" smtClean="0"/>
              <a:t> </a:t>
            </a:r>
            <a:r>
              <a:rPr lang="en-US" sz="1400" dirty="0" smtClean="0"/>
              <a:t>– </a:t>
            </a:r>
            <a:r>
              <a:rPr lang="ru-RU" sz="1400" dirty="0" smtClean="0"/>
              <a:t>7</a:t>
            </a:r>
            <a:r>
              <a:rPr lang="en-US" sz="1400" dirty="0" smtClean="0"/>
              <a:t>0</a:t>
            </a:r>
            <a:r>
              <a:rPr lang="en-US" sz="1400" dirty="0"/>
              <a:t>%</a:t>
            </a:r>
            <a:endParaRPr lang="ru-RU" sz="1400" dirty="0"/>
          </a:p>
          <a:p>
            <a:pPr lvl="1"/>
            <a:endParaRPr lang="ru-RU" dirty="0"/>
          </a:p>
          <a:p>
            <a:r>
              <a:rPr lang="ru-RU" b="1" dirty="0" smtClean="0"/>
              <a:t>Замены фраз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1600" dirty="0" smtClean="0"/>
              <a:t>«биография жана менье»: </a:t>
            </a:r>
            <a:r>
              <a:rPr lang="en-US" sz="1600" dirty="0" smtClean="0"/>
              <a:t>Google </a:t>
            </a:r>
            <a:r>
              <a:rPr lang="en-US" sz="1600" dirty="0">
                <a:latin typeface="Arial" charset="0"/>
                <a:sym typeface="Wingdings" pitchFamily="2" charset="2"/>
              </a:rPr>
              <a:t> 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«биография жана мелье»;</a:t>
            </a:r>
            <a:br>
              <a:rPr lang="ru-RU" sz="1600" dirty="0" smtClean="0">
                <a:latin typeface="Arial" charset="0"/>
                <a:sym typeface="Wingdings" pitchFamily="2" charset="2"/>
              </a:rPr>
            </a:br>
            <a:r>
              <a:rPr lang="ru-RU" sz="1600" dirty="0" smtClean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Bing </a:t>
            </a:r>
            <a:r>
              <a:rPr lang="en-US" sz="1600" dirty="0">
                <a:latin typeface="Arial" charset="0"/>
                <a:sym typeface="Wingdings" pitchFamily="2" charset="2"/>
              </a:rPr>
              <a:t> 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«</a:t>
            </a:r>
            <a:r>
              <a:rPr lang="ru-RU" sz="1600" dirty="0">
                <a:latin typeface="Arial" charset="0"/>
                <a:sym typeface="Wingdings" pitchFamily="2" charset="2"/>
              </a:rPr>
              <a:t>биография 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жана меньше»; </a:t>
            </a:r>
            <a:r>
              <a:rPr lang="ru-RU" sz="1600" dirty="0"/>
              <a:t>Яндекс </a:t>
            </a:r>
            <a:r>
              <a:rPr lang="ru-RU" sz="1600" dirty="0">
                <a:latin typeface="Arial" charset="0"/>
                <a:sym typeface="Wingdings" pitchFamily="2" charset="2"/>
              </a:rPr>
              <a:t></a:t>
            </a:r>
            <a:r>
              <a:rPr lang="en-US" sz="1600" dirty="0">
                <a:latin typeface="Arial" charset="0"/>
                <a:sym typeface="Wingdings" pitchFamily="2" charset="2"/>
              </a:rPr>
              <a:t> 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«</a:t>
            </a:r>
            <a:r>
              <a:rPr lang="ru-RU" sz="1600" dirty="0">
                <a:latin typeface="Arial" charset="0"/>
                <a:sym typeface="Wingdings" pitchFamily="2" charset="2"/>
              </a:rPr>
              <a:t>биография 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жена меня» </a:t>
            </a:r>
            <a:endParaRPr lang="ru-RU" sz="1600" dirty="0"/>
          </a:p>
          <a:p>
            <a:pPr lvl="1"/>
            <a:r>
              <a:rPr lang="en-US" sz="1400" dirty="0" smtClean="0"/>
              <a:t>Google</a:t>
            </a:r>
            <a:r>
              <a:rPr lang="ru-RU" sz="1400" dirty="0" smtClean="0"/>
              <a:t> – около 3</a:t>
            </a:r>
            <a:r>
              <a:rPr lang="en-US" sz="1400" dirty="0" smtClean="0"/>
              <a:t>0%; Mail.ru</a:t>
            </a:r>
            <a:r>
              <a:rPr lang="ru-RU" sz="1400" dirty="0" smtClean="0"/>
              <a:t>, Яндекс – около 60</a:t>
            </a:r>
            <a:r>
              <a:rPr lang="en-US" sz="1400" dirty="0" smtClean="0"/>
              <a:t>%</a:t>
            </a:r>
            <a:endParaRPr lang="ru-RU" sz="1400" dirty="0" smtClean="0"/>
          </a:p>
          <a:p>
            <a:pPr lvl="1"/>
            <a:endParaRPr lang="ru-RU" sz="1400" dirty="0"/>
          </a:p>
          <a:p>
            <a:r>
              <a:rPr lang="ru-RU" b="1" dirty="0"/>
              <a:t>Имена </a:t>
            </a:r>
            <a:r>
              <a:rPr lang="ru-RU" sz="1600" dirty="0"/>
              <a:t>(«Николай Ашманов»)</a:t>
            </a:r>
          </a:p>
          <a:p>
            <a:pPr lvl="1"/>
            <a:r>
              <a:rPr lang="en-US" sz="1400" dirty="0"/>
              <a:t>Mail.ru</a:t>
            </a:r>
            <a:r>
              <a:rPr lang="ru-RU" sz="1400" dirty="0"/>
              <a:t> – около 3</a:t>
            </a:r>
            <a:r>
              <a:rPr lang="en-US" sz="1400" dirty="0"/>
              <a:t>0%; </a:t>
            </a:r>
            <a:r>
              <a:rPr lang="ru-RU" sz="1400" dirty="0"/>
              <a:t>Яндекс, </a:t>
            </a:r>
            <a:r>
              <a:rPr lang="en-US" sz="1400" dirty="0"/>
              <a:t>Google</a:t>
            </a:r>
            <a:r>
              <a:rPr lang="ru-RU" sz="1400" dirty="0"/>
              <a:t> – около 70</a:t>
            </a:r>
            <a:r>
              <a:rPr lang="en-US" sz="1400" dirty="0" smtClean="0"/>
              <a:t>%</a:t>
            </a:r>
            <a:endParaRPr lang="ru-RU" sz="1400" dirty="0" smtClean="0"/>
          </a:p>
          <a:p>
            <a:pPr lvl="1"/>
            <a:endParaRPr lang="ru-RU" sz="1400" dirty="0"/>
          </a:p>
          <a:p>
            <a:r>
              <a:rPr lang="ru-RU" b="1" dirty="0" smtClean="0"/>
              <a:t>Неразрывные сочетания </a:t>
            </a:r>
            <a:br>
              <a:rPr lang="ru-RU" b="1" dirty="0" smtClean="0"/>
            </a:br>
            <a:r>
              <a:rPr lang="ru-RU" sz="1600" dirty="0" smtClean="0"/>
              <a:t>(«байкальские лоси»: </a:t>
            </a:r>
            <a:r>
              <a:rPr lang="ru-RU" sz="1600" i="1" dirty="0" smtClean="0"/>
              <a:t>команда КВН</a:t>
            </a:r>
            <a:r>
              <a:rPr lang="ru-RU" sz="1600" dirty="0" smtClean="0"/>
              <a:t>; находится</a:t>
            </a:r>
            <a:r>
              <a:rPr lang="en-US" sz="1600" dirty="0" smtClean="0">
                <a:latin typeface="Arial" charset="0"/>
                <a:sym typeface="Wingdings" pitchFamily="2" charset="2"/>
              </a:rPr>
              <a:t> </a:t>
            </a:r>
            <a:r>
              <a:rPr lang="ru-RU" sz="1600" dirty="0" smtClean="0">
                <a:latin typeface="Arial" charset="0"/>
                <a:sym typeface="Wingdings" pitchFamily="2" charset="2"/>
              </a:rPr>
              <a:t>«фауна Байкала»</a:t>
            </a:r>
            <a:r>
              <a:rPr lang="ru-RU" sz="1600" dirty="0" smtClean="0"/>
              <a:t>)</a:t>
            </a:r>
            <a:endParaRPr lang="ru-RU" sz="1600" dirty="0"/>
          </a:p>
          <a:p>
            <a:pPr lvl="1"/>
            <a:r>
              <a:rPr lang="en-US" sz="1400" dirty="0" smtClean="0"/>
              <a:t>Mail.ru</a:t>
            </a:r>
            <a:r>
              <a:rPr lang="ru-RU" sz="1400" dirty="0" smtClean="0"/>
              <a:t>, </a:t>
            </a:r>
            <a:r>
              <a:rPr lang="ru-RU" sz="1400" dirty="0"/>
              <a:t>Яндекс</a:t>
            </a:r>
            <a:r>
              <a:rPr lang="ru-RU" sz="1400" dirty="0" smtClean="0"/>
              <a:t> – 35–40</a:t>
            </a:r>
            <a:r>
              <a:rPr lang="en-US" sz="1400" dirty="0" smtClean="0"/>
              <a:t>%;</a:t>
            </a:r>
            <a:r>
              <a:rPr lang="ru-RU" sz="1400" dirty="0" smtClean="0"/>
              <a:t> </a:t>
            </a:r>
            <a:r>
              <a:rPr lang="en-US" sz="1400" dirty="0"/>
              <a:t>Google</a:t>
            </a:r>
            <a:r>
              <a:rPr lang="ru-RU" sz="1400" dirty="0" smtClean="0"/>
              <a:t> </a:t>
            </a:r>
            <a:r>
              <a:rPr lang="ru-RU" sz="1400" dirty="0"/>
              <a:t>– </a:t>
            </a:r>
            <a:r>
              <a:rPr lang="ru-RU" sz="1400" dirty="0" smtClean="0"/>
              <a:t>60</a:t>
            </a:r>
            <a:r>
              <a:rPr lang="en-US" sz="1400" dirty="0"/>
              <a:t>%</a:t>
            </a:r>
            <a:endParaRPr lang="ru-RU" dirty="0"/>
          </a:p>
          <a:p>
            <a:endParaRPr lang="ru-RU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347614"/>
            <a:ext cx="146685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46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Раздражающие факторы	</a:t>
            </a:r>
            <a:r>
              <a:rPr lang="en-US" dirty="0">
                <a:sym typeface="Wingdings" pitchFamily="2" charset="2"/>
              </a:rPr>
              <a:t> 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Поисковый спам</a:t>
            </a:r>
            <a:r>
              <a:rPr lang="en-US" b="1" dirty="0" smtClean="0"/>
              <a:t> </a:t>
            </a:r>
            <a:r>
              <a:rPr lang="ru-RU" sz="1600" dirty="0" smtClean="0"/>
              <a:t>(по «спамоопасным» запросам)</a:t>
            </a:r>
            <a:endParaRPr lang="ru-RU" sz="1600" dirty="0"/>
          </a:p>
          <a:p>
            <a:pPr lvl="1"/>
            <a:r>
              <a:rPr lang="ru-RU" sz="1400" dirty="0" smtClean="0"/>
              <a:t>всего: </a:t>
            </a:r>
            <a:r>
              <a:rPr lang="en-US" sz="1400" dirty="0" smtClean="0"/>
              <a:t>Google</a:t>
            </a:r>
            <a:r>
              <a:rPr lang="ru-RU" sz="1400" dirty="0"/>
              <a:t>, Яндекс</a:t>
            </a:r>
            <a:r>
              <a:rPr lang="ru-RU" sz="1400" dirty="0" smtClean="0"/>
              <a:t> </a:t>
            </a:r>
            <a:r>
              <a:rPr lang="ru-RU" sz="1400" dirty="0"/>
              <a:t>– </a:t>
            </a:r>
            <a:r>
              <a:rPr lang="en-US" sz="1400" dirty="0"/>
              <a:t>&gt;</a:t>
            </a:r>
            <a:r>
              <a:rPr lang="ru-RU" sz="1400" dirty="0" smtClean="0"/>
              <a:t>7%</a:t>
            </a:r>
            <a:r>
              <a:rPr lang="en-US" sz="1400" dirty="0" smtClean="0"/>
              <a:t>; Mail.ru</a:t>
            </a:r>
            <a:r>
              <a:rPr lang="ru-RU" sz="1400" dirty="0" smtClean="0"/>
              <a:t> </a:t>
            </a:r>
            <a:r>
              <a:rPr lang="ru-RU" sz="1400" dirty="0"/>
              <a:t>– </a:t>
            </a:r>
            <a:r>
              <a:rPr lang="en-US" sz="1400" dirty="0" smtClean="0"/>
              <a:t>&gt;8%; </a:t>
            </a:r>
            <a:br>
              <a:rPr lang="en-US" sz="1400" dirty="0" smtClean="0"/>
            </a:br>
            <a:r>
              <a:rPr lang="en-US" sz="1400" dirty="0" smtClean="0"/>
              <a:t>Yahoo!, Bing </a:t>
            </a:r>
            <a:r>
              <a:rPr lang="ru-RU" sz="1400" dirty="0"/>
              <a:t>– </a:t>
            </a:r>
            <a:r>
              <a:rPr lang="en-US" sz="1400" dirty="0" smtClean="0"/>
              <a:t>&gt;11%</a:t>
            </a:r>
            <a:endParaRPr lang="ru-RU" sz="1400" dirty="0" smtClean="0"/>
          </a:p>
          <a:p>
            <a:pPr lvl="1"/>
            <a:r>
              <a:rPr lang="ru-RU" sz="1400" dirty="0" smtClean="0"/>
              <a:t>«злостный» спам: </a:t>
            </a:r>
            <a:r>
              <a:rPr lang="en-US" sz="1400" dirty="0" smtClean="0"/>
              <a:t>Mail.ru</a:t>
            </a:r>
            <a:r>
              <a:rPr lang="ru-RU" sz="1400" dirty="0" smtClean="0"/>
              <a:t>, </a:t>
            </a:r>
            <a:r>
              <a:rPr lang="ru-RU" sz="1400" dirty="0"/>
              <a:t>Яндекс – </a:t>
            </a:r>
            <a:r>
              <a:rPr lang="ru-RU" sz="1400" dirty="0" smtClean="0"/>
              <a:t>1,5–2,2%; </a:t>
            </a:r>
            <a:br>
              <a:rPr lang="ru-RU" sz="1400" dirty="0" smtClean="0"/>
            </a:br>
            <a:r>
              <a:rPr lang="en-US" sz="1400" dirty="0" smtClean="0"/>
              <a:t>Google</a:t>
            </a:r>
            <a:r>
              <a:rPr lang="ru-RU" sz="1400" dirty="0" smtClean="0"/>
              <a:t> – 2,5%; </a:t>
            </a:r>
            <a:r>
              <a:rPr lang="en-US" sz="1400" dirty="0"/>
              <a:t>Yahoo</a:t>
            </a:r>
            <a:r>
              <a:rPr lang="en-US" sz="1400" dirty="0" smtClean="0"/>
              <a:t>!</a:t>
            </a:r>
            <a:r>
              <a:rPr lang="ru-RU" sz="1400" dirty="0" smtClean="0"/>
              <a:t> – 4,8%</a:t>
            </a:r>
          </a:p>
          <a:p>
            <a:pPr lvl="1"/>
            <a:r>
              <a:rPr lang="ru-RU" sz="1400" dirty="0" smtClean="0"/>
              <a:t>по запросам «из потока» у лидеров 1–2% спама</a:t>
            </a:r>
            <a:endParaRPr lang="ru-RU" sz="1400" dirty="0"/>
          </a:p>
          <a:p>
            <a:pPr lvl="1"/>
            <a:endParaRPr lang="ru-RU" sz="1400" dirty="0"/>
          </a:p>
          <a:p>
            <a:r>
              <a:rPr lang="ru-RU" b="1" dirty="0" smtClean="0"/>
              <a:t>Рекламная нагрузка</a:t>
            </a:r>
            <a:r>
              <a:rPr lang="en-US" b="1" dirty="0"/>
              <a:t> </a:t>
            </a:r>
            <a:r>
              <a:rPr lang="ru-RU" sz="1600" dirty="0"/>
              <a:t>(по </a:t>
            </a:r>
            <a:r>
              <a:rPr lang="ru-RU" sz="1600" dirty="0" smtClean="0"/>
              <a:t>запросам на скачивание)</a:t>
            </a:r>
            <a:endParaRPr lang="ru-RU" b="1" dirty="0" smtClean="0"/>
          </a:p>
          <a:p>
            <a:pPr lvl="1"/>
            <a:r>
              <a:rPr lang="ru-RU" sz="1400" dirty="0" smtClean="0"/>
              <a:t>Яндекс</a:t>
            </a:r>
            <a:r>
              <a:rPr lang="ru-RU" sz="1400" dirty="0"/>
              <a:t>, </a:t>
            </a:r>
            <a:r>
              <a:rPr lang="en-US" sz="1400" dirty="0" smtClean="0"/>
              <a:t>Google</a:t>
            </a:r>
            <a:r>
              <a:rPr lang="ru-RU" sz="1400" dirty="0" smtClean="0"/>
              <a:t>, </a:t>
            </a:r>
            <a:r>
              <a:rPr lang="en-US" sz="1400" dirty="0" smtClean="0"/>
              <a:t>Mail.ru</a:t>
            </a:r>
            <a:r>
              <a:rPr lang="ru-RU" sz="1400" dirty="0"/>
              <a:t> – </a:t>
            </a:r>
            <a:r>
              <a:rPr lang="ru-RU" sz="1400" dirty="0" smtClean="0"/>
              <a:t>11-12,5</a:t>
            </a:r>
            <a:r>
              <a:rPr lang="en-US" sz="1400" dirty="0" smtClean="0"/>
              <a:t> </a:t>
            </a:r>
            <a:r>
              <a:rPr lang="ru-RU" sz="1400" dirty="0" smtClean="0"/>
              <a:t>«рекламных баллов»</a:t>
            </a:r>
          </a:p>
          <a:p>
            <a:pPr lvl="1"/>
            <a:r>
              <a:rPr lang="ru-RU" sz="1400" dirty="0"/>
              <a:t>э</a:t>
            </a:r>
            <a:r>
              <a:rPr lang="ru-RU" sz="1400" dirty="0" smtClean="0"/>
              <a:t>то соответствует в среднем одному баннеру, закрывающему контент, </a:t>
            </a:r>
            <a:br>
              <a:rPr lang="ru-RU" sz="1400" dirty="0" smtClean="0"/>
            </a:br>
            <a:r>
              <a:rPr lang="ru-RU" sz="1400" dirty="0" smtClean="0"/>
              <a:t>плюс одному крупному мигающему баннеру</a:t>
            </a:r>
            <a:endParaRPr lang="ru-RU" sz="1400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347614"/>
            <a:ext cx="144780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46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Раздражающие факторы	</a:t>
            </a:r>
            <a:r>
              <a:rPr lang="en-US" dirty="0">
                <a:sym typeface="Wingdings" pitchFamily="2" charset="2"/>
              </a:rPr>
              <a:t> 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Порнореклама</a:t>
            </a:r>
            <a:r>
              <a:rPr lang="en-US" b="1" dirty="0" smtClean="0"/>
              <a:t> </a:t>
            </a:r>
            <a:r>
              <a:rPr lang="ru-RU" sz="1600" dirty="0" smtClean="0"/>
              <a:t>(по </a:t>
            </a:r>
            <a:r>
              <a:rPr lang="ru-RU" sz="1600" dirty="0"/>
              <a:t>запросам на скачивание</a:t>
            </a:r>
            <a:r>
              <a:rPr lang="ru-RU" sz="1600" dirty="0" smtClean="0"/>
              <a:t>)</a:t>
            </a:r>
            <a:endParaRPr lang="ru-RU" sz="1600" dirty="0"/>
          </a:p>
          <a:p>
            <a:pPr lvl="1"/>
            <a:r>
              <a:rPr lang="ru-RU" sz="1400" dirty="0"/>
              <a:t>Яндекс – </a:t>
            </a:r>
            <a:r>
              <a:rPr lang="ru-RU" sz="1400" dirty="0" smtClean="0"/>
              <a:t>0,5% сайтов с порнорекламой (год назад было 1,5%)</a:t>
            </a:r>
          </a:p>
          <a:p>
            <a:pPr lvl="1"/>
            <a:r>
              <a:rPr lang="en-US" sz="1400" dirty="0" smtClean="0"/>
              <a:t>Google</a:t>
            </a:r>
            <a:r>
              <a:rPr lang="ru-RU" sz="1400" dirty="0"/>
              <a:t>, </a:t>
            </a:r>
            <a:r>
              <a:rPr lang="en-US" sz="1400" dirty="0" smtClean="0"/>
              <a:t>Mail.ru</a:t>
            </a:r>
            <a:r>
              <a:rPr lang="ru-RU" sz="1400" dirty="0" smtClean="0"/>
              <a:t> – 1,2–1,3% сайтов с порнорекламой</a:t>
            </a:r>
            <a:r>
              <a:rPr lang="ru-RU" sz="1400" dirty="0"/>
              <a:t> (год назад </a:t>
            </a:r>
            <a:r>
              <a:rPr lang="ru-RU" sz="1400" dirty="0" smtClean="0"/>
              <a:t>2–2,5</a:t>
            </a:r>
            <a:r>
              <a:rPr lang="ru-RU" sz="1400" dirty="0"/>
              <a:t>%)</a:t>
            </a:r>
            <a:r>
              <a:rPr lang="ru-RU" sz="1400" dirty="0" smtClean="0"/>
              <a:t> </a:t>
            </a:r>
          </a:p>
          <a:p>
            <a:pPr lvl="1"/>
            <a:r>
              <a:rPr lang="ru-RU" sz="1400" dirty="0" smtClean="0"/>
              <a:t>при включенном семейном фильтре результаты почти такие же</a:t>
            </a:r>
            <a:br>
              <a:rPr lang="ru-RU" sz="1400" dirty="0" smtClean="0"/>
            </a:br>
            <a:endParaRPr lang="ru-RU" sz="1400" dirty="0"/>
          </a:p>
          <a:p>
            <a:r>
              <a:rPr lang="ru-RU" b="1" dirty="0" smtClean="0"/>
              <a:t>Порнография</a:t>
            </a:r>
            <a:r>
              <a:rPr lang="en-US" b="1" dirty="0" smtClean="0"/>
              <a:t> </a:t>
            </a:r>
            <a:r>
              <a:rPr lang="ru-RU" sz="1600" dirty="0"/>
              <a:t>(по </a:t>
            </a:r>
            <a:r>
              <a:rPr lang="ru-RU" sz="1600" dirty="0" smtClean="0"/>
              <a:t>«двусмысленным» запросам)</a:t>
            </a:r>
            <a:endParaRPr lang="ru-RU" b="1" dirty="0" smtClean="0"/>
          </a:p>
          <a:p>
            <a:pPr lvl="1"/>
            <a:r>
              <a:rPr lang="en-US" sz="1400" dirty="0" smtClean="0"/>
              <a:t>Mail.ru, </a:t>
            </a:r>
            <a:r>
              <a:rPr lang="ru-RU" sz="1400" dirty="0" smtClean="0"/>
              <a:t>Яндекс, </a:t>
            </a:r>
            <a:r>
              <a:rPr lang="en-US" sz="1400" dirty="0" smtClean="0"/>
              <a:t>Google </a:t>
            </a:r>
            <a:r>
              <a:rPr lang="ru-RU" sz="1400" dirty="0" smtClean="0"/>
              <a:t>–</a:t>
            </a:r>
            <a:r>
              <a:rPr lang="en-US" sz="1400" dirty="0" smtClean="0"/>
              <a:t> </a:t>
            </a:r>
            <a:r>
              <a:rPr lang="ru-RU" sz="1400" dirty="0" smtClean="0"/>
              <a:t>5–</a:t>
            </a:r>
            <a:r>
              <a:rPr lang="en-US" sz="1400" dirty="0" smtClean="0"/>
              <a:t>7%</a:t>
            </a:r>
            <a:endParaRPr lang="ru-RU" sz="1400" dirty="0" smtClean="0"/>
          </a:p>
          <a:p>
            <a:pPr lvl="1"/>
            <a:r>
              <a:rPr lang="en-US" sz="1400" dirty="0" smtClean="0"/>
              <a:t>Yahoo!, Bing – </a:t>
            </a:r>
            <a:r>
              <a:rPr lang="ru-RU" sz="1400" dirty="0" smtClean="0"/>
              <a:t>более 30%</a:t>
            </a:r>
            <a:br>
              <a:rPr lang="ru-RU" sz="1400" dirty="0" smtClean="0"/>
            </a:br>
            <a:endParaRPr lang="en-US" sz="1400" dirty="0" smtClean="0"/>
          </a:p>
          <a:p>
            <a:r>
              <a:rPr lang="ru-RU" b="1" dirty="0" smtClean="0"/>
              <a:t>Семейный фильтр </a:t>
            </a:r>
            <a:r>
              <a:rPr lang="ru-RU" sz="1600" dirty="0" smtClean="0"/>
              <a:t>(порнография</a:t>
            </a:r>
            <a:r>
              <a:rPr lang="ru-RU" sz="1600" dirty="0"/>
              <a:t> при включенном семейном </a:t>
            </a:r>
            <a:r>
              <a:rPr lang="ru-RU" sz="1600" dirty="0" smtClean="0"/>
              <a:t>фильтре, по </a:t>
            </a:r>
            <a:r>
              <a:rPr lang="ru-RU" sz="1600" dirty="0"/>
              <a:t>«двусмысленным» </a:t>
            </a:r>
            <a:r>
              <a:rPr lang="ru-RU" sz="1600" dirty="0" smtClean="0"/>
              <a:t>запросам)</a:t>
            </a:r>
            <a:endParaRPr lang="ru-RU" b="1" dirty="0"/>
          </a:p>
          <a:p>
            <a:pPr lvl="1"/>
            <a:r>
              <a:rPr lang="ru-RU" sz="1400" dirty="0"/>
              <a:t>Яндекс, </a:t>
            </a:r>
            <a:r>
              <a:rPr lang="en-US" sz="1400" dirty="0" smtClean="0"/>
              <a:t>Mail.ru</a:t>
            </a:r>
            <a:r>
              <a:rPr lang="en-US" sz="1400" dirty="0"/>
              <a:t>, </a:t>
            </a:r>
            <a:r>
              <a:rPr lang="en-US" sz="1400" dirty="0" smtClean="0"/>
              <a:t>Google </a:t>
            </a:r>
            <a:r>
              <a:rPr lang="ru-RU" sz="1400" dirty="0"/>
              <a:t>–</a:t>
            </a:r>
            <a:r>
              <a:rPr lang="en-US" sz="1400" dirty="0"/>
              <a:t> </a:t>
            </a:r>
            <a:r>
              <a:rPr lang="ru-RU" sz="1400" dirty="0" smtClean="0"/>
              <a:t>0,7–1,</a:t>
            </a:r>
            <a:r>
              <a:rPr lang="en-US" sz="1400" dirty="0" smtClean="0"/>
              <a:t>7%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629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500" y="385763"/>
            <a:ext cx="8143875" cy="9001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cap="none" dirty="0" smtClean="0"/>
              <a:t>AnalyzeThis.ru: </a:t>
            </a:r>
            <a:r>
              <a:rPr lang="ru-RU" cap="none" dirty="0" smtClean="0"/>
              <a:t>немного истории</a:t>
            </a:r>
            <a:endParaRPr cap="none" dirty="0"/>
          </a:p>
        </p:txBody>
      </p:sp>
      <p:sp>
        <p:nvSpPr>
          <p:cNvPr id="8195" name="Содержимое 4"/>
          <p:cNvSpPr>
            <a:spLocks noGrp="1"/>
          </p:cNvSpPr>
          <p:nvPr>
            <p:ph idx="1"/>
          </p:nvPr>
        </p:nvSpPr>
        <p:spPr>
          <a:xfrm>
            <a:off x="571500" y="1350962"/>
            <a:ext cx="5728692" cy="3597052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5 лет: 2007-2012</a:t>
            </a:r>
          </a:p>
          <a:p>
            <a:r>
              <a:rPr lang="ru-RU" sz="1800" dirty="0" smtClean="0"/>
              <a:t>«Отцы-основатели»: </a:t>
            </a:r>
            <a:br>
              <a:rPr lang="ru-RU" sz="1800" dirty="0" smtClean="0"/>
            </a:br>
            <a:r>
              <a:rPr lang="ru-RU" sz="1800" dirty="0" smtClean="0"/>
              <a:t>Андрей Иванов и </a:t>
            </a:r>
            <a:br>
              <a:rPr lang="ru-RU" sz="1800" dirty="0" smtClean="0"/>
            </a:br>
            <a:r>
              <a:rPr lang="ru-RU" sz="1800" dirty="0" smtClean="0"/>
              <a:t>Владимир Ермаков</a:t>
            </a:r>
          </a:p>
          <a:p>
            <a:r>
              <a:rPr lang="ru-RU" sz="1800" dirty="0" smtClean="0"/>
              <a:t>Уже 50 (!) анализаторов </a:t>
            </a:r>
            <a:br>
              <a:rPr lang="ru-RU" sz="1800" dirty="0" smtClean="0"/>
            </a:br>
            <a:r>
              <a:rPr lang="ru-RU" sz="1600" dirty="0" smtClean="0"/>
              <a:t>(считая английские, </a:t>
            </a:r>
            <a:br>
              <a:rPr lang="ru-RU" sz="1600" dirty="0" smtClean="0"/>
            </a:br>
            <a:r>
              <a:rPr lang="ru-RU" sz="1600" dirty="0" smtClean="0"/>
              <a:t>не считая «вкладок»)</a:t>
            </a:r>
          </a:p>
          <a:p>
            <a:r>
              <a:rPr lang="ru-RU" sz="1800" dirty="0" smtClean="0"/>
              <a:t>Около 30 аспектов поиска, </a:t>
            </a:r>
            <a:br>
              <a:rPr lang="ru-RU" sz="1800" dirty="0" smtClean="0"/>
            </a:br>
            <a:r>
              <a:rPr lang="ru-RU" sz="1600" dirty="0" smtClean="0"/>
              <a:t>поддающихся автоматическому анализу</a:t>
            </a:r>
          </a:p>
          <a:p>
            <a:r>
              <a:rPr lang="en-US" sz="1800" dirty="0" smtClean="0"/>
              <a:t>&gt;</a:t>
            </a:r>
            <a:r>
              <a:rPr lang="ru-RU" sz="1800" dirty="0" smtClean="0"/>
              <a:t>10</a:t>
            </a:r>
            <a:r>
              <a:rPr lang="en-US" sz="1800" dirty="0" smtClean="0"/>
              <a:t> </a:t>
            </a:r>
            <a:r>
              <a:rPr lang="ru-RU" sz="1800" dirty="0" smtClean="0"/>
              <a:t>анализаторов за последний год, </a:t>
            </a:r>
            <a:br>
              <a:rPr lang="ru-RU" sz="1800" dirty="0" smtClean="0"/>
            </a:br>
            <a:r>
              <a:rPr lang="ru-RU" sz="1600" dirty="0" smtClean="0"/>
              <a:t>7 мы представляем впервые</a:t>
            </a:r>
            <a:endParaRPr lang="ru-RU" sz="1800" dirty="0" smtClean="0"/>
          </a:p>
          <a:p>
            <a:r>
              <a:rPr lang="ru-RU" sz="1800" dirty="0" smtClean="0"/>
              <a:t>Проект пережил несколько поисковиков: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i="1" dirty="0" err="1" smtClean="0"/>
              <a:t>Aport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GoGo</a:t>
            </a:r>
            <a:r>
              <a:rPr lang="en-US" sz="1800" i="1" dirty="0" smtClean="0"/>
              <a:t>, Rambler</a:t>
            </a:r>
            <a:endParaRPr lang="ru-RU" dirty="0" smtClean="0"/>
          </a:p>
          <a:p>
            <a:endParaRPr lang="ru-RU" sz="1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012160" y="3374871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smtClean="0"/>
              <a:t>Один из первых анализаторов:</a:t>
            </a:r>
          </a:p>
          <a:p>
            <a:pPr algn="r"/>
            <a:r>
              <a:rPr lang="ru-RU" sz="1200" dirty="0" smtClean="0"/>
              <a:t>качество навигационного поиска,</a:t>
            </a:r>
            <a:br>
              <a:rPr lang="ru-RU" sz="1200" dirty="0" smtClean="0"/>
            </a:br>
            <a:r>
              <a:rPr lang="ru-RU" sz="1200" dirty="0" smtClean="0"/>
              <a:t>сводный график за 2007-2012 годы</a:t>
            </a:r>
            <a:endParaRPr lang="ru-RU" sz="1600" dirty="0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31519"/>
            <a:ext cx="4333164" cy="1860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Скорость поиска				</a:t>
            </a:r>
            <a:r>
              <a:rPr lang="ru-RU" dirty="0">
                <a:sym typeface="Wingdings" pitchFamily="2" charset="2"/>
              </a:rPr>
              <a:t> 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0,3–0,8 секунды на загрузку </a:t>
            </a:r>
            <a:br>
              <a:rPr lang="ru-RU" dirty="0" smtClean="0"/>
            </a:br>
            <a:r>
              <a:rPr lang="ru-RU" dirty="0" smtClean="0"/>
              <a:t>результатов поиска</a:t>
            </a:r>
          </a:p>
          <a:p>
            <a:r>
              <a:rPr lang="en-US" dirty="0" smtClean="0"/>
              <a:t>Mail.ru </a:t>
            </a:r>
            <a:r>
              <a:rPr lang="ru-RU" dirty="0" smtClean="0"/>
              <a:t>обогнал </a:t>
            </a:r>
            <a:r>
              <a:rPr lang="en-US" dirty="0" smtClean="0"/>
              <a:t>Google</a:t>
            </a:r>
          </a:p>
          <a:p>
            <a:r>
              <a:rPr lang="ru-RU" dirty="0" smtClean="0"/>
              <a:t>Разброс между городами России </a:t>
            </a:r>
            <a:br>
              <a:rPr lang="ru-RU" dirty="0" smtClean="0"/>
            </a:br>
            <a:r>
              <a:rPr lang="ru-RU" dirty="0" smtClean="0"/>
              <a:t>не очень большой:</a:t>
            </a:r>
          </a:p>
          <a:p>
            <a:pPr lvl="1"/>
            <a:r>
              <a:rPr lang="ru-RU" dirty="0"/>
              <a:t>Москва: 0,2–0,8 секунды</a:t>
            </a:r>
          </a:p>
          <a:p>
            <a:pPr lvl="1"/>
            <a:r>
              <a:rPr lang="ru-RU" dirty="0"/>
              <a:t>Владивосток: 0,5–1,1 секунды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347614"/>
            <a:ext cx="146685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46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ТАК КТО ЖЕ ЛИДЕР?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3507854"/>
            <a:ext cx="8143932" cy="13681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Теперь два </a:t>
            </a:r>
            <a:r>
              <a:rPr lang="ru-RU" i="1" dirty="0" smtClean="0"/>
              <a:t>независимых</a:t>
            </a:r>
            <a:r>
              <a:rPr lang="ru-RU" dirty="0" smtClean="0"/>
              <a:t> способа это узнать:</a:t>
            </a:r>
          </a:p>
          <a:p>
            <a:pPr lvl="1"/>
            <a:r>
              <a:rPr lang="ru-RU" dirty="0"/>
              <a:t>«суммарный» </a:t>
            </a:r>
            <a:r>
              <a:rPr lang="ru-RU" dirty="0" smtClean="0"/>
              <a:t>анализатор</a:t>
            </a:r>
          </a:p>
          <a:p>
            <a:pPr lvl="1"/>
            <a:r>
              <a:rPr lang="ru-RU" dirty="0" smtClean="0"/>
              <a:t>асессорские </a:t>
            </a:r>
            <a:r>
              <a:rPr lang="ru-RU" dirty="0"/>
              <a:t>оценки</a:t>
            </a:r>
            <a:r>
              <a:rPr lang="en-US" baseline="30000" dirty="0" smtClean="0">
                <a:solidFill>
                  <a:srgbClr val="FF0000"/>
                </a:solidFill>
                <a:latin typeface="Arial" charset="0"/>
              </a:rPr>
              <a:t>NEW</a:t>
            </a:r>
            <a:r>
              <a:rPr lang="en-US" baseline="30000" dirty="0">
                <a:solidFill>
                  <a:srgbClr val="FF0000"/>
                </a:solidFill>
                <a:latin typeface="Arial" charset="0"/>
              </a:rPr>
              <a:t>!</a:t>
            </a:r>
            <a:endParaRPr lang="ru-RU" dirty="0" smtClean="0"/>
          </a:p>
          <a:p>
            <a:r>
              <a:rPr lang="ru-RU" b="1" dirty="0" smtClean="0"/>
              <a:t>Яндекс</a:t>
            </a:r>
            <a:r>
              <a:rPr lang="ru-RU" dirty="0" smtClean="0"/>
              <a:t> и </a:t>
            </a:r>
            <a:r>
              <a:rPr lang="en-US" b="1" dirty="0" smtClean="0"/>
              <a:t>Google</a:t>
            </a:r>
            <a:r>
              <a:rPr lang="en-US" dirty="0" smtClean="0"/>
              <a:t> </a:t>
            </a:r>
            <a:r>
              <a:rPr lang="ru-RU" dirty="0" smtClean="0"/>
              <a:t>идут ноздря в ноздрю</a:t>
            </a:r>
          </a:p>
          <a:p>
            <a:r>
              <a:rPr lang="en-US" b="1" dirty="0"/>
              <a:t>Mail.ru</a:t>
            </a:r>
            <a:r>
              <a:rPr lang="en-US" dirty="0"/>
              <a:t> </a:t>
            </a:r>
            <a:r>
              <a:rPr lang="ru-RU" dirty="0"/>
              <a:t>догоняет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91" y="1203599"/>
            <a:ext cx="7489701" cy="2175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5116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none" dirty="0" smtClean="0"/>
              <a:t>Доли рынка: батальное полотно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3723878"/>
            <a:ext cx="8143932" cy="9361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Яндекс держится на уровне </a:t>
            </a:r>
            <a:r>
              <a:rPr lang="en-US" dirty="0" smtClean="0"/>
              <a:t>&gt;</a:t>
            </a:r>
            <a:r>
              <a:rPr lang="ru-RU" dirty="0" smtClean="0"/>
              <a:t>60%</a:t>
            </a:r>
          </a:p>
          <a:p>
            <a:r>
              <a:rPr lang="en-US" dirty="0" smtClean="0"/>
              <a:t>Google</a:t>
            </a:r>
            <a:r>
              <a:rPr lang="ru-RU" dirty="0" smtClean="0"/>
              <a:t> не достиг 30%</a:t>
            </a:r>
          </a:p>
          <a:p>
            <a:r>
              <a:rPr lang="en-US" dirty="0" smtClean="0"/>
              <a:t>Mail.ru </a:t>
            </a:r>
            <a:r>
              <a:rPr lang="ru-RU" dirty="0" smtClean="0"/>
              <a:t>«упирается» в 10%</a:t>
            </a:r>
            <a:endParaRPr lang="ru-RU" dirty="0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9" y="1162050"/>
            <a:ext cx="6254650" cy="240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347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Доли рынка</a:t>
            </a:r>
            <a:r>
              <a:rPr lang="en-US" cap="none" dirty="0" smtClean="0"/>
              <a:t> Revisited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4443958"/>
            <a:ext cx="8143932" cy="21602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graphicFrame>
        <p:nvGraphicFramePr>
          <p:cNvPr id="7" name="Group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296274"/>
              </p:ext>
            </p:extLst>
          </p:nvPr>
        </p:nvGraphicFramePr>
        <p:xfrm>
          <a:off x="467544" y="1340840"/>
          <a:ext cx="8208911" cy="2959102"/>
        </p:xfrm>
        <a:graphic>
          <a:graphicData uri="http://schemas.openxmlformats.org/drawingml/2006/table">
            <a:tbl>
              <a:tblPr/>
              <a:tblGrid>
                <a:gridCol w="1800200"/>
                <a:gridCol w="2160240"/>
                <a:gridCol w="2105463"/>
                <a:gridCol w="2143008"/>
              </a:tblGrid>
              <a:tr h="936625"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Поисковая </a:t>
                      </a:r>
                    </a:p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система</a:t>
                      </a:r>
                    </a:p>
                  </a:txBody>
                  <a:tcPr marL="306000" marR="90000" marT="108000" marB="0" anchor="ctr" horzOverflow="overflow">
                    <a:lnL>
                      <a:noFill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Переходы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 данным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LiveInternet.ru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06000" marR="90000" marT="108000" marB="0" anchor="ctr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счетчиков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LiveInternet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ru-RU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в выдаче </a:t>
                      </a:r>
                    </a:p>
                  </a:txBody>
                  <a:tcPr marL="306000" marR="90000" marT="108000" marB="0" anchor="ctr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Уточненная доля переходов</a:t>
                      </a:r>
                    </a:p>
                  </a:txBody>
                  <a:tcPr marL="306000" marR="90000" marT="108000" marB="0" anchor="ctr" horzOverflow="overflow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dirty="0" smtClean="0"/>
                        <a:t>Яндекс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1,1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,4%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60,5%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dirty="0" smtClean="0"/>
                        <a:t>Google</a:t>
                      </a:r>
                      <a:endParaRPr lang="ru-RU" dirty="0" smtClean="0"/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27,3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29,9%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30,2%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dirty="0" smtClean="0"/>
                        <a:t>Mail.ru</a:t>
                      </a:r>
                      <a:endParaRPr lang="ru-RU" dirty="0" smtClean="0"/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8,7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44,3%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6,5%</a:t>
                      </a: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dirty="0" smtClean="0"/>
                        <a:t>Rambler</a:t>
                      </a:r>
                      <a:endParaRPr lang="ru-RU" dirty="0" smtClean="0"/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33,7%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1,3%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dirty="0" smtClean="0"/>
                        <a:t>Bing</a:t>
                      </a:r>
                      <a:endParaRPr lang="ru-RU" dirty="0" smtClean="0"/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31,7%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2663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0,7%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06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567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none" dirty="0" smtClean="0"/>
              <a:t>КОМУ ЭТО НУЖНО:</a:t>
            </a:r>
            <a:br>
              <a:rPr lang="ru-RU" cap="none" dirty="0" smtClean="0"/>
            </a:br>
            <a:r>
              <a:rPr lang="ru-RU" cap="none" dirty="0" smtClean="0"/>
              <a:t>Анализаторы для поисковиков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07654"/>
            <a:ext cx="8143932" cy="31683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Миссия проекта: улучшение поиска в Рунете</a:t>
            </a:r>
          </a:p>
          <a:p>
            <a:r>
              <a:rPr lang="ru-RU" dirty="0" smtClean="0"/>
              <a:t>Независимая и объективная оценка</a:t>
            </a:r>
          </a:p>
          <a:p>
            <a:r>
              <a:rPr lang="ru-RU" dirty="0" smtClean="0"/>
              <a:t>Стимул для разработчиков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sz="1700" dirty="0" smtClean="0"/>
              <a:t>после публикации анализатора графики начинают ползти вверх</a:t>
            </a:r>
            <a:endParaRPr lang="ru-RU" dirty="0" smtClean="0"/>
          </a:p>
          <a:p>
            <a:r>
              <a:rPr lang="ru-RU" dirty="0" smtClean="0"/>
              <a:t>Возможность сравнить себя и других</a:t>
            </a:r>
            <a:br>
              <a:rPr lang="ru-RU" dirty="0" smtClean="0"/>
            </a:br>
            <a:r>
              <a:rPr lang="ru-RU" sz="1700" dirty="0" smtClean="0"/>
              <a:t>в том числе по нетривиальным параметрам</a:t>
            </a:r>
            <a:endParaRPr lang="ru-RU" sz="1800" dirty="0" smtClean="0"/>
          </a:p>
          <a:p>
            <a:endParaRPr lang="ru-RU" sz="1500" dirty="0" smtClean="0"/>
          </a:p>
          <a:p>
            <a:r>
              <a:rPr lang="ru-RU" dirty="0" smtClean="0"/>
              <a:t>Спасибо поисковикам за помощь:</a:t>
            </a:r>
          </a:p>
          <a:p>
            <a:pPr lvl="1"/>
            <a:r>
              <a:rPr lang="ru-RU" dirty="0" smtClean="0"/>
              <a:t>ошибки, несрабатывания</a:t>
            </a:r>
          </a:p>
          <a:p>
            <a:pPr lvl="1"/>
            <a:r>
              <a:rPr lang="ru-RU" dirty="0" smtClean="0"/>
              <a:t>лимит запросов</a:t>
            </a:r>
          </a:p>
          <a:p>
            <a:pPr lvl="1"/>
            <a:r>
              <a:rPr lang="ru-RU" dirty="0" smtClean="0"/>
              <a:t>идеи анализаторов</a:t>
            </a:r>
          </a:p>
          <a:p>
            <a:r>
              <a:rPr lang="ru-RU" dirty="0" smtClean="0"/>
              <a:t>Избегать </a:t>
            </a:r>
            <a:r>
              <a:rPr lang="ru-RU" dirty="0"/>
              <a:t>соблазна прямого использования</a:t>
            </a:r>
            <a:r>
              <a:rPr lang="ru-RU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4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Анализаторы для </a:t>
            </a:r>
            <a:r>
              <a:rPr lang="en-US" cap="none" dirty="0" smtClean="0"/>
              <a:t>SEO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0160"/>
            <a:ext cx="8143932" cy="330982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(Бес)полезны.</a:t>
            </a:r>
            <a:br>
              <a:rPr lang="ru-RU" dirty="0" smtClean="0"/>
            </a:br>
            <a:r>
              <a:rPr lang="ru-RU" sz="1800" dirty="0" smtClean="0"/>
              <a:t>На вопрос </a:t>
            </a:r>
            <a:r>
              <a:rPr lang="ru-RU" sz="1800" i="1" dirty="0" smtClean="0"/>
              <a:t>почему меня забанили</a:t>
            </a:r>
            <a:r>
              <a:rPr lang="ru-RU" sz="1800" dirty="0" smtClean="0"/>
              <a:t> не отвечают</a:t>
            </a:r>
            <a:endParaRPr lang="ru-RU" dirty="0" smtClean="0"/>
          </a:p>
          <a:p>
            <a:r>
              <a:rPr lang="ru-RU" dirty="0" smtClean="0"/>
              <a:t>Знать </a:t>
            </a:r>
            <a:r>
              <a:rPr lang="ru-RU" strike="sngStrike" dirty="0" smtClean="0"/>
              <a:t>врага</a:t>
            </a:r>
            <a:r>
              <a:rPr lang="ru-RU" dirty="0" smtClean="0"/>
              <a:t> партнера в лицо.</a:t>
            </a:r>
            <a:br>
              <a:rPr lang="ru-RU" dirty="0" smtClean="0"/>
            </a:br>
            <a:r>
              <a:rPr lang="ru-RU" sz="1800" dirty="0" smtClean="0"/>
              <a:t>Дают много (бес)полезных знаний о поисковиках</a:t>
            </a:r>
          </a:p>
          <a:p>
            <a:r>
              <a:rPr lang="ru-RU" dirty="0" smtClean="0"/>
              <a:t>Обратите внимание на анализаторы:</a:t>
            </a:r>
          </a:p>
          <a:p>
            <a:pPr lvl="1"/>
            <a:r>
              <a:rPr lang="ru-RU" dirty="0" smtClean="0"/>
              <a:t>Апдейты</a:t>
            </a:r>
          </a:p>
          <a:p>
            <a:pPr lvl="1"/>
            <a:r>
              <a:rPr lang="ru-RU" dirty="0" smtClean="0"/>
              <a:t>Переходы (</a:t>
            </a:r>
            <a:r>
              <a:rPr lang="ru-RU" i="1" dirty="0" smtClean="0"/>
              <a:t>доли рынка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Региональный поиск, Региональная навигация</a:t>
            </a:r>
          </a:p>
          <a:p>
            <a:pPr lvl="1"/>
            <a:r>
              <a:rPr lang="ru-RU" dirty="0" smtClean="0"/>
              <a:t>Оригиналы (</a:t>
            </a:r>
            <a:r>
              <a:rPr lang="ru-RU" i="1" dirty="0" smtClean="0"/>
              <a:t>кого найдут – меня или злостного копипастера?</a:t>
            </a:r>
            <a:r>
              <a:rPr lang="ru-RU" dirty="0" smtClean="0"/>
              <a:t>)</a:t>
            </a:r>
          </a:p>
          <a:p>
            <a:pPr lvl="1"/>
            <a:r>
              <a:rPr lang="en-US" dirty="0" smtClean="0"/>
              <a:t>SEO</a:t>
            </a:r>
            <a:r>
              <a:rPr lang="ru-RU" dirty="0" smtClean="0"/>
              <a:t>-прессинг</a:t>
            </a:r>
          </a:p>
          <a:p>
            <a:r>
              <a:rPr lang="ru-RU" dirty="0" smtClean="0"/>
              <a:t>Сделаем анализатор вместе!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8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Сделаем анализатор вместе!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Оригиналы: </a:t>
            </a:r>
            <a:r>
              <a:rPr lang="en-US" dirty="0" smtClean="0"/>
              <a:t>SEO (</a:t>
            </a:r>
            <a:r>
              <a:rPr lang="ru-RU" i="1" dirty="0" smtClean="0"/>
              <a:t>название условное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Будет работать так же, как анализатор оригиналов</a:t>
            </a:r>
            <a:r>
              <a:rPr lang="en-US" dirty="0" smtClean="0"/>
              <a:t>:</a:t>
            </a:r>
          </a:p>
          <a:p>
            <a:pPr lvl="1"/>
            <a:r>
              <a:rPr lang="ru-RU" dirty="0" smtClean="0"/>
              <a:t>по запросу с цитатой сайт должен попасть в десятку</a:t>
            </a:r>
          </a:p>
          <a:p>
            <a:pPr lvl="1"/>
            <a:r>
              <a:rPr lang="ru-RU" dirty="0" smtClean="0"/>
              <a:t>и чем выше, тем лучше</a:t>
            </a:r>
          </a:p>
          <a:p>
            <a:r>
              <a:rPr lang="ru-RU" dirty="0" smtClean="0"/>
              <a:t>Надо подобрать 100 оригинальных текстов:</a:t>
            </a:r>
          </a:p>
          <a:p>
            <a:pPr lvl="1"/>
            <a:r>
              <a:rPr lang="ru-RU" dirty="0"/>
              <a:t>действительно </a:t>
            </a:r>
            <a:r>
              <a:rPr lang="ru-RU" dirty="0" smtClean="0"/>
              <a:t>оригинальные </a:t>
            </a:r>
            <a:r>
              <a:rPr lang="ru-RU" sz="1400" dirty="0" smtClean="0"/>
              <a:t>(нет смысла лукавить)</a:t>
            </a:r>
            <a:endParaRPr lang="ru-RU" sz="1400" dirty="0"/>
          </a:p>
          <a:p>
            <a:pPr lvl="1"/>
            <a:r>
              <a:rPr lang="ru-RU" dirty="0" smtClean="0"/>
              <a:t>заиндексированные поисковыми машинами</a:t>
            </a:r>
          </a:p>
          <a:p>
            <a:pPr lvl="1"/>
            <a:r>
              <a:rPr lang="ru-RU" dirty="0" smtClean="0"/>
              <a:t>широко растиражированные конкурентами</a:t>
            </a:r>
          </a:p>
          <a:p>
            <a:pPr lvl="1"/>
            <a:r>
              <a:rPr lang="ru-RU" dirty="0" smtClean="0"/>
              <a:t>только и исключительно </a:t>
            </a:r>
            <a:r>
              <a:rPr lang="ru-RU" i="1" dirty="0" smtClean="0"/>
              <a:t>качественный СДЛ</a:t>
            </a:r>
            <a:endParaRPr lang="en-US" i="1" dirty="0" smtClean="0"/>
          </a:p>
          <a:p>
            <a:pPr lvl="1"/>
            <a:r>
              <a:rPr lang="ru-RU" dirty="0" smtClean="0"/>
              <a:t>по возможности с разных сайтов</a:t>
            </a:r>
          </a:p>
          <a:p>
            <a:pPr lvl="1"/>
            <a:r>
              <a:rPr lang="ru-RU" dirty="0" smtClean="0"/>
              <a:t>не обязательно те, которые не находятся</a:t>
            </a:r>
          </a:p>
          <a:p>
            <a:r>
              <a:rPr lang="ru-RU" dirty="0" smtClean="0"/>
              <a:t>Присылать на </a:t>
            </a:r>
            <a:r>
              <a:rPr lang="en-US" dirty="0" smtClean="0">
                <a:hlinkClick r:id="rId2"/>
              </a:rPr>
              <a:t>mv@ashmanov.com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Спорим, ситуация улучшится?</a:t>
            </a:r>
            <a:endParaRPr lang="ru-RU" i="1" dirty="0" smtClean="0"/>
          </a:p>
          <a:p>
            <a:pPr lvl="1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8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71500" y="385763"/>
            <a:ext cx="4714875" cy="900112"/>
          </a:xfrm>
        </p:spPr>
        <p:txBody>
          <a:bodyPr/>
          <a:lstStyle/>
          <a:p>
            <a:pPr>
              <a:defRPr/>
            </a:pPr>
            <a:r>
              <a:rPr lang="ru-RU" cap="none" dirty="0" smtClean="0"/>
              <a:t>Спасибо</a:t>
            </a:r>
            <a:r>
              <a:rPr lang="ru-RU" dirty="0" smtClean="0"/>
              <a:t>!</a:t>
            </a:r>
            <a:br>
              <a:rPr lang="ru-RU" dirty="0" smtClean="0"/>
            </a:br>
            <a:r>
              <a:rPr lang="ru-RU" sz="4800" cap="none" dirty="0" smtClean="0"/>
              <a:t>Вопросы?</a:t>
            </a:r>
            <a:r>
              <a:rPr lang="en-US" dirty="0" smtClean="0"/>
              <a:t/>
            </a:r>
            <a:br>
              <a:rPr lang="en-US" dirty="0" smtClean="0"/>
            </a:br>
            <a:endParaRPr dirty="0"/>
          </a:p>
        </p:txBody>
      </p:sp>
      <p:sp>
        <p:nvSpPr>
          <p:cNvPr id="9219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643563" y="514350"/>
            <a:ext cx="3248917" cy="27774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Михаил Волович,</a:t>
            </a:r>
          </a:p>
          <a:p>
            <a:r>
              <a:rPr lang="ru-RU" sz="1700" dirty="0" smtClean="0"/>
              <a:t>руководитель проекта </a:t>
            </a:r>
            <a:r>
              <a:rPr lang="en-US" sz="1700" i="1" dirty="0" smtClean="0"/>
              <a:t>AnalyzeThis.ru</a:t>
            </a:r>
            <a:endParaRPr lang="en-US" i="1" dirty="0" smtClean="0"/>
          </a:p>
          <a:p>
            <a:r>
              <a:rPr lang="en-US" dirty="0" smtClean="0"/>
              <a:t>mv@ashmanov.com</a:t>
            </a:r>
            <a:endParaRPr lang="ru-RU" dirty="0" smtClean="0"/>
          </a:p>
          <a:p>
            <a:endParaRPr lang="ru-RU" dirty="0"/>
          </a:p>
          <a:p>
            <a:pPr eaLnBrk="1" hangingPunct="1"/>
            <a:r>
              <a:rPr lang="ru-RU" sz="1700" dirty="0"/>
              <a:t>Анализаторы </a:t>
            </a:r>
          </a:p>
          <a:p>
            <a:pPr eaLnBrk="1" hangingPunct="1"/>
            <a:r>
              <a:rPr lang="ru-RU" sz="1700" dirty="0"/>
              <a:t>поисковых машин: </a:t>
            </a:r>
            <a:endParaRPr lang="en-US" sz="1700" dirty="0"/>
          </a:p>
          <a:p>
            <a:pPr eaLnBrk="1" hangingPunct="1"/>
            <a:r>
              <a:rPr lang="en-US" dirty="0"/>
              <a:t>www</a:t>
            </a:r>
            <a:r>
              <a:rPr lang="ru-RU" dirty="0"/>
              <a:t>.</a:t>
            </a:r>
            <a:r>
              <a:rPr lang="en-US" dirty="0" err="1"/>
              <a:t>analyzethis</a:t>
            </a:r>
            <a:r>
              <a:rPr lang="ru-RU" dirty="0"/>
              <a:t>.</a:t>
            </a:r>
            <a:r>
              <a:rPr lang="en-US" dirty="0" err="1"/>
              <a:t>ru</a:t>
            </a:r>
            <a:endParaRPr lang="ru-RU" dirty="0"/>
          </a:p>
          <a:p>
            <a:pPr eaLnBrk="1" hangingPunct="1"/>
            <a:r>
              <a:rPr lang="en-US" dirty="0" err="1"/>
              <a:t>new.analyzethis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en-US" dirty="0"/>
              <a:t> </a:t>
            </a:r>
            <a:r>
              <a:rPr lang="en-US" sz="1700" dirty="0"/>
              <a:t>(guest/123)</a:t>
            </a:r>
            <a:endParaRPr lang="en-US" dirty="0"/>
          </a:p>
          <a:p>
            <a:pPr eaLnBrk="1" hangingPunct="1"/>
            <a:endParaRPr lang="ru-RU" sz="1200" dirty="0"/>
          </a:p>
          <a:p>
            <a:pPr eaLnBrk="1" hangingPunct="1"/>
            <a:r>
              <a:rPr lang="ru-RU" sz="1700" dirty="0" smtClean="0"/>
              <a:t>Информация </a:t>
            </a:r>
            <a:r>
              <a:rPr lang="ru-RU" sz="1700" dirty="0"/>
              <a:t>о компании, </a:t>
            </a:r>
          </a:p>
          <a:p>
            <a:pPr eaLnBrk="1" hangingPunct="1"/>
            <a:r>
              <a:rPr lang="ru-RU" sz="1700" dirty="0"/>
              <a:t>услугах и </a:t>
            </a:r>
            <a:r>
              <a:rPr lang="ru-RU" sz="1700" dirty="0" smtClean="0"/>
              <a:t>технологиях:</a:t>
            </a:r>
            <a:endParaRPr lang="en-US" sz="1700" dirty="0">
              <a:hlinkClick r:id="rId2"/>
            </a:endParaRPr>
          </a:p>
          <a:p>
            <a:pPr eaLnBrk="1" hangingPunct="1"/>
            <a:r>
              <a:rPr lang="en-US" dirty="0"/>
              <a:t>www</a:t>
            </a:r>
            <a:r>
              <a:rPr lang="ru-RU" dirty="0"/>
              <a:t>.</a:t>
            </a:r>
            <a:r>
              <a:rPr lang="en-US" dirty="0" err="1"/>
              <a:t>ashmanov</a:t>
            </a:r>
            <a:r>
              <a:rPr lang="ru-RU" dirty="0"/>
              <a:t>.</a:t>
            </a:r>
            <a:r>
              <a:rPr lang="en-US" dirty="0"/>
              <a:t>com</a:t>
            </a:r>
            <a:endParaRPr lang="ru-RU" dirty="0"/>
          </a:p>
          <a:p>
            <a:pPr eaLnBrk="1" hangingPunct="1"/>
            <a:endParaRPr lang="en-US" dirty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Новый сайт</a:t>
            </a:r>
            <a:r>
              <a:rPr lang="en-US" sz="1600" cap="none" dirty="0" smtClean="0"/>
              <a:t> </a:t>
            </a:r>
            <a:r>
              <a:rPr lang="en-US" sz="4400" cap="none" baseline="30000" dirty="0" smtClean="0">
                <a:latin typeface="Symbol" pitchFamily="18" charset="2"/>
              </a:rPr>
              <a:t>b</a:t>
            </a:r>
            <a:endParaRPr lang="ru-RU" cap="none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968" y="3003798"/>
            <a:ext cx="4431436" cy="143248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Новый сайт (не судите строго):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http://new.analyzethis.ru</a:t>
            </a:r>
            <a:endParaRPr lang="en-US" dirty="0" smtClean="0"/>
          </a:p>
          <a:p>
            <a:pPr marL="0" indent="0">
              <a:buNone/>
            </a:pPr>
            <a:r>
              <a:rPr lang="ru-RU" sz="1600" dirty="0" smtClean="0"/>
              <a:t>логин: </a:t>
            </a:r>
            <a:r>
              <a:rPr lang="en-US" dirty="0" smtClean="0"/>
              <a:t>guest</a:t>
            </a:r>
          </a:p>
          <a:p>
            <a:pPr marL="0" indent="0">
              <a:buNone/>
            </a:pPr>
            <a:r>
              <a:rPr lang="ru-RU" sz="1600" dirty="0" smtClean="0"/>
              <a:t>пароль:</a:t>
            </a:r>
            <a:r>
              <a:rPr lang="ru-RU" dirty="0" smtClean="0"/>
              <a:t> 123</a:t>
            </a:r>
            <a:endParaRPr lang="ru-RU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25614"/>
            <a:ext cx="4350916" cy="767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20072" y="2139702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Мы перестали помещаться на старом сайте</a:t>
            </a: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203598"/>
            <a:ext cx="3312367" cy="385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29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Что такое анализатор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0160"/>
            <a:ext cx="4432576" cy="308612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Обычно 100 «маркеров» </a:t>
            </a:r>
            <a:br>
              <a:rPr lang="ru-RU" dirty="0" smtClean="0"/>
            </a:br>
            <a:r>
              <a:rPr lang="ru-RU" sz="1700" dirty="0" smtClean="0"/>
              <a:t>(запрос + способ контроля)</a:t>
            </a:r>
            <a:endParaRPr lang="ru-RU" dirty="0" smtClean="0"/>
          </a:p>
          <a:p>
            <a:r>
              <a:rPr lang="ru-RU" dirty="0" smtClean="0"/>
              <a:t>Ежедневный сбор данных:</a:t>
            </a:r>
          </a:p>
          <a:p>
            <a:pPr lvl="1"/>
            <a:r>
              <a:rPr lang="ru-RU" dirty="0" smtClean="0"/>
              <a:t>запросы к поисковым машинам</a:t>
            </a:r>
          </a:p>
          <a:p>
            <a:pPr lvl="1"/>
            <a:r>
              <a:rPr lang="ru-RU" dirty="0" smtClean="0"/>
              <a:t>разбор результатов поиска</a:t>
            </a:r>
          </a:p>
          <a:p>
            <a:pPr lvl="1"/>
            <a:r>
              <a:rPr lang="ru-RU" dirty="0" smtClean="0"/>
              <a:t>контроль срабатывания маркеров</a:t>
            </a:r>
          </a:p>
          <a:p>
            <a:r>
              <a:rPr lang="ru-RU" dirty="0" smtClean="0"/>
              <a:t>Регулярная проверка корректности маркеров</a:t>
            </a:r>
          </a:p>
          <a:p>
            <a:r>
              <a:rPr lang="ru-RU" dirty="0" smtClean="0"/>
              <a:t>В некоторых анализаторах — ручная доразметка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1410330"/>
            <a:ext cx="3024336" cy="289310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Примеры маркеров</a:t>
            </a:r>
          </a:p>
          <a:p>
            <a:endParaRPr lang="ru-RU" sz="800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Региональная навигация,</a:t>
            </a:r>
            <a:br>
              <a:rPr lang="ru-RU" i="1" dirty="0" smtClean="0">
                <a:solidFill>
                  <a:schemeClr val="bg1"/>
                </a:solidFill>
              </a:rPr>
            </a:br>
            <a:r>
              <a:rPr lang="ru-RU" sz="1600" i="1" dirty="0" smtClean="0">
                <a:solidFill>
                  <a:schemeClr val="bg1"/>
                </a:solidFill>
              </a:rPr>
              <a:t>Новосибирск</a:t>
            </a:r>
            <a:endParaRPr lang="ru-RU" sz="1400" i="1" dirty="0" smtClean="0">
              <a:solidFill>
                <a:schemeClr val="bg1"/>
              </a:solidFill>
            </a:endParaRPr>
          </a:p>
          <a:p>
            <a:r>
              <a:rPr lang="ru-RU" sz="1400" i="1" dirty="0" smtClean="0">
                <a:solidFill>
                  <a:schemeClr val="bg1"/>
                </a:solidFill>
              </a:rPr>
              <a:t>Запрос</a:t>
            </a:r>
            <a:r>
              <a:rPr lang="ru-RU" sz="1600" dirty="0" smtClean="0">
                <a:solidFill>
                  <a:schemeClr val="bg1"/>
                </a:solidFill>
              </a:rPr>
              <a:t>: аптека 36,6</a:t>
            </a:r>
          </a:p>
          <a:p>
            <a:r>
              <a:rPr lang="ru-RU" sz="1400" i="1" dirty="0" smtClean="0">
                <a:solidFill>
                  <a:schemeClr val="bg1"/>
                </a:solidFill>
              </a:rPr>
              <a:t>Контроль</a:t>
            </a:r>
            <a:r>
              <a:rPr lang="ru-RU" sz="1600" dirty="0" smtClean="0">
                <a:solidFill>
                  <a:schemeClr val="bg1"/>
                </a:solidFill>
              </a:rPr>
              <a:t>: </a:t>
            </a:r>
            <a:r>
              <a:rPr lang="en-US" sz="1600" dirty="0" smtClean="0">
                <a:solidFill>
                  <a:schemeClr val="bg1"/>
                </a:solidFill>
              </a:rPr>
              <a:t>http://</a:t>
            </a:r>
            <a:r>
              <a:rPr lang="ru-RU" sz="1600" dirty="0" smtClean="0">
                <a:solidFill>
                  <a:schemeClr val="bg1"/>
                </a:solidFill>
              </a:rPr>
              <a:t>54.366.</a:t>
            </a:r>
            <a:r>
              <a:rPr lang="en-US" sz="1600" dirty="0" err="1" smtClean="0">
                <a:solidFill>
                  <a:schemeClr val="bg1"/>
                </a:solidFill>
              </a:rPr>
              <a:t>ru</a:t>
            </a:r>
            <a:endParaRPr lang="en-US" sz="1600" dirty="0" smtClean="0">
              <a:solidFill>
                <a:schemeClr val="bg1"/>
              </a:solidFill>
            </a:endParaRPr>
          </a:p>
          <a:p>
            <a:endParaRPr lang="en-US" sz="700" dirty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Неразрывные сочетания</a:t>
            </a:r>
            <a:endParaRPr lang="ru-RU" sz="1600" i="1" dirty="0" smtClean="0">
              <a:solidFill>
                <a:schemeClr val="bg1"/>
              </a:solidFill>
            </a:endParaRPr>
          </a:p>
          <a:p>
            <a:r>
              <a:rPr lang="ru-RU" sz="1400" i="1" dirty="0" smtClean="0">
                <a:solidFill>
                  <a:schemeClr val="bg1"/>
                </a:solidFill>
              </a:rPr>
              <a:t>Запрос</a:t>
            </a:r>
            <a:r>
              <a:rPr lang="ru-RU" sz="1600" dirty="0" smtClean="0">
                <a:solidFill>
                  <a:schemeClr val="bg1"/>
                </a:solidFill>
              </a:rPr>
              <a:t>: фазанья дорожка</a:t>
            </a:r>
          </a:p>
          <a:p>
            <a:r>
              <a:rPr lang="ru-RU" sz="1400" i="1" dirty="0" smtClean="0">
                <a:solidFill>
                  <a:schemeClr val="bg1"/>
                </a:solidFill>
              </a:rPr>
              <a:t>Контроль</a:t>
            </a:r>
            <a:r>
              <a:rPr lang="ru-RU" sz="1600" dirty="0" smtClean="0">
                <a:solidFill>
                  <a:schemeClr val="bg1"/>
                </a:solidFill>
              </a:rPr>
              <a:t>: + фазанья дорожка</a:t>
            </a:r>
          </a:p>
          <a:p>
            <a:pPr lvl="1"/>
            <a:r>
              <a:rPr lang="ru-RU" sz="1600" dirty="0" smtClean="0">
                <a:solidFill>
                  <a:schemeClr val="bg1"/>
                </a:solidFill>
              </a:rPr>
              <a:t>– фазанья ферма	</a:t>
            </a:r>
          </a:p>
          <a:p>
            <a:pPr lvl="1"/>
            <a:r>
              <a:rPr lang="ru-RU" sz="1600" dirty="0" smtClean="0">
                <a:solidFill>
                  <a:schemeClr val="bg1"/>
                </a:solidFill>
              </a:rPr>
              <a:t>– беговая дорожка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8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Как сделать анализатор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0160"/>
            <a:ext cx="8143932" cy="316580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Выбрать аспект поиска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Придумать, как это контролировать</a:t>
            </a:r>
            <a:br>
              <a:rPr lang="ru-RU" dirty="0" smtClean="0"/>
            </a:br>
            <a:r>
              <a:rPr lang="ru-RU" sz="1600" dirty="0" smtClean="0"/>
              <a:t>(это чем дальше, тем труднее: простое уже сделано)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Подобрать запросы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Найти к ним контрольные «ответы»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Посмотреть, что получается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Забраковать половину маркеров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Уточнить способ контроля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Повторить пункты 3-6 </a:t>
            </a:r>
            <a:br>
              <a:rPr lang="ru-RU" dirty="0" smtClean="0"/>
            </a:br>
            <a:r>
              <a:rPr lang="ru-RU" sz="1600" dirty="0" smtClean="0"/>
              <a:t>(если не повезет, 2-7</a:t>
            </a:r>
            <a:r>
              <a:rPr lang="en-US" sz="1600" dirty="0"/>
              <a:t>;</a:t>
            </a:r>
            <a:r>
              <a:rPr lang="ru-RU" sz="1600" dirty="0" smtClean="0"/>
              <a:t> возможно, несколько раз)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Опубликовать анализатор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Регулярно проверять корректность, </a:t>
            </a:r>
            <a:br>
              <a:rPr lang="ru-RU" dirty="0" smtClean="0"/>
            </a:br>
            <a:r>
              <a:rPr lang="ru-RU" sz="1600" dirty="0" smtClean="0"/>
              <a:t>обновлять маркеры, дорабатывать способы контроля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81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ГРУППЫ АНАЛИЗАТОРОВ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67" y="1339380"/>
            <a:ext cx="6992069" cy="3077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57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Навигационные запросы	</a:t>
            </a:r>
            <a:r>
              <a:rPr lang="ru-RU" dirty="0">
                <a:sym typeface="Wingdings" pitchFamily="2" charset="2"/>
              </a:rPr>
              <a:t> </a:t>
            </a:r>
            <a:r>
              <a:rPr lang="ru-RU" dirty="0" smtClean="0">
                <a:sym typeface="Wingdings" pitchFamily="2" charset="2"/>
              </a:rPr>
              <a:t>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50160"/>
            <a:ext cx="7384904" cy="308612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Навигационный</a:t>
            </a:r>
            <a:r>
              <a:rPr lang="ru-RU" dirty="0" smtClean="0"/>
              <a:t> </a:t>
            </a:r>
            <a:r>
              <a:rPr lang="ru-RU" sz="1600" dirty="0" smtClean="0"/>
              <a:t>(«ашан», «европейский») </a:t>
            </a:r>
          </a:p>
          <a:p>
            <a:pPr lvl="1"/>
            <a:r>
              <a:rPr lang="ru-RU" sz="1400" dirty="0" smtClean="0"/>
              <a:t>Яндекс, </a:t>
            </a:r>
            <a:r>
              <a:rPr lang="en-US" sz="1400" dirty="0" smtClean="0"/>
              <a:t>Google, Mail.ru – 99-100%</a:t>
            </a:r>
            <a:r>
              <a:rPr lang="ru-RU" sz="1400" dirty="0" smtClean="0"/>
              <a:t>; </a:t>
            </a:r>
            <a:r>
              <a:rPr lang="en-US" sz="1400" dirty="0" smtClean="0"/>
              <a:t>Bing, Yahoo! – 95-99%</a:t>
            </a:r>
            <a:endParaRPr lang="ru-RU" sz="1400" dirty="0" smtClean="0"/>
          </a:p>
          <a:p>
            <a:pPr lvl="1"/>
            <a:r>
              <a:rPr lang="ru-RU" sz="1400" dirty="0" smtClean="0"/>
              <a:t>с учетом позиции – почти столько же</a:t>
            </a:r>
            <a:br>
              <a:rPr lang="ru-RU" sz="1400" dirty="0" smtClean="0"/>
            </a:br>
            <a:endParaRPr lang="ru-RU" dirty="0" smtClean="0"/>
          </a:p>
          <a:p>
            <a:r>
              <a:rPr lang="ru-RU" b="1" dirty="0" smtClean="0"/>
              <a:t>Периферийный навигационный</a:t>
            </a:r>
            <a:r>
              <a:rPr lang="en-US" b="1" baseline="30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baseline="30000" dirty="0">
                <a:solidFill>
                  <a:srgbClr val="FF0000"/>
                </a:solidFill>
                <a:latin typeface="Arial" charset="0"/>
              </a:rPr>
              <a:t>NEW!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1600" dirty="0" smtClean="0"/>
              <a:t>(«гостиница урал шадринск»)</a:t>
            </a:r>
            <a:endParaRPr lang="ru-RU" dirty="0" smtClean="0"/>
          </a:p>
          <a:p>
            <a:pPr lvl="1"/>
            <a:r>
              <a:rPr lang="ru-RU" sz="1400" dirty="0" smtClean="0"/>
              <a:t>Яндекс – 85-87%; остальные – 80-85%</a:t>
            </a:r>
          </a:p>
          <a:p>
            <a:pPr lvl="1"/>
            <a:r>
              <a:rPr lang="ru-RU" sz="1400" dirty="0" smtClean="0"/>
              <a:t>с учетом позиции – на 3-5% меньше</a:t>
            </a:r>
          </a:p>
          <a:p>
            <a:endParaRPr lang="ru-RU" sz="1800" dirty="0"/>
          </a:p>
          <a:p>
            <a:r>
              <a:rPr lang="ru-RU" b="1" dirty="0" smtClean="0"/>
              <a:t>Внутрисайтовая навигация </a:t>
            </a:r>
            <a:r>
              <a:rPr lang="ru-RU" sz="1600" dirty="0" smtClean="0"/>
              <a:t>(«майл.ру знакомства»)</a:t>
            </a:r>
            <a:endParaRPr lang="ru-RU" dirty="0"/>
          </a:p>
          <a:p>
            <a:pPr lvl="1"/>
            <a:r>
              <a:rPr lang="en-US" sz="1400" dirty="0" smtClean="0"/>
              <a:t>Google </a:t>
            </a:r>
            <a:r>
              <a:rPr lang="ru-RU" sz="1400" dirty="0" smtClean="0"/>
              <a:t>– </a:t>
            </a:r>
            <a:r>
              <a:rPr lang="en-US" sz="1400" dirty="0" smtClean="0"/>
              <a:t>90</a:t>
            </a:r>
            <a:r>
              <a:rPr lang="ru-RU" sz="1400" dirty="0" smtClean="0"/>
              <a:t>%; Яндекс, Бинг, </a:t>
            </a:r>
            <a:r>
              <a:rPr lang="en-US" sz="1400" dirty="0" smtClean="0"/>
              <a:t>Yahoo! </a:t>
            </a:r>
            <a:r>
              <a:rPr lang="ru-RU" sz="1400" dirty="0" smtClean="0"/>
              <a:t>– </a:t>
            </a:r>
            <a:r>
              <a:rPr lang="en-US" sz="1400" dirty="0" smtClean="0"/>
              <a:t>7</a:t>
            </a:r>
            <a:r>
              <a:rPr lang="ru-RU" sz="1400" dirty="0" smtClean="0"/>
              <a:t>5%</a:t>
            </a:r>
            <a:r>
              <a:rPr lang="en-US" sz="1400" dirty="0" smtClean="0"/>
              <a:t>; Mail.ru – 65% </a:t>
            </a:r>
            <a:endParaRPr lang="ru-RU" sz="1400" dirty="0"/>
          </a:p>
          <a:p>
            <a:pPr lvl="1"/>
            <a:r>
              <a:rPr lang="ru-RU" sz="1400" dirty="0"/>
              <a:t>с учетом позиции – </a:t>
            </a:r>
            <a:r>
              <a:rPr lang="ru-RU" sz="1400" dirty="0" smtClean="0"/>
              <a:t>почти столько же</a:t>
            </a:r>
            <a:endParaRPr lang="ru-RU" sz="1400" dirty="0"/>
          </a:p>
          <a:p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419622"/>
            <a:ext cx="14287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241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Навигационные запросы	</a:t>
            </a:r>
            <a:r>
              <a:rPr lang="ru-RU" dirty="0">
                <a:sym typeface="Wingdings" pitchFamily="2" charset="2"/>
              </a:rPr>
              <a:t> 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Региональная навигация </a:t>
            </a:r>
            <a:r>
              <a:rPr lang="ru-RU" sz="1600" dirty="0" smtClean="0"/>
              <a:t>(«водоканал»</a:t>
            </a:r>
            <a:r>
              <a:rPr lang="en-US" sz="1600" dirty="0"/>
              <a:t>:</a:t>
            </a:r>
            <a:r>
              <a:rPr lang="ru-RU" sz="1600" dirty="0" smtClean="0"/>
              <a:t> запрос из региона) </a:t>
            </a:r>
            <a:endParaRPr lang="ru-RU" sz="1600" dirty="0"/>
          </a:p>
          <a:p>
            <a:pPr lvl="1"/>
            <a:r>
              <a:rPr lang="ru-RU" sz="1400" dirty="0" smtClean="0"/>
              <a:t>Яндекс:</a:t>
            </a:r>
            <a:r>
              <a:rPr lang="en-US" sz="1400" dirty="0" smtClean="0"/>
              <a:t> </a:t>
            </a:r>
            <a:r>
              <a:rPr lang="ru-RU" sz="1400" dirty="0" smtClean="0"/>
              <a:t>70</a:t>
            </a:r>
            <a:r>
              <a:rPr lang="en-US" sz="1400" dirty="0" smtClean="0"/>
              <a:t>%</a:t>
            </a:r>
            <a:r>
              <a:rPr lang="ru-RU" sz="1400" dirty="0" smtClean="0"/>
              <a:t> (Владивосток) – 85% (Санкт-Петербург)</a:t>
            </a:r>
          </a:p>
          <a:p>
            <a:pPr lvl="1"/>
            <a:r>
              <a:rPr lang="en-US" sz="1400" dirty="0" smtClean="0"/>
              <a:t>Google: 60% </a:t>
            </a:r>
            <a:r>
              <a:rPr lang="ru-RU" sz="1400" dirty="0" smtClean="0"/>
              <a:t>(</a:t>
            </a:r>
            <a:r>
              <a:rPr lang="ru-RU" sz="1400" dirty="0"/>
              <a:t>Владивосток) – </a:t>
            </a:r>
            <a:r>
              <a:rPr lang="ru-RU" sz="1400" dirty="0" smtClean="0"/>
              <a:t>9</a:t>
            </a:r>
            <a:r>
              <a:rPr lang="en-US" sz="1400" dirty="0" smtClean="0"/>
              <a:t>0% (</a:t>
            </a:r>
            <a:r>
              <a:rPr lang="ru-RU" sz="1400" dirty="0" smtClean="0"/>
              <a:t>Санкт-Петербург)</a:t>
            </a:r>
          </a:p>
          <a:p>
            <a:pPr lvl="1"/>
            <a:r>
              <a:rPr lang="en-US" sz="1400" dirty="0" smtClean="0"/>
              <a:t>Mail.ru: 15-45%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  <a:p>
            <a:r>
              <a:rPr lang="ru-RU" b="1" dirty="0" smtClean="0"/>
              <a:t>Поиск персон </a:t>
            </a:r>
            <a:r>
              <a:rPr lang="ru-RU" sz="1600" dirty="0" smtClean="0"/>
              <a:t>(«Алика Смехова», «Евгений Плющенко»)</a:t>
            </a:r>
            <a:endParaRPr lang="ru-RU" dirty="0"/>
          </a:p>
          <a:p>
            <a:pPr lvl="1"/>
            <a:r>
              <a:rPr lang="ru-RU" sz="1400" dirty="0" smtClean="0"/>
              <a:t>все – около 95</a:t>
            </a:r>
            <a:r>
              <a:rPr lang="ru-RU" sz="1400" dirty="0"/>
              <a:t>%</a:t>
            </a:r>
          </a:p>
          <a:p>
            <a:pPr lvl="1"/>
            <a:r>
              <a:rPr lang="ru-RU" sz="1400" dirty="0"/>
              <a:t>с учетом позиции – </a:t>
            </a:r>
            <a:r>
              <a:rPr lang="ru-RU" sz="1400" dirty="0" smtClean="0"/>
              <a:t>примерно на 5</a:t>
            </a:r>
            <a:r>
              <a:rPr lang="ru-RU" sz="1400" dirty="0"/>
              <a:t>% меньше</a:t>
            </a:r>
          </a:p>
          <a:p>
            <a:endParaRPr lang="ru-RU" sz="1800" dirty="0"/>
          </a:p>
          <a:p>
            <a:r>
              <a:rPr lang="ru-RU" b="1" dirty="0" smtClean="0"/>
              <a:t>Поиск блогов </a:t>
            </a:r>
            <a:r>
              <a:rPr lang="ru-RU" sz="1600" dirty="0" smtClean="0"/>
              <a:t>(«Александр Архангельский», «Елизавета Глинка»)</a:t>
            </a:r>
            <a:endParaRPr lang="ru-RU" dirty="0"/>
          </a:p>
          <a:p>
            <a:pPr lvl="1"/>
            <a:r>
              <a:rPr lang="ru-RU" sz="1400" dirty="0" smtClean="0"/>
              <a:t>Яндекс – 92-95%; </a:t>
            </a:r>
            <a:r>
              <a:rPr lang="en-US" sz="1400" dirty="0" smtClean="0"/>
              <a:t>Google </a:t>
            </a:r>
            <a:r>
              <a:rPr lang="ru-RU" sz="1400" dirty="0"/>
              <a:t>– </a:t>
            </a:r>
            <a:r>
              <a:rPr lang="en-US" sz="1400" dirty="0"/>
              <a:t>90</a:t>
            </a:r>
            <a:r>
              <a:rPr lang="ru-RU" sz="1400" dirty="0"/>
              <a:t>%; </a:t>
            </a:r>
            <a:r>
              <a:rPr lang="ru-RU" sz="1400" dirty="0" smtClean="0"/>
              <a:t>остальные – от 80%</a:t>
            </a:r>
            <a:endParaRPr lang="ru-RU" sz="1400" dirty="0"/>
          </a:p>
          <a:p>
            <a:pPr lvl="1"/>
            <a:r>
              <a:rPr lang="ru-RU" sz="1400" dirty="0"/>
              <a:t>с учетом позиции – </a:t>
            </a:r>
            <a:r>
              <a:rPr lang="ru-RU" sz="1400" dirty="0" smtClean="0"/>
              <a:t>примерно на 10% меньше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22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none" dirty="0" smtClean="0"/>
              <a:t>Информационные запросы	</a:t>
            </a:r>
            <a:r>
              <a:rPr lang="ru-RU" dirty="0">
                <a:sym typeface="Wingdings" pitchFamily="2" charset="2"/>
              </a:rPr>
              <a:t> </a:t>
            </a:r>
            <a:endParaRPr lang="ru-RU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latin typeface="Arial" charset="0"/>
              </a:rPr>
              <a:t>Цитатный </a:t>
            </a:r>
            <a:r>
              <a:rPr lang="ru-RU" b="1" dirty="0" smtClean="0">
                <a:latin typeface="Arial" charset="0"/>
              </a:rPr>
              <a:t>поиск</a:t>
            </a:r>
            <a:r>
              <a:rPr lang="ru-RU" dirty="0" smtClean="0">
                <a:latin typeface="Arial" charset="0"/>
              </a:rPr>
              <a:t>: </a:t>
            </a:r>
            <a:r>
              <a:rPr lang="ru-RU" sz="1800" dirty="0" smtClean="0">
                <a:latin typeface="Arial" charset="0"/>
              </a:rPr>
              <a:t>эталонный текст или </a:t>
            </a:r>
            <a:r>
              <a:rPr lang="en-US" sz="1800" baseline="30000" dirty="0" smtClean="0">
                <a:solidFill>
                  <a:srgbClr val="FF0000"/>
                </a:solidFill>
                <a:latin typeface="Arial" charset="0"/>
              </a:rPr>
              <a:t>NEW!</a:t>
            </a:r>
            <a:r>
              <a:rPr lang="ru-RU" sz="1800" dirty="0" smtClean="0">
                <a:latin typeface="Arial" charset="0"/>
              </a:rPr>
              <a:t>источник цитаты</a:t>
            </a:r>
            <a:r>
              <a:rPr lang="ru-RU" dirty="0" smtClean="0">
                <a:latin typeface="Arial" charset="0"/>
              </a:rPr>
              <a:t/>
            </a:r>
            <a:br>
              <a:rPr lang="ru-RU" dirty="0" smtClean="0">
                <a:latin typeface="Arial" charset="0"/>
              </a:rPr>
            </a:br>
            <a:r>
              <a:rPr lang="ru-RU" dirty="0" smtClean="0">
                <a:latin typeface="Arial" charset="0"/>
              </a:rPr>
              <a:t>(</a:t>
            </a:r>
            <a:r>
              <a:rPr lang="ru-RU" sz="1800" i="1" dirty="0" smtClean="0">
                <a:latin typeface="Arial" charset="0"/>
              </a:rPr>
              <a:t>«</a:t>
            </a:r>
            <a:r>
              <a:rPr lang="ru-RU" sz="1800" i="1" dirty="0">
                <a:latin typeface="Arial" charset="0"/>
              </a:rPr>
              <a:t>Крепче всего спят не те, у кого чистая совесть, а те, </a:t>
            </a:r>
            <a:r>
              <a:rPr lang="ru-RU" sz="1800" i="1" dirty="0" smtClean="0">
                <a:latin typeface="Arial" charset="0"/>
              </a:rPr>
              <a:t/>
            </a:r>
            <a:br>
              <a:rPr lang="ru-RU" sz="1800" i="1" dirty="0" smtClean="0">
                <a:latin typeface="Arial" charset="0"/>
              </a:rPr>
            </a:br>
            <a:r>
              <a:rPr lang="ru-RU" sz="1800" i="1" dirty="0" smtClean="0">
                <a:latin typeface="Arial" charset="0"/>
              </a:rPr>
              <a:t>у </a:t>
            </a:r>
            <a:r>
              <a:rPr lang="ru-RU" sz="1800" i="1" dirty="0">
                <a:latin typeface="Arial" charset="0"/>
              </a:rPr>
              <a:t>кого её отродясь не бывало»</a:t>
            </a:r>
            <a:r>
              <a:rPr lang="ru-RU" dirty="0">
                <a:latin typeface="Arial" charset="0"/>
              </a:rPr>
              <a:t>): </a:t>
            </a:r>
            <a:br>
              <a:rPr lang="ru-RU" dirty="0">
                <a:latin typeface="Arial" charset="0"/>
              </a:rPr>
            </a:br>
            <a:r>
              <a:rPr lang="en-US" dirty="0" smtClean="0">
                <a:latin typeface="Arial" charset="0"/>
              </a:rPr>
              <a:t>88</a:t>
            </a:r>
            <a:r>
              <a:rPr lang="ru-RU" dirty="0" smtClean="0">
                <a:latin typeface="Arial" charset="0"/>
              </a:rPr>
              <a:t>%</a:t>
            </a:r>
            <a:r>
              <a:rPr lang="en-US" dirty="0"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у </a:t>
            </a:r>
            <a:r>
              <a:rPr lang="en-US" dirty="0" smtClean="0">
                <a:latin typeface="Arial" charset="0"/>
              </a:rPr>
              <a:t>Google,</a:t>
            </a:r>
            <a:r>
              <a:rPr lang="ru-RU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86% </a:t>
            </a:r>
            <a:r>
              <a:rPr lang="ru-RU" dirty="0" smtClean="0">
                <a:latin typeface="Arial" charset="0"/>
              </a:rPr>
              <a:t>у </a:t>
            </a:r>
            <a:r>
              <a:rPr lang="ru-RU" dirty="0">
                <a:latin typeface="Arial" charset="0"/>
              </a:rPr>
              <a:t>Яндекса, </a:t>
            </a:r>
            <a:r>
              <a:rPr lang="en-US" dirty="0" smtClean="0">
                <a:latin typeface="Arial" charset="0"/>
              </a:rPr>
              <a:t>81</a:t>
            </a:r>
            <a:r>
              <a:rPr lang="ru-RU" dirty="0" smtClean="0">
                <a:latin typeface="Arial" charset="0"/>
              </a:rPr>
              <a:t>% </a:t>
            </a:r>
            <a:r>
              <a:rPr lang="ru-RU" dirty="0">
                <a:latin typeface="Arial" charset="0"/>
              </a:rPr>
              <a:t>у </a:t>
            </a:r>
            <a:r>
              <a:rPr lang="en-US" dirty="0" smtClean="0">
                <a:latin typeface="Arial" charset="0"/>
              </a:rPr>
              <a:t>Mail.ru</a:t>
            </a:r>
            <a:endParaRPr lang="en-US" dirty="0">
              <a:latin typeface="Arial" charset="0"/>
            </a:endParaRPr>
          </a:p>
          <a:p>
            <a:endParaRPr lang="ru-RU" dirty="0">
              <a:latin typeface="Arial" charset="0"/>
            </a:endParaRPr>
          </a:p>
          <a:p>
            <a:r>
              <a:rPr lang="ru-RU" b="1" dirty="0">
                <a:latin typeface="Arial" charset="0"/>
              </a:rPr>
              <a:t>Крылатые слова</a:t>
            </a:r>
            <a:r>
              <a:rPr lang="ru-RU" dirty="0">
                <a:latin typeface="Arial" charset="0"/>
              </a:rPr>
              <a:t> (</a:t>
            </a:r>
            <a:r>
              <a:rPr lang="ru-RU" sz="1800" i="1" dirty="0">
                <a:latin typeface="Arial" charset="0"/>
              </a:rPr>
              <a:t>«В рассуждении чего бы покушать»</a:t>
            </a:r>
            <a:r>
              <a:rPr lang="ru-RU" dirty="0">
                <a:latin typeface="Arial" charset="0"/>
              </a:rPr>
              <a:t>): </a:t>
            </a:r>
            <a:br>
              <a:rPr lang="ru-RU" dirty="0">
                <a:latin typeface="Arial" charset="0"/>
              </a:rPr>
            </a:br>
            <a:r>
              <a:rPr lang="en-US" dirty="0" smtClean="0">
                <a:latin typeface="Arial" charset="0"/>
              </a:rPr>
              <a:t>95</a:t>
            </a:r>
            <a:r>
              <a:rPr lang="ru-RU" dirty="0" smtClean="0">
                <a:latin typeface="Arial" charset="0"/>
              </a:rPr>
              <a:t>% </a:t>
            </a:r>
            <a:r>
              <a:rPr lang="ru-RU" dirty="0">
                <a:latin typeface="Arial" charset="0"/>
              </a:rPr>
              <a:t>у </a:t>
            </a:r>
            <a:r>
              <a:rPr lang="en-US" dirty="0">
                <a:latin typeface="Arial" charset="0"/>
              </a:rPr>
              <a:t>Google </a:t>
            </a:r>
            <a:r>
              <a:rPr lang="ru-RU" dirty="0" smtClean="0">
                <a:latin typeface="Arial" charset="0"/>
              </a:rPr>
              <a:t>и Яндекса</a:t>
            </a:r>
            <a:r>
              <a:rPr lang="ru-RU" dirty="0">
                <a:latin typeface="Arial" charset="0"/>
              </a:rPr>
              <a:t>, </a:t>
            </a:r>
            <a:r>
              <a:rPr lang="ru-RU" dirty="0" smtClean="0">
                <a:latin typeface="Arial" charset="0"/>
              </a:rPr>
              <a:t>90% </a:t>
            </a:r>
            <a:r>
              <a:rPr lang="ru-RU" dirty="0">
                <a:latin typeface="Arial" charset="0"/>
              </a:rPr>
              <a:t>у </a:t>
            </a:r>
            <a:r>
              <a:rPr lang="ru-RU" dirty="0" smtClean="0">
                <a:latin typeface="Arial" charset="0"/>
              </a:rPr>
              <a:t>остальных</a:t>
            </a: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ru-RU" b="1" dirty="0">
                <a:latin typeface="Arial" charset="0"/>
              </a:rPr>
              <a:t>Ответы на </a:t>
            </a:r>
            <a:r>
              <a:rPr lang="ru-RU" b="1" dirty="0" smtClean="0">
                <a:latin typeface="Arial" charset="0"/>
              </a:rPr>
              <a:t>вопросы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sz="1800" i="1" dirty="0">
                <a:latin typeface="Arial" charset="0"/>
              </a:rPr>
              <a:t>«Сколько литров в американском галлоне?»</a:t>
            </a:r>
            <a:r>
              <a:rPr lang="ru-RU" dirty="0"/>
              <a:t>)</a:t>
            </a:r>
            <a:r>
              <a:rPr lang="ru-RU" dirty="0">
                <a:latin typeface="Arial" charset="0"/>
              </a:rPr>
              <a:t>: </a:t>
            </a:r>
            <a:r>
              <a:rPr lang="ru-RU" dirty="0" smtClean="0">
                <a:latin typeface="Arial" charset="0"/>
              </a:rPr>
              <a:t/>
            </a:r>
            <a:br>
              <a:rPr lang="ru-RU" dirty="0" smtClean="0">
                <a:latin typeface="Arial" charset="0"/>
              </a:rPr>
            </a:br>
            <a:r>
              <a:rPr lang="ru-RU" dirty="0" smtClean="0">
                <a:latin typeface="Arial" charset="0"/>
              </a:rPr>
              <a:t>70-75% </a:t>
            </a:r>
            <a:r>
              <a:rPr lang="ru-RU" dirty="0">
                <a:latin typeface="Arial" charset="0"/>
              </a:rPr>
              <a:t>у Яндекса, </a:t>
            </a:r>
            <a:r>
              <a:rPr lang="en-US" dirty="0" smtClean="0">
                <a:latin typeface="Arial" charset="0"/>
              </a:rPr>
              <a:t>Google</a:t>
            </a:r>
            <a:r>
              <a:rPr lang="en-US" dirty="0">
                <a:latin typeface="Arial" charset="0"/>
              </a:rPr>
              <a:t>, </a:t>
            </a:r>
            <a:r>
              <a:rPr lang="en-US" dirty="0" smtClean="0">
                <a:latin typeface="Arial" charset="0"/>
              </a:rPr>
              <a:t>Mail.ru</a:t>
            </a:r>
            <a:r>
              <a:rPr lang="ru-RU" dirty="0" smtClean="0">
                <a:latin typeface="Arial" charset="0"/>
              </a:rPr>
              <a:t>, 40-50 у </a:t>
            </a:r>
            <a:r>
              <a:rPr lang="en-US" dirty="0" smtClean="0">
                <a:latin typeface="Arial" charset="0"/>
              </a:rPr>
              <a:t>Bing </a:t>
            </a:r>
            <a:r>
              <a:rPr lang="ru-RU" dirty="0" smtClean="0">
                <a:latin typeface="Arial" charset="0"/>
              </a:rPr>
              <a:t>и </a:t>
            </a:r>
            <a:r>
              <a:rPr lang="en-US" dirty="0" smtClean="0">
                <a:latin typeface="Arial" charset="0"/>
              </a:rPr>
              <a:t>Yahoo!</a:t>
            </a: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ru-RU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347614"/>
            <a:ext cx="144780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89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&amp;P_red">
  <a:themeElements>
    <a:clrScheme name="Consult_&amp;_analyt">
      <a:dk1>
        <a:sysClr val="windowText" lastClr="000000"/>
      </a:dk1>
      <a:lt1>
        <a:sysClr val="window" lastClr="FFFFFF"/>
      </a:lt1>
      <a:dk2>
        <a:srgbClr val="1AB7EA"/>
      </a:dk2>
      <a:lt2>
        <a:srgbClr val="FFFFFF"/>
      </a:lt2>
      <a:accent1>
        <a:srgbClr val="1AB7EA"/>
      </a:accent1>
      <a:accent2>
        <a:srgbClr val="0A5C77"/>
      </a:accent2>
      <a:accent3>
        <a:srgbClr val="108AB2"/>
      </a:accent3>
      <a:accent4>
        <a:srgbClr val="75D3F2"/>
      </a:accent4>
      <a:accent5>
        <a:srgbClr val="A3E2F6"/>
      </a:accent5>
      <a:accent6>
        <a:srgbClr val="D1F0FA"/>
      </a:accent6>
      <a:hlink>
        <a:srgbClr val="108AB2"/>
      </a:hlink>
      <a:folHlink>
        <a:srgbClr val="0A5C77"/>
      </a:folHlink>
    </a:clrScheme>
    <a:fontScheme name="A&amp;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640</Words>
  <Application>Microsoft Office PowerPoint</Application>
  <PresentationFormat>On-screen Show (16:9)</PresentationFormat>
  <Paragraphs>257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A&amp;P_red</vt:lpstr>
      <vt:lpstr>Кто лучше ищет? </vt:lpstr>
      <vt:lpstr>AnalyzeThis.ru: немного истории</vt:lpstr>
      <vt:lpstr>Новый сайт b</vt:lpstr>
      <vt:lpstr>Что такое анализатор</vt:lpstr>
      <vt:lpstr>Как сделать анализатор</vt:lpstr>
      <vt:lpstr>ГРУППЫ АНАЛИЗАТОРОВ</vt:lpstr>
      <vt:lpstr>Навигационные запросы  </vt:lpstr>
      <vt:lpstr>Навигационные запросы  </vt:lpstr>
      <vt:lpstr>Информационные запросы  </vt:lpstr>
      <vt:lpstr>Информационные запросы     </vt:lpstr>
      <vt:lpstr>Транзакционные запросы   </vt:lpstr>
      <vt:lpstr>Актуальность      -</vt:lpstr>
      <vt:lpstr>Полнота и разнообразие  -  </vt:lpstr>
      <vt:lpstr>Полнота и разнообразие</vt:lpstr>
      <vt:lpstr>Поиск из регионов     -</vt:lpstr>
      <vt:lpstr>Понимание запроса        </vt:lpstr>
      <vt:lpstr>Ошибки NEW!         </vt:lpstr>
      <vt:lpstr>Раздражающие факторы  </vt:lpstr>
      <vt:lpstr>Раздражающие факторы  </vt:lpstr>
      <vt:lpstr>Скорость поиска     </vt:lpstr>
      <vt:lpstr>ТАК КТО ЖЕ ЛИДЕР?</vt:lpstr>
      <vt:lpstr>Доли рынка: батальное полотно</vt:lpstr>
      <vt:lpstr>Доли рынка Revisited</vt:lpstr>
      <vt:lpstr>КОМУ ЭТО НУЖНО: Анализаторы для поисковиков</vt:lpstr>
      <vt:lpstr>Анализаторы для SEO</vt:lpstr>
      <vt:lpstr>Сделаем анализатор вместе!</vt:lpstr>
      <vt:lpstr>Спасибо! Вопросы?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Designer</dc:creator>
  <cp:lastModifiedBy>MV</cp:lastModifiedBy>
  <cp:revision>158</cp:revision>
  <cp:lastPrinted>2012-11-22T06:52:23Z</cp:lastPrinted>
  <dcterms:created xsi:type="dcterms:W3CDTF">2012-04-09T13:59:15Z</dcterms:created>
  <dcterms:modified xsi:type="dcterms:W3CDTF">2012-11-22T07:30:50Z</dcterms:modified>
</cp:coreProperties>
</file>