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9" r:id="rId3"/>
    <p:sldId id="306" r:id="rId4"/>
    <p:sldId id="307" r:id="rId5"/>
    <p:sldId id="308" r:id="rId6"/>
    <p:sldId id="309" r:id="rId7"/>
    <p:sldId id="310" r:id="rId8"/>
    <p:sldId id="311" r:id="rId9"/>
    <p:sldId id="320" r:id="rId10"/>
    <p:sldId id="313" r:id="rId11"/>
    <p:sldId id="322" r:id="rId12"/>
    <p:sldId id="314" r:id="rId13"/>
    <p:sldId id="323" r:id="rId14"/>
    <p:sldId id="324" r:id="rId15"/>
    <p:sldId id="325" r:id="rId16"/>
    <p:sldId id="316" r:id="rId17"/>
    <p:sldId id="315" r:id="rId18"/>
    <p:sldId id="318" r:id="rId19"/>
    <p:sldId id="31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1" autoAdjust="0"/>
    <p:restoredTop sz="72222" autoAdjust="0"/>
  </p:normalViewPr>
  <p:slideViewPr>
    <p:cSldViewPr>
      <p:cViewPr varScale="1">
        <p:scale>
          <a:sx n="52" d="100"/>
          <a:sy n="52" d="100"/>
        </p:scale>
        <p:origin x="-18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24223-3DC2-4C8C-8BBE-2635222D7ABD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7417D-A8DE-4072-80D4-5E19DB667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876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ru-RU" baseline="0" dirty="0" smtClean="0"/>
              <a:t>О чем пойдет речь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Кому полезно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Откуда эти материалы</a:t>
            </a:r>
          </a:p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1072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aseline="0" dirty="0" smtClean="0"/>
              <a:t>Выведение в топ не менее чем … % ключевых запросов по истечение _ месяцев</a:t>
            </a:r>
          </a:p>
          <a:p>
            <a:pPr>
              <a:buFontTx/>
              <a:buNone/>
            </a:pPr>
            <a:r>
              <a:rPr lang="ru-RU" baseline="0" dirty="0" smtClean="0"/>
              <a:t>У нас 70 % и на этапе поддержки скидка, сохраняется гарантия</a:t>
            </a:r>
          </a:p>
          <a:p>
            <a:pPr>
              <a:buFontTx/>
              <a:buChar char="-"/>
            </a:pPr>
            <a:r>
              <a:rPr lang="ru-RU" baseline="0" dirty="0" smtClean="0"/>
              <a:t> Оплата по факту нахождения в ТОП 10 </a:t>
            </a:r>
          </a:p>
          <a:p>
            <a:pPr>
              <a:buFontTx/>
              <a:buNone/>
            </a:pPr>
            <a:r>
              <a:rPr lang="ru-RU" baseline="0" dirty="0" smtClean="0"/>
              <a:t>У нас еще дополнительно дифференцируются цены на ТОП 10, ТОП 5 и ТОП 3</a:t>
            </a:r>
          </a:p>
          <a:p>
            <a:pPr>
              <a:buFontTx/>
              <a:buChar char="-"/>
            </a:pPr>
            <a:r>
              <a:rPr lang="ru-RU" baseline="0" dirty="0" smtClean="0"/>
              <a:t>Оплата по трафику</a:t>
            </a:r>
          </a:p>
          <a:p>
            <a:pPr>
              <a:buFontTx/>
              <a:buNone/>
            </a:pPr>
            <a:r>
              <a:rPr lang="ru-RU" baseline="0" dirty="0" smtClean="0"/>
              <a:t>Определяем максимум и минимум и стоимость за переход  и источники переходов, мы еще четко определяем  целевые ключевые запросы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107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 Что</a:t>
            </a:r>
            <a:r>
              <a:rPr lang="ru-RU" baseline="0" dirty="0" smtClean="0"/>
              <a:t> дает</a:t>
            </a:r>
          </a:p>
          <a:p>
            <a:pPr>
              <a:buFontTx/>
              <a:buChar char="-"/>
            </a:pPr>
            <a:r>
              <a:rPr lang="ru-RU" baseline="0" dirty="0" smtClean="0"/>
              <a:t> Чем ближе к оригиналу тем больше денег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 Начнем</a:t>
            </a:r>
            <a:r>
              <a:rPr lang="ru-RU" baseline="0" dirty="0" smtClean="0"/>
              <a:t> с первого звена</a:t>
            </a:r>
          </a:p>
          <a:p>
            <a:pPr>
              <a:buFontTx/>
              <a:buChar char="-"/>
            </a:pPr>
            <a:r>
              <a:rPr lang="ru-RU" baseline="0" dirty="0" smtClean="0"/>
              <a:t> Что предшествует продвижению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aseline="0" dirty="0" smtClean="0"/>
              <a:t> Для примера возьмем реального клиента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aseline="0" dirty="0" smtClean="0"/>
              <a:t> Цифр не буду раскрывать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 Делим на области</a:t>
            </a:r>
          </a:p>
          <a:p>
            <a:pPr>
              <a:buFontTx/>
              <a:buChar char="-"/>
            </a:pPr>
            <a:r>
              <a:rPr lang="ru-RU" dirty="0" smtClean="0"/>
              <a:t> Берем запросы с городами</a:t>
            </a: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Для</a:t>
            </a:r>
            <a:r>
              <a:rPr lang="ru-RU" baseline="0" dirty="0" smtClean="0"/>
              <a:t> каждой отрасли своя частотность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Комментирования таблицы</a:t>
            </a:r>
          </a:p>
          <a:p>
            <a:pPr>
              <a:buFontTx/>
              <a:buChar char="-"/>
            </a:pPr>
            <a:r>
              <a:rPr lang="ru-RU" dirty="0" smtClean="0"/>
              <a:t> Примеры</a:t>
            </a:r>
            <a:r>
              <a:rPr lang="ru-RU" baseline="0" dirty="0" smtClean="0"/>
              <a:t>  </a:t>
            </a:r>
          </a:p>
          <a:p>
            <a:pPr>
              <a:buFontTx/>
              <a:buChar char="-"/>
            </a:pPr>
            <a:r>
              <a:rPr lang="ru-RU" baseline="0" dirty="0" smtClean="0"/>
              <a:t> Вч: женская одежда, интернет-магазин женской одежды, платья</a:t>
            </a:r>
          </a:p>
          <a:p>
            <a:pPr>
              <a:buFontTx/>
              <a:buChar char="-"/>
            </a:pPr>
            <a:r>
              <a:rPr lang="ru-RU" dirty="0" smtClean="0"/>
              <a:t> Сч: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Купить платье, Купить юбку, короткие платья</a:t>
            </a:r>
          </a:p>
          <a:p>
            <a:pPr marL="0" algn="l" defTabSz="914400" rtl="0" eaLnBrk="1" latinLnBrk="0" hangingPunct="1">
              <a:buFontTx/>
              <a:buChar char="-"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Нч: женская одежда лакби, шифоновые блузки,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интернет магазин женской одежды классической</a:t>
            </a:r>
            <a:r>
              <a:rPr lang="ru-RU" dirty="0" smtClean="0"/>
              <a:t> </a:t>
            </a:r>
          </a:p>
          <a:p>
            <a:pPr marL="0" algn="l" defTabSz="914400" rtl="0" eaLnBrk="1" latinLnBrk="0" hangingPunct="1">
              <a:buFontTx/>
              <a:buChar char="-"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Особенно хорошо разницу видно в ИМ , которые продают технику ну например ноутбуки: ноутбуки, купить ноутбук, ноутбук Екатеринбург</a:t>
            </a:r>
          </a:p>
          <a:p>
            <a:pPr marL="0" algn="l" defTabSz="914400" rtl="0" eaLnBrk="1" latinLnBrk="0" hangingPunct="1">
              <a:buFontTx/>
              <a:buNone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ноутбук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acer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купить планшетный компьютер/ купить ноутбук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acer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aspire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s3, купить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ipad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32gb</a:t>
            </a:r>
            <a:endParaRPr lang="ru-RU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 Как</a:t>
            </a:r>
            <a:r>
              <a:rPr lang="ru-RU" baseline="0" dirty="0" smtClean="0"/>
              <a:t> готовить и расширять списки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Убираем нулевики</a:t>
            </a:r>
          </a:p>
          <a:p>
            <a:pPr>
              <a:buFontTx/>
              <a:buChar char="-"/>
            </a:pPr>
            <a:r>
              <a:rPr lang="ru-RU" dirty="0" smtClean="0"/>
              <a:t> Неоправданно дорогие запросы</a:t>
            </a:r>
          </a:p>
          <a:p>
            <a:pPr>
              <a:buFontTx/>
              <a:buChar char="-"/>
            </a:pPr>
            <a:r>
              <a:rPr lang="ru-RU" dirty="0" smtClean="0"/>
              <a:t> Слишком дорогие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7417D-A8DE-4072-80D4-5E19DB667E4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2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@clever-site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328614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Как получить максимальный эффект от продвижения?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3000" dirty="0" smtClean="0"/>
              <a:t>Кристина Яцкова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85794"/>
            <a:ext cx="2505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одзаголовок 4"/>
          <p:cNvSpPr txBox="1">
            <a:spLocks/>
          </p:cNvSpPr>
          <p:nvPr/>
        </p:nvSpPr>
        <p:spPr>
          <a:xfrm>
            <a:off x="0" y="6429396"/>
            <a:ext cx="9144000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smtClean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Что влияет на стоимость и сроки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2048" y="2059452"/>
            <a:ext cx="73083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возраст сайта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частотность, конкуренция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регион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поисковая система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текущие позиции сайта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релевантные страницы</a:t>
            </a:r>
          </a:p>
          <a:p>
            <a:pPr marL="457200" indent="-457200">
              <a:buFont typeface="Wingdings" pitchFamily="2" charset="2"/>
              <a:buChar char="§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pPr marL="457200" indent="-457200">
              <a:buFont typeface="Arial" pitchFamily="34" charset="0"/>
              <a:buChar char="•"/>
            </a:pPr>
            <a:endParaRPr lang="ru-RU" sz="3000" dirty="0" smtClean="0"/>
          </a:p>
          <a:p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11854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Следующее звено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pic>
        <p:nvPicPr>
          <p:cNvPr id="3074" name="Picture 2" descr="D:\_work\_Clever\продажи\Семинары\2012.03.29 Криська\Материал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00" y="404664"/>
            <a:ext cx="7620001" cy="5715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50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Сайт: что важно?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Удобство сайта</a:t>
            </a:r>
          </a:p>
          <a:p>
            <a:r>
              <a:rPr lang="ru-RU" dirty="0" smtClean="0"/>
              <a:t>Содержание сайта</a:t>
            </a:r>
          </a:p>
          <a:p>
            <a:r>
              <a:rPr lang="ru-RU" dirty="0" smtClean="0"/>
              <a:t>Цена/ аргументация цены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Удобство сайта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Навигация (где я и куда идти дальше)</a:t>
            </a:r>
          </a:p>
          <a:p>
            <a:r>
              <a:rPr lang="ru-RU" dirty="0" smtClean="0"/>
              <a:t>Удобный поиск (как найти и где ?)</a:t>
            </a:r>
          </a:p>
          <a:p>
            <a:r>
              <a:rPr lang="ru-RU" dirty="0" smtClean="0"/>
              <a:t>Удобная покупка (как купить?)</a:t>
            </a:r>
          </a:p>
          <a:p>
            <a:r>
              <a:rPr lang="ru-RU" dirty="0" smtClean="0"/>
              <a:t>Наличие сервисов (как оплатить?)</a:t>
            </a:r>
          </a:p>
          <a:p>
            <a:r>
              <a:rPr lang="ru-RU" dirty="0" smtClean="0"/>
              <a:t>Кого спросить (телефон и контакты на видном месте, форма обратной связи и пр.)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сайта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Характеристики товара</a:t>
            </a:r>
          </a:p>
          <a:p>
            <a:r>
              <a:rPr lang="ru-RU" dirty="0" smtClean="0"/>
              <a:t>Отзывы</a:t>
            </a:r>
          </a:p>
          <a:p>
            <a:r>
              <a:rPr lang="ru-RU" dirty="0" smtClean="0"/>
              <a:t>Сертификаты и прочее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pic>
        <p:nvPicPr>
          <p:cNvPr id="4098" name="Picture 2" descr="D:\_work\_Clever\продажи\Семинары\2012.03.29 Криська\Материал\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24" y="48407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40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pic>
        <p:nvPicPr>
          <p:cNvPr id="9" name="Picture 2" descr="D:\_work\_Clever\продажи\Семинары\2012.03.29 Криська\Материал\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65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pic>
        <p:nvPicPr>
          <p:cNvPr id="6147" name="Picture 3" descr="D:\_work\_Clever\продажи\Семинары\2012.03.29 Криська\Материал\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620000" cy="5715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590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328614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Кристина Яцкова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en-US" sz="4000" b="1" dirty="0" smtClean="0">
                <a:hlinkClick r:id="rId3"/>
              </a:rPr>
              <a:t>kristina@clever-site.ru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8 922 025 0268</a:t>
            </a:r>
            <a:br>
              <a:rPr lang="ru-RU" sz="4000" b="1" dirty="0" smtClean="0"/>
            </a:br>
            <a:endParaRPr lang="ru-RU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785794"/>
            <a:ext cx="2505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одзаголовок 4"/>
          <p:cNvSpPr txBox="1">
            <a:spLocks/>
          </p:cNvSpPr>
          <p:nvPr/>
        </p:nvSpPr>
        <p:spPr>
          <a:xfrm>
            <a:off x="0" y="6429396"/>
            <a:ext cx="9144000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smtClean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81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23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095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323528" y="5013176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www.b-look.ru</a:t>
            </a:r>
            <a:endParaRPr lang="ru-RU" sz="30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128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Список запросов (семантическое ядро)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124744"/>
            <a:ext cx="58326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endParaRPr lang="ru-RU" sz="3000" dirty="0" smtClean="0"/>
          </a:p>
          <a:p>
            <a:pPr marL="457200" indent="-457200">
              <a:buFont typeface="Wingdings" pitchFamily="2" charset="2"/>
              <a:buChar char="§"/>
            </a:pPr>
            <a:endParaRPr lang="ru-RU" sz="3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Цели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Целевая аудитория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География проекта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000" dirty="0" smtClean="0"/>
              <a:t>Приоритетные направления</a:t>
            </a:r>
          </a:p>
          <a:p>
            <a:pPr marL="457200" indent="-457200">
              <a:buFont typeface="Wingdings" pitchFamily="2" charset="2"/>
              <a:buChar char="§"/>
            </a:pPr>
            <a:endParaRPr lang="ru-RU" sz="3000" dirty="0" smtClean="0"/>
          </a:p>
        </p:txBody>
      </p:sp>
    </p:spTree>
    <p:extLst>
      <p:ext uri="{BB962C8B-B14F-4D97-AF65-F5344CB8AC3E}">
        <p14:creationId xmlns="" xmlns:p14="http://schemas.microsoft.com/office/powerpoint/2010/main" val="3779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539552" y="1268760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www.b-look.ru</a:t>
            </a:r>
            <a:endParaRPr lang="ru-RU" sz="30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Пример из жизни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2048" y="2059452"/>
            <a:ext cx="73083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 smtClean="0"/>
          </a:p>
          <a:p>
            <a:pPr>
              <a:buFont typeface="Wingdings" pitchFamily="2" charset="2"/>
              <a:buChar char="§"/>
            </a:pPr>
            <a:r>
              <a:rPr lang="ru-RU" sz="3000" dirty="0" smtClean="0"/>
              <a:t> Повысить количество новых продаж до …</a:t>
            </a:r>
          </a:p>
          <a:p>
            <a:pPr>
              <a:buFont typeface="Wingdings" pitchFamily="2" charset="2"/>
              <a:buChar char="§"/>
            </a:pPr>
            <a:r>
              <a:rPr lang="ru-RU" sz="3000" dirty="0" smtClean="0"/>
              <a:t> Работающие и активные женщины в возрасте от 25 до 35</a:t>
            </a:r>
          </a:p>
          <a:p>
            <a:pPr>
              <a:buFont typeface="Wingdings" pitchFamily="2" charset="2"/>
              <a:buChar char="§"/>
            </a:pPr>
            <a:r>
              <a:rPr lang="ru-RU" sz="3000" dirty="0" smtClean="0"/>
              <a:t> УРФО, Сибирь</a:t>
            </a:r>
          </a:p>
          <a:p>
            <a:pPr>
              <a:buFont typeface="Wingdings" pitchFamily="2" charset="2"/>
              <a:buChar char="§"/>
            </a:pPr>
            <a:r>
              <a:rPr lang="ru-RU" sz="3000" dirty="0" smtClean="0"/>
              <a:t> Платья, костюмы, жакеты, блузки, брюки, юбки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35074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pic>
        <p:nvPicPr>
          <p:cNvPr id="3" name="Picture 2" descr="D:\_work\_Clever\продажи\Семинары\2012.03.29 Криська\Материал\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620001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6308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Сравнение поисковых систем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552" y="1124744"/>
          <a:ext cx="8136905" cy="51249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77138"/>
                <a:gridCol w="3534309"/>
                <a:gridCol w="1625458"/>
              </a:tblGrid>
              <a:tr h="4811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Сравниваемый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параметр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Яндекс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Google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3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Коммерциализация</a:t>
                      </a:r>
                      <a:r>
                        <a:rPr lang="ru-RU" sz="1600" baseline="0" dirty="0" smtClean="0"/>
                        <a:t> аудитории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Выше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Ниже</a:t>
                      </a:r>
                      <a:endParaRPr lang="ru-RU" sz="1600" dirty="0"/>
                    </a:p>
                  </a:txBody>
                  <a:tcPr/>
                </a:tc>
              </a:tr>
              <a:tr h="5571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Важность отдельной</a:t>
                      </a:r>
                      <a:r>
                        <a:rPr lang="ru-RU" sz="1600" baseline="0" dirty="0" smtClean="0"/>
                        <a:t> страницы на сайте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Высокая</a:t>
                      </a:r>
                      <a:endParaRPr lang="ru-RU" sz="1600" dirty="0"/>
                    </a:p>
                  </a:txBody>
                  <a:tcPr/>
                </a:tc>
              </a:tr>
              <a:tr h="4811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текста на сайте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Среднее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Большое</a:t>
                      </a:r>
                      <a:endParaRPr lang="ru-RU" sz="1600" dirty="0"/>
                    </a:p>
                  </a:txBody>
                  <a:tcPr/>
                </a:tc>
              </a:tr>
              <a:tr h="6915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Важность возраста сайта и страницы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</a:t>
                      </a:r>
                      <a:endParaRPr lang="ru-RU" sz="1600" dirty="0"/>
                    </a:p>
                  </a:txBody>
                  <a:tcPr/>
                </a:tc>
              </a:tr>
              <a:tr h="6873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Подтягивает ли продвижение одного запросы смежные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Скорее нет,  чем да</a:t>
                      </a:r>
                      <a:endParaRPr lang="ru-RU" sz="1600" dirty="0"/>
                    </a:p>
                  </a:txBody>
                  <a:tcPr/>
                </a:tc>
              </a:tr>
              <a:tr h="8506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Высокое разнообразие</a:t>
                      </a:r>
                      <a:r>
                        <a:rPr lang="ru-RU" sz="1600" baseline="0" dirty="0" smtClean="0"/>
                        <a:t> источников ссылок сайтов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Любит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Любит меньше</a:t>
                      </a:r>
                      <a:endParaRPr lang="ru-RU" sz="1600" dirty="0"/>
                    </a:p>
                  </a:txBody>
                  <a:tcPr/>
                </a:tc>
              </a:tr>
              <a:tr h="8506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Влияние внешних ссылок на ранжирование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Среднее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Высокое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7144145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Выбор регионов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97148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852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Подбор ключевых слов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5655617"/>
              </p:ext>
            </p:extLst>
          </p:nvPr>
        </p:nvGraphicFramePr>
        <p:xfrm>
          <a:off x="539552" y="1340769"/>
          <a:ext cx="7704856" cy="466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26214"/>
                <a:gridCol w="1987152"/>
                <a:gridCol w="1865276"/>
                <a:gridCol w="1926214"/>
              </a:tblGrid>
              <a:tr h="6310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Параметры для сравнения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НЧ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1023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</a:t>
                      </a:r>
                      <a:r>
                        <a:rPr lang="ru-RU" baseline="0" dirty="0" smtClean="0"/>
                        <a:t> продвижения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/>
                </a:tc>
              </a:tr>
              <a:tr h="631023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продвижения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4 – 6 и выше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2 – 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- 3</a:t>
                      </a:r>
                      <a:endParaRPr lang="ru-RU" dirty="0"/>
                    </a:p>
                  </a:txBody>
                  <a:tcPr/>
                </a:tc>
              </a:tr>
              <a:tr h="1182956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Близость к покупке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Дольше принимает</a:t>
                      </a:r>
                      <a:r>
                        <a:rPr lang="ru-RU" baseline="0" dirty="0" smtClean="0"/>
                        <a:t> решение о покупке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Быстрее</a:t>
                      </a:r>
                      <a:r>
                        <a:rPr lang="ru-RU" baseline="0" dirty="0" smtClean="0"/>
                        <a:t> принимает решение о покупке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 к покупке</a:t>
                      </a:r>
                      <a:endParaRPr lang="ru-RU" dirty="0"/>
                    </a:p>
                  </a:txBody>
                  <a:tcPr/>
                </a:tc>
              </a:tr>
              <a:tr h="1171901"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r>
                        <a:rPr lang="ru-RU" baseline="0" dirty="0" smtClean="0"/>
                        <a:t> по смежным запросам «хвостикам»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хвостиков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</a:t>
                      </a:r>
                      <a:r>
                        <a:rPr lang="ru-RU" baseline="0" dirty="0" smtClean="0"/>
                        <a:t> количество хвостиков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 хвостиков/ нет совсем</a:t>
                      </a:r>
                      <a:endParaRPr lang="ru-RU" dirty="0"/>
                    </a:p>
                  </a:txBody>
                  <a:tcPr/>
                </a:tc>
              </a:tr>
              <a:tr h="360585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Точечные удары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43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6429396"/>
            <a:ext cx="9036496" cy="42860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92D050"/>
                </a:solidFill>
              </a:rPr>
              <a:t>clever-promo.ru</a:t>
            </a:r>
            <a:endParaRPr lang="ru-RU" sz="2000" dirty="0">
              <a:solidFill>
                <a:srgbClr val="92D050"/>
              </a:solidFill>
            </a:endParaRPr>
          </a:p>
          <a:p>
            <a:pPr algn="r"/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309320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2048" y="2059452"/>
            <a:ext cx="7308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32048" y="413904"/>
            <a:ext cx="75243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</a:rPr>
              <a:t>Чистим список</a:t>
            </a:r>
            <a:endParaRPr lang="ru-RU" sz="2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5" y="1397001"/>
          <a:ext cx="8352929" cy="47355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25089"/>
                <a:gridCol w="1992442"/>
                <a:gridCol w="1379383"/>
                <a:gridCol w="1456015"/>
              </a:tblGrid>
              <a:tr h="6007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Фраза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Частотность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Словоформы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Точное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вхождение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38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 магазин женской одежды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</a:tr>
              <a:tr h="4557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платья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81869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1286</a:t>
                      </a:r>
                    </a:p>
                  </a:txBody>
                  <a:tcPr marL="9525" marR="9525" marT="9525" marB="0" anchor="b"/>
                </a:tc>
              </a:tr>
              <a:tr h="3808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купить платье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4655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юбка карандаш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</a:tr>
              <a:tr h="3364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блузка из шифона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3790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юбки средней длины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5716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платье с коротким рукавом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446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купить платье с коротким рукавом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5364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купить жакет екатеринбург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43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3591</TotalTime>
  <Words>593</Words>
  <Application>Microsoft Office PowerPoint</Application>
  <PresentationFormat>Экран (4:3)</PresentationFormat>
  <Paragraphs>201</Paragraphs>
  <Slides>19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Как получить максимальный эффект от продвижения?  Кристина Яцкова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Следующее звено</vt:lpstr>
      <vt:lpstr>Слайд 12</vt:lpstr>
      <vt:lpstr>Сайт: что важно?</vt:lpstr>
      <vt:lpstr>Удобство сайта</vt:lpstr>
      <vt:lpstr>Содержание сайта</vt:lpstr>
      <vt:lpstr>Слайд 16</vt:lpstr>
      <vt:lpstr>Слайд 17</vt:lpstr>
      <vt:lpstr>Слайд 18</vt:lpstr>
      <vt:lpstr>Кристина Яцкова  kristina@clever-site.ru  8 922 025 0268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Яцков Даниил</dc:creator>
  <cp:lastModifiedBy>123</cp:lastModifiedBy>
  <cp:revision>184</cp:revision>
  <dcterms:created xsi:type="dcterms:W3CDTF">2009-09-08T09:40:24Z</dcterms:created>
  <dcterms:modified xsi:type="dcterms:W3CDTF">2012-03-29T05:57:37Z</dcterms:modified>
</cp:coreProperties>
</file>