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8"/>
  </p:notesMasterIdLst>
  <p:sldIdLst>
    <p:sldId id="256" r:id="rId3"/>
    <p:sldId id="273" r:id="rId4"/>
    <p:sldId id="287" r:id="rId5"/>
    <p:sldId id="314" r:id="rId6"/>
    <p:sldId id="288" r:id="rId7"/>
    <p:sldId id="291" r:id="rId8"/>
    <p:sldId id="289" r:id="rId9"/>
    <p:sldId id="292" r:id="rId10"/>
    <p:sldId id="290" r:id="rId11"/>
    <p:sldId id="293" r:id="rId12"/>
    <p:sldId id="294" r:id="rId13"/>
    <p:sldId id="295" r:id="rId14"/>
    <p:sldId id="318" r:id="rId15"/>
    <p:sldId id="319" r:id="rId16"/>
    <p:sldId id="296" r:id="rId17"/>
    <p:sldId id="297" r:id="rId18"/>
    <p:sldId id="315" r:id="rId19"/>
    <p:sldId id="298" r:id="rId20"/>
    <p:sldId id="299" r:id="rId21"/>
    <p:sldId id="300" r:id="rId22"/>
    <p:sldId id="301" r:id="rId23"/>
    <p:sldId id="302" r:id="rId24"/>
    <p:sldId id="317" r:id="rId25"/>
    <p:sldId id="303" r:id="rId26"/>
    <p:sldId id="304" r:id="rId27"/>
    <p:sldId id="305" r:id="rId28"/>
    <p:sldId id="306" r:id="rId29"/>
    <p:sldId id="312" r:id="rId30"/>
    <p:sldId id="309" r:id="rId31"/>
    <p:sldId id="311" r:id="rId32"/>
    <p:sldId id="307" r:id="rId33"/>
    <p:sldId id="308" r:id="rId34"/>
    <p:sldId id="310" r:id="rId35"/>
    <p:sldId id="316" r:id="rId36"/>
    <p:sldId id="28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8B13"/>
    <a:srgbClr val="003399"/>
    <a:srgbClr val="C43800"/>
    <a:srgbClr val="94D9FF"/>
    <a:srgbClr val="08F6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98" autoAdjust="0"/>
    <p:restoredTop sz="73956" autoAdjust="0"/>
  </p:normalViewPr>
  <p:slideViewPr>
    <p:cSldViewPr>
      <p:cViewPr>
        <p:scale>
          <a:sx n="70" d="100"/>
          <a:sy n="70" d="100"/>
        </p:scale>
        <p:origin x="-165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68288" indent="-228600" eaLnBrk="1" hangingPunct="1">
              <a:spcBef>
                <a:spcPts val="413"/>
              </a:spcBef>
            </a:pPr>
            <a:endParaRPr lang="ru-RU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7C8E-1BB7-4B43-B9AC-0ADF3923B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489A-C55C-4016-87FC-389C3A37F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10984-FF77-4FE7-BB83-B8D4C8E13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BD06-F287-40D9-9EEE-788369AAB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FDEA-BE67-4873-A0F3-EBB27F997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0CA0-5830-4309-B173-7ACC15D59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05CA-6935-4A2E-8B46-6BF6F8C41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1453-5648-419E-9B3B-D55B5F48D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937E-B5C5-407B-BF29-9726808F7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26A2-0DC6-4167-B3CE-7EC268DE7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32B5-C185-439C-9369-81CD76F43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613C-59C4-4DA1-B5D2-13034EA58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Lucida Grand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C18E-993F-41CA-832A-56F6E688B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48DE-1B7C-4D91-9FA6-BEBD99FFB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24AD-0F65-40B0-9F10-F67A12459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C946-1C96-47C3-ACC7-763717C24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8810-26B0-4CED-A33F-773D889E3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CA23-73AC-4600-A5C2-A263EB6CB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D332-C70E-44EE-B9CC-73A1F5B75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03B9-31C9-47BB-87AF-C22244FB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0EC3-971A-4B2C-94F4-FAF6C8698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Lucida Grand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7922-9DB7-420F-8AFD-0DC688650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851"/>
            </a:gs>
            <a:gs pos="100000">
              <a:srgbClr val="00458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CF224BFC-767C-4B9B-9ABD-FEEFDD7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851"/>
            </a:gs>
            <a:gs pos="100000">
              <a:srgbClr val="00458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4B0D4D5A-104F-443F-A825-3DD13072C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0" y="692696"/>
            <a:ext cx="6616700" cy="3379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53551" y="5805264"/>
            <a:ext cx="3282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b="1" dirty="0" err="1" smtClean="0">
                <a:solidFill>
                  <a:schemeClr val="bg1"/>
                </a:solidFill>
              </a:rPr>
              <a:t>Шауэрман</a:t>
            </a:r>
            <a:r>
              <a:rPr lang="ru-RU" b="1" dirty="0" smtClean="0">
                <a:solidFill>
                  <a:schemeClr val="bg1"/>
                </a:solidFill>
              </a:rPr>
              <a:t> Валерия</a:t>
            </a:r>
          </a:p>
          <a:p>
            <a:pPr algn="r" eaLnBrk="1" hangingPunct="1"/>
            <a:r>
              <a:rPr lang="ru-RU" dirty="0" smtClean="0">
                <a:solidFill>
                  <a:schemeClr val="bg1"/>
                </a:solidFill>
              </a:rPr>
              <a:t>Руководитель филиала</a:t>
            </a:r>
          </a:p>
          <a:p>
            <a:pPr algn="r" eaLnBrk="1" hangingPunct="1"/>
            <a:r>
              <a:rPr lang="ru-RU" b="1" dirty="0" smtClean="0">
                <a:solidFill>
                  <a:schemeClr val="bg1"/>
                </a:solidFill>
              </a:rPr>
              <a:t>Mail.Ru </a:t>
            </a:r>
            <a:r>
              <a:rPr lang="ru-RU" b="1" dirty="0" err="1" smtClean="0">
                <a:solidFill>
                  <a:schemeClr val="bg1"/>
                </a:solidFill>
              </a:rPr>
              <a:t>Group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в Челябинске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453465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Медийная реклама в Интернете: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ru-RU" sz="2800" b="1" dirty="0" err="1" smtClean="0">
                <a:solidFill>
                  <a:schemeClr val="bg1"/>
                </a:solidFill>
              </a:rPr>
              <a:t>тратегии</a:t>
            </a:r>
            <a:r>
              <a:rPr lang="ru-RU" sz="2800" b="1" dirty="0" smtClean="0">
                <a:solidFill>
                  <a:schemeClr val="bg1"/>
                </a:solidFill>
              </a:rPr>
              <a:t> победителей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или 7 шагов к эффективности.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Пример торговой рекламы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44000" cy="514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 bwMode="auto">
          <a:xfrm rot="9651013">
            <a:off x="1787712" y="5063103"/>
            <a:ext cx="1389254" cy="380816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71612"/>
            <a:ext cx="2857520" cy="49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14297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5363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Стратегия 2: 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Снижаем риски!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Пусть каждый риск будет маленьким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51520" y="1682219"/>
            <a:ext cx="676875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Сделайте много разных баннеров: </a:t>
            </a:r>
            <a:r>
              <a:rPr lang="ru-RU" dirty="0" smtClean="0">
                <a:solidFill>
                  <a:schemeClr val="bg1"/>
                </a:solidFill>
              </a:rPr>
              <a:t>люди разные, и некоторым интересны одни слова, другим – другие. Сделайте десяток разных баннеров и поставьте их в ротации, вероятность того, что человек «зацепится» будет выше. Это касается всех видов рекламы.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Используйте различные варианты рекламы на портале. </a:t>
            </a:r>
            <a:r>
              <a:rPr lang="ru-RU" dirty="0" smtClean="0">
                <a:solidFill>
                  <a:schemeClr val="bg1"/>
                </a:solidFill>
              </a:rPr>
              <a:t>Баннеры в почте – это хорошо, но это не единственный способ рекламы. Ваша целевая аудитория может быть более восприимчива к другому виду рекламы.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Разные методы рекламы хорошо. </a:t>
            </a:r>
            <a:r>
              <a:rPr lang="ru-RU" dirty="0" smtClean="0">
                <a:solidFill>
                  <a:schemeClr val="bg1"/>
                </a:solidFill>
              </a:rPr>
              <a:t>Медийная и контекстная реклама важны, но нужно использовать и </a:t>
            </a:r>
            <a:r>
              <a:rPr lang="en-US" dirty="0" smtClean="0">
                <a:solidFill>
                  <a:schemeClr val="bg1"/>
                </a:solidFill>
              </a:rPr>
              <a:t>PR</a:t>
            </a:r>
            <a:r>
              <a:rPr lang="ru-RU" dirty="0" smtClean="0">
                <a:solidFill>
                  <a:schemeClr val="bg1"/>
                </a:solidFill>
              </a:rPr>
              <a:t>, рекламу в социальных сетях, рекламу в почтовых рассылках и пр. Целевая аудитория по разному воспринимает различные среды и различную рекламу – комплексное воздействие дает синергетический эффект.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Геннадий\bank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372200" y="2996952"/>
            <a:ext cx="2972247" cy="297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Используем разные форматы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 flipH="1">
            <a:off x="8358214" y="7572404"/>
            <a:ext cx="571504" cy="428627"/>
          </a:xfrm>
        </p:spPr>
        <p:txBody>
          <a:bodyPr/>
          <a:lstStyle/>
          <a:p>
            <a:pPr>
              <a:defRPr/>
            </a:pPr>
            <a:fld id="{5A94FDEA-BE67-4873-A0F3-EBB27F997C2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2876191" cy="30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3116"/>
            <a:ext cx="22955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839708" y="706875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fld id="{5A94FDEA-BE67-4873-A0F3-EBB27F997C29}" type="slidenum">
              <a:rPr lang="en-US" sz="1200" smtClean="0">
                <a:solidFill>
                  <a:srgbClr val="898989"/>
                </a:solidFill>
                <a:latin typeface="Lucida Grande"/>
                <a:sym typeface="Lucida Grande" charset="0"/>
              </a:rPr>
              <a:pPr lvl="0" algn="ctr">
                <a:defRPr/>
              </a:pPr>
              <a:t>13</a:t>
            </a:fld>
            <a:endParaRPr lang="en-US" sz="1200" dirty="0">
              <a:solidFill>
                <a:srgbClr val="898989"/>
              </a:solidFill>
              <a:latin typeface="Lucida Grande"/>
              <a:sym typeface="Lucida Grande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Делаем МНОГО баннеров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 flipH="1">
            <a:off x="8358214" y="7572404"/>
            <a:ext cx="571504" cy="428627"/>
          </a:xfrm>
        </p:spPr>
        <p:txBody>
          <a:bodyPr/>
          <a:lstStyle/>
          <a:p>
            <a:pPr>
              <a:defRPr/>
            </a:pPr>
            <a:fld id="{5A94FDEA-BE67-4873-A0F3-EBB27F997C2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839708" y="706875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fld id="{5A94FDEA-BE67-4873-A0F3-EBB27F997C29}" type="slidenum">
              <a:rPr lang="en-US" sz="1200" smtClean="0">
                <a:solidFill>
                  <a:srgbClr val="898989"/>
                </a:solidFill>
                <a:latin typeface="Lucida Grande"/>
                <a:sym typeface="Lucida Grande" charset="0"/>
              </a:rPr>
              <a:pPr lvl="0" algn="ctr">
                <a:defRPr/>
              </a:pPr>
              <a:t>14</a:t>
            </a:fld>
            <a:endParaRPr lang="en-US" sz="1200" dirty="0">
              <a:solidFill>
                <a:srgbClr val="898989"/>
              </a:solidFill>
              <a:latin typeface="Lucida Grande"/>
              <a:sym typeface="Lucida Grande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2286319" cy="399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86058"/>
            <a:ext cx="2886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428736"/>
            <a:ext cx="69548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14620"/>
            <a:ext cx="28384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5363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Стратегия 3: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Интернет любит эксперименты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От 20 до 50% рекламного бюджета – на эксперименты 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662832"/>
            <a:ext cx="750093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Мониторинг действий конкурентов – </a:t>
            </a:r>
            <a:r>
              <a:rPr lang="ru-RU" dirty="0" smtClean="0">
                <a:solidFill>
                  <a:schemeClr val="bg1"/>
                </a:solidFill>
              </a:rPr>
              <a:t>мониторинг рекламы, мониторинг </a:t>
            </a:r>
            <a:r>
              <a:rPr lang="en-US" dirty="0" smtClean="0">
                <a:solidFill>
                  <a:schemeClr val="bg1"/>
                </a:solidFill>
              </a:rPr>
              <a:t>PR-</a:t>
            </a:r>
            <a:r>
              <a:rPr lang="ru-RU" dirty="0" smtClean="0">
                <a:solidFill>
                  <a:schemeClr val="bg1"/>
                </a:solidFill>
              </a:rPr>
              <a:t>активностей, мониторинг оптимизации, изменений сайта, изменения точек входа, изменение навигации, систем анализа. Нужно быть покупателем у своих конкурентов.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Эксперименты с новыми методами – </a:t>
            </a:r>
            <a:r>
              <a:rPr lang="ru-RU" dirty="0" smtClean="0">
                <a:solidFill>
                  <a:schemeClr val="bg1"/>
                </a:solidFill>
              </a:rPr>
              <a:t>не все они будут удачными, но вы можете найти неожиданно полезные ходы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Изменения точек входа - </a:t>
            </a:r>
            <a:r>
              <a:rPr lang="ru-RU" dirty="0" smtClean="0">
                <a:solidFill>
                  <a:schemeClr val="bg1"/>
                </a:solidFill>
              </a:rPr>
              <a:t> страница, куда приходят посетители с рекламы, возможно, больше всего влияет на эффективность рекламной кампании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Новые рекламные материалы и образы – </a:t>
            </a:r>
            <a:r>
              <a:rPr lang="ru-RU" dirty="0" smtClean="0">
                <a:solidFill>
                  <a:schemeClr val="bg1"/>
                </a:solidFill>
              </a:rPr>
              <a:t>ваша аудитория все время меняется, почему не меняется ваша реклама? 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Нестандартная реклама и спецпроекты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реклама в интернете постоянно меняется, ваша реклама должна следовать трендам.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072462" y="7358090"/>
            <a:ext cx="428628" cy="71437"/>
          </a:xfrm>
        </p:spPr>
        <p:txBody>
          <a:bodyPr/>
          <a:lstStyle/>
          <a:p>
            <a:pPr>
              <a:defRPr/>
            </a:pPr>
            <a:fld id="{5A94FDEA-BE67-4873-A0F3-EBB27F997C2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714625"/>
            <a:ext cx="8229600" cy="12858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		</a:t>
            </a:r>
            <a:r>
              <a:rPr lang="ru-RU" b="1" dirty="0" smtClean="0">
                <a:solidFill>
                  <a:schemeClr val="bg1"/>
                </a:solidFill>
              </a:rPr>
              <a:t>Стратегия</a:t>
            </a:r>
            <a:r>
              <a:rPr lang="ru-RU" dirty="0" smtClean="0">
                <a:solidFill>
                  <a:schemeClr val="bg1"/>
                </a:solidFill>
              </a:rPr>
              <a:t> 4: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Анализируем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конкурентную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среду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Конкуренты – это не только ценный мех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662832"/>
            <a:ext cx="75009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Где показывают рекламу конкуренты – </a:t>
            </a:r>
            <a:r>
              <a:rPr lang="ru-RU" dirty="0" smtClean="0">
                <a:solidFill>
                  <a:schemeClr val="bg1"/>
                </a:solidFill>
              </a:rPr>
              <a:t>какие площадки они используют, какие креативы, настройки показа? 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Какую рекламу используют конкуренты кроме рекламы в интернете, </a:t>
            </a:r>
            <a:r>
              <a:rPr lang="ru-RU" dirty="0" smtClean="0">
                <a:solidFill>
                  <a:schemeClr val="bg1"/>
                </a:solidFill>
              </a:rPr>
              <a:t>какую долю рекламы конкурентов предположительно занимает интернет.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и где позиционируются конкуренты: </a:t>
            </a:r>
            <a:r>
              <a:rPr lang="ru-RU" dirty="0" smtClean="0">
                <a:solidFill>
                  <a:schemeClr val="bg1"/>
                </a:solidFill>
              </a:rPr>
              <a:t>ваш сайт работает круглосуточно, а компания? Кто ответит на звонки в офис?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и что делают конкуренты со своим сайтом – </a:t>
            </a:r>
            <a:r>
              <a:rPr lang="ru-RU" dirty="0" smtClean="0">
                <a:solidFill>
                  <a:schemeClr val="bg1"/>
                </a:solidFill>
              </a:rPr>
              <a:t>как изменяется сайт, как изменяются его ключевые страницы.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699792" y="5048016"/>
            <a:ext cx="63367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Конкурентами являются не только компании предлагающие те же продукты и услуги в тех же нишах, что и вы, но все те компании, которые конкурируют за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ту же </a:t>
            </a:r>
            <a:r>
              <a:rPr lang="ru-RU" dirty="0">
                <a:solidFill>
                  <a:schemeClr val="bg1"/>
                </a:solidFill>
              </a:rPr>
              <a:t>сферу внимания потенциальной аудитории.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Так</a:t>
            </a:r>
            <a:r>
              <a:rPr lang="ru-RU" dirty="0">
                <a:solidFill>
                  <a:schemeClr val="bg1"/>
                </a:solidFill>
              </a:rPr>
              <a:t>, например, рестораны конкурируют с </a:t>
            </a:r>
            <a:r>
              <a:rPr lang="ru-RU" dirty="0" smtClean="0">
                <a:solidFill>
                  <a:schemeClr val="bg1"/>
                </a:solidFill>
              </a:rPr>
              <a:t>кинотеатрами.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Геннадий\arti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504" y="4581128"/>
            <a:ext cx="2699792" cy="233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5363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Стратегия 5: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Показываем рекламу только клиентам.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5363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cs typeface="Arial" charset="0"/>
              </a:rPr>
              <a:t>Стратегия 1: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cs typeface="Arial" charset="0"/>
              </a:rPr>
              <a:t>Определяем тип рекламной кампании</a:t>
            </a: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Зачем? Для кого? Что?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Простые таргетинги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2132856"/>
            <a:ext cx="75009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География: </a:t>
            </a:r>
            <a:r>
              <a:rPr lang="ru-RU" dirty="0" smtClean="0">
                <a:solidFill>
                  <a:schemeClr val="bg1"/>
                </a:solidFill>
              </a:rPr>
              <a:t>зачем показывать рекламу в Екатеринбурге, если бизнес обслуживает только Челябинск?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Частота: </a:t>
            </a:r>
            <a:r>
              <a:rPr lang="ru-RU" dirty="0" smtClean="0">
                <a:solidFill>
                  <a:schemeClr val="bg1"/>
                </a:solidFill>
              </a:rPr>
              <a:t>сколько раз нужно показать рекламу человеку, чтобы она сработала?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Время и день недели: </a:t>
            </a:r>
            <a:r>
              <a:rPr lang="ru-RU" dirty="0" smtClean="0">
                <a:solidFill>
                  <a:schemeClr val="bg1"/>
                </a:solidFill>
              </a:rPr>
              <a:t>ваш сайт работает круглосуточно, а компания? Кто ответит на звонки в офис?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051720" y="5192032"/>
            <a:ext cx="69127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Простые таргетинги сегодня используются в 100% компаний. </a:t>
            </a:r>
            <a:r>
              <a:rPr lang="en-US" dirty="0">
                <a:solidFill>
                  <a:schemeClr val="bg1"/>
                </a:solidFill>
              </a:rPr>
              <a:t>Mail.ru </a:t>
            </a:r>
            <a:r>
              <a:rPr lang="ru-RU" dirty="0">
                <a:solidFill>
                  <a:schemeClr val="bg1"/>
                </a:solidFill>
              </a:rPr>
              <a:t>не берет никакой наценки за их использование – вы покупаете только ту аудиторию, которая вам нужна. Простые таргетинги очень действенны, их использование увеличивает эффективность рекламы в разы.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Поведенческие и соцдем таргетинги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340768"/>
            <a:ext cx="75009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По полу: </a:t>
            </a:r>
            <a:r>
              <a:rPr lang="ru-RU" dirty="0" smtClean="0">
                <a:solidFill>
                  <a:schemeClr val="bg1"/>
                </a:solidFill>
              </a:rPr>
              <a:t>если ваше предложение только женщин, то зачем его видеть мужчинам? 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По возрасту: </a:t>
            </a:r>
            <a:r>
              <a:rPr lang="ru-RU" dirty="0" smtClean="0">
                <a:solidFill>
                  <a:schemeClr val="bg1"/>
                </a:solidFill>
              </a:rPr>
              <a:t>показывайте взрослые баннеры взрослым, а детские детям. Эффективность рекламы резко увеличится. </a:t>
            </a:r>
          </a:p>
          <a:p>
            <a:pPr marL="342900" indent="-342900">
              <a:spcBef>
                <a:spcPts val="60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ru-RU" b="1" dirty="0" smtClean="0">
                <a:solidFill>
                  <a:schemeClr val="bg1"/>
                </a:solidFill>
              </a:rPr>
              <a:t>Сценарии: </a:t>
            </a:r>
            <a:r>
              <a:rPr lang="ru-RU" dirty="0" smtClean="0">
                <a:solidFill>
                  <a:schemeClr val="bg1"/>
                </a:solidFill>
              </a:rPr>
              <a:t>покажите человеку серию баннеров друг за другом, пусть будет интрига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ru-RU" b="1" dirty="0" smtClean="0">
                <a:solidFill>
                  <a:schemeClr val="bg1"/>
                </a:solidFill>
              </a:rPr>
              <a:t>Тематический: </a:t>
            </a:r>
            <a:r>
              <a:rPr lang="ru-RU" dirty="0" smtClean="0">
                <a:solidFill>
                  <a:schemeClr val="bg1"/>
                </a:solidFill>
              </a:rPr>
              <a:t>если человек заходит на туристический сайт, то он вероятно хочет в </a:t>
            </a:r>
            <a:r>
              <a:rPr lang="ru-RU" dirty="0" smtClean="0">
                <a:solidFill>
                  <a:schemeClr val="bg1"/>
                </a:solidFill>
              </a:rPr>
              <a:t>отпуск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ru-RU" b="1" dirty="0" smtClean="0">
                <a:solidFill>
                  <a:schemeClr val="bg1"/>
                </a:solidFill>
              </a:rPr>
              <a:t>Поисковый: </a:t>
            </a:r>
            <a:r>
              <a:rPr lang="ru-RU" dirty="0" smtClean="0">
                <a:solidFill>
                  <a:schemeClr val="bg1"/>
                </a:solidFill>
              </a:rPr>
              <a:t>если человек сегодня ищет холодильник, может быть ему стоит показать именно эту рекламу?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ru-RU" b="1" dirty="0" smtClean="0">
                <a:solidFill>
                  <a:schemeClr val="bg1"/>
                </a:solidFill>
              </a:rPr>
              <a:t>Бумеранг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покажите человеку напоминание, и эффект от рекламы удвоится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9512" y="5572125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Поведенческие и соцдем таргетинги значительно увеличивают эффективность, особенно тематический и поисковый. Они работают на аудиторию, которая уже подготовлена к покупке, то есть эти виды таргетинга хороши для торговой и товарной рекламы.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Примеры баннеров с использованием </a:t>
            </a:r>
            <a:r>
              <a:rPr lang="ru-RU" sz="2400" b="1" dirty="0" err="1" smtClean="0">
                <a:solidFill>
                  <a:schemeClr val="bg1"/>
                </a:solidFill>
                <a:cs typeface="Arial" charset="0"/>
              </a:rPr>
              <a:t>таргетинга</a:t>
            </a:r>
            <a:endParaRPr lang="ru-RU" sz="2400" b="1" dirty="0" smtClean="0">
              <a:solidFill>
                <a:schemeClr val="bg1"/>
              </a:solidFill>
              <a:cs typeface="Arial" charset="0"/>
            </a:endParaRPr>
          </a:p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ГЕО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7" descr="C:\Users\User\Desktop\ге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23145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User\Desktop\ле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643063"/>
            <a:ext cx="22669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428868"/>
            <a:ext cx="23652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107157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Примеры баннеров с использованием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таргетинга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58214" y="7429526"/>
            <a:ext cx="428628" cy="71439"/>
          </a:xfrm>
        </p:spPr>
        <p:txBody>
          <a:bodyPr/>
          <a:lstStyle/>
          <a:p>
            <a:pPr>
              <a:defRPr/>
            </a:pPr>
            <a:fld id="{5A94FDEA-BE67-4873-A0F3-EBB27F997C2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8" descr="C:\Users\Татьяна\Documents\Файлы Mail.Ru Агента\styunina@mail.ru\nikitina@corp.mail.ru\Гринго_банн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2247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33953"/>
          <a:stretch>
            <a:fillRect/>
          </a:stretch>
        </p:blipFill>
        <p:spPr bwMode="auto">
          <a:xfrm>
            <a:off x="7000892" y="14285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87851"/>
            <a:ext cx="2357454" cy="41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Комбинирование таргетингов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22066" r="17258" b="17548"/>
          <a:stretch>
            <a:fillRect/>
          </a:stretch>
        </p:blipFill>
        <p:spPr bwMode="auto">
          <a:xfrm>
            <a:off x="0" y="1655763"/>
            <a:ext cx="91440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534222" y="1772816"/>
            <a:ext cx="428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Все виды таргетингов можно и нужно комбинировать для достижения максимальной эффективности.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5363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Стратегия 6: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Выражайтесь ясно.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Чем проще, тем лучше!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Простые образы работают быстрее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589305"/>
            <a:ext cx="750093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Простые баннеры </a:t>
            </a:r>
            <a:r>
              <a:rPr lang="ru-RU" dirty="0" smtClean="0">
                <a:solidFill>
                  <a:schemeClr val="bg1"/>
                </a:solidFill>
              </a:rPr>
              <a:t>вместо сложных навороченных креативов имеют меньше шансов провалиться. В среднем их кликабельность выше, хотя запоминаемость может быть и ниже.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Простые рекламные ходы </a:t>
            </a:r>
            <a:r>
              <a:rPr lang="ru-RU" dirty="0" smtClean="0">
                <a:solidFill>
                  <a:schemeClr val="bg1"/>
                </a:solidFill>
              </a:rPr>
              <a:t>могут быть более эффективными, чем сложные многоходовые кампании, потому что в них меньше риск нестыковок.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Более всего снижают эффективность </a:t>
            </a:r>
            <a:r>
              <a:rPr lang="ru-RU" b="1" dirty="0" smtClean="0">
                <a:solidFill>
                  <a:schemeClr val="bg1"/>
                </a:solidFill>
              </a:rPr>
              <a:t>«детские» ошибки</a:t>
            </a:r>
            <a:r>
              <a:rPr lang="ru-RU" dirty="0" smtClean="0">
                <a:solidFill>
                  <a:schemeClr val="bg1"/>
                </a:solidFill>
              </a:rPr>
              <a:t>. Именно эти ошибки нужно отслеживать в первую очередь, но поскольку они детские, то о них часто просто не думают.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Применение </a:t>
            </a:r>
            <a:r>
              <a:rPr lang="ru-RU" b="1" dirty="0" smtClean="0">
                <a:solidFill>
                  <a:schemeClr val="bg1"/>
                </a:solidFill>
              </a:rPr>
              <a:t>простых таргетингов </a:t>
            </a:r>
            <a:r>
              <a:rPr lang="ru-RU" dirty="0" smtClean="0">
                <a:solidFill>
                  <a:schemeClr val="bg1"/>
                </a:solidFill>
              </a:rPr>
              <a:t>дает больший эффект. Бессмысленно настраивать социально-демографический таргетинг до того, как настроен географический и временной. Это будут очень сложные настройки, дающие небольшой эффект.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Какой не должна быть реклама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4725144"/>
            <a:ext cx="374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42900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Что не правильно: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Много кадров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В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баннере смешаны разные задачи (имидж, продажи)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067944" y="4725144"/>
            <a:ext cx="482453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42900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Как улучшить: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Убрать лишнее, оставить только оставить только основное рекламное сообщение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Сделать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баннер в 1 максимум 2 кадра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1814542" cy="30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906" y="1484784"/>
            <a:ext cx="1814542" cy="30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800200" cy="30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685" y="1484784"/>
            <a:ext cx="1800299" cy="30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Какой не должна быть реклама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8780" t="23016" r="70387" b="26984"/>
          <a:stretch>
            <a:fillRect/>
          </a:stretch>
        </p:blipFill>
        <p:spPr bwMode="auto">
          <a:xfrm>
            <a:off x="500063" y="1478012"/>
            <a:ext cx="1597025" cy="28749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5060" t="19792" r="70982" b="26836"/>
          <a:stretch>
            <a:fillRect/>
          </a:stretch>
        </p:blipFill>
        <p:spPr bwMode="auto">
          <a:xfrm>
            <a:off x="2500313" y="1478012"/>
            <a:ext cx="1770062" cy="295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4910" t="19792" r="71428" b="27629"/>
          <a:stretch>
            <a:fillRect/>
          </a:stretch>
        </p:blipFill>
        <p:spPr bwMode="auto">
          <a:xfrm>
            <a:off x="7072313" y="1478012"/>
            <a:ext cx="1698625" cy="283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4910" t="19792" r="71577" b="27629"/>
          <a:stretch>
            <a:fillRect/>
          </a:stretch>
        </p:blipFill>
        <p:spPr bwMode="auto">
          <a:xfrm>
            <a:off x="4786313" y="1478012"/>
            <a:ext cx="1712912" cy="287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4509120"/>
            <a:ext cx="374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42900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Что не правильно: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Много кадров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Сложный неоднозначный </a:t>
            </a:r>
            <a:r>
              <a:rPr lang="ru-RU" dirty="0" err="1">
                <a:solidFill>
                  <a:schemeClr val="bg1"/>
                </a:solidFill>
                <a:cs typeface="Arial" charset="0"/>
              </a:rPr>
              <a:t>креатив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В баннере смешаны разные задачи (имидж, продажи)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067944" y="4509120"/>
            <a:ext cx="482453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42900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Как улучшить: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Убрать лишнее, оставить только оставить только основное рекламное сообщение</a:t>
            </a: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Упростить </a:t>
            </a:r>
            <a:r>
              <a:rPr lang="ru-RU" dirty="0" err="1">
                <a:solidFill>
                  <a:schemeClr val="bg1"/>
                </a:solidFill>
                <a:cs typeface="Arial" charset="0"/>
              </a:rPr>
              <a:t>креатив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pPr marL="358775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Сделать баннер в 1 максимум 2 кадра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Хороший пример креатива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540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434" y="1556792"/>
            <a:ext cx="2540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9730" y="1556792"/>
            <a:ext cx="2540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39552" y="59492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Интерактивный баннер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Итог: более 7 000 кликов за 1 месяц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 bwMode="auto">
          <a:xfrm>
            <a:off x="2339752" y="1916832"/>
            <a:ext cx="4320480" cy="4464496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027" name="Picture 3" descr="C:\Users\Redko\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405" y="1668735"/>
            <a:ext cx="4643843" cy="485660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Зачем мы даем рекламу?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992" y="1340768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Проблема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234888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</a:t>
            </a:r>
            <a:endParaRPr lang="ru-RU" dirty="0"/>
          </a:p>
        </p:txBody>
      </p:sp>
      <p:sp>
        <p:nvSpPr>
          <p:cNvPr id="14" name="Выгнутая влево стрелка 13"/>
          <p:cNvSpPr/>
          <p:nvPr/>
        </p:nvSpPr>
        <p:spPr bwMode="auto">
          <a:xfrm rot="3951447">
            <a:off x="3084336" y="845929"/>
            <a:ext cx="648072" cy="1944216"/>
          </a:xfrm>
          <a:prstGeom prst="curved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 rot="19878363">
            <a:off x="5854481" y="2681491"/>
            <a:ext cx="504056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2204864"/>
            <a:ext cx="148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Осознание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проблемы 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 rot="766962">
            <a:off x="6229903" y="5068046"/>
            <a:ext cx="504056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4870901"/>
            <a:ext cx="1903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Формализация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запроса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 rot="20197527">
            <a:off x="2333352" y="5110211"/>
            <a:ext cx="504056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567" y="5013176"/>
            <a:ext cx="208422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Поиск и </a:t>
            </a:r>
          </a:p>
          <a:p>
            <a:pPr marL="342900" indent="-342900">
              <a:spcBef>
                <a:spcPts val="12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выбор решения </a:t>
            </a:r>
          </a:p>
          <a:p>
            <a:pPr marL="342900" indent="-342900">
              <a:spcBef>
                <a:spcPts val="12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проблемы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 rot="163080">
            <a:off x="1981135" y="3728943"/>
            <a:ext cx="504056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3573016"/>
            <a:ext cx="98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Работа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2339588"/>
            <a:ext cx="11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Решение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329950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0000"/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</a:t>
            </a:r>
            <a:endParaRPr lang="ru-RU" sz="9600" b="1" dirty="0">
              <a:ln w="11430"/>
              <a:gradFill>
                <a:gsLst>
                  <a:gs pos="0">
                    <a:srgbClr val="FF0000"/>
                  </a:gs>
                  <a:gs pos="75000">
                    <a:srgbClr val="C00000"/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  <p:bldP spid="13" grpId="0"/>
      <p:bldP spid="13" grpId="1"/>
      <p:bldP spid="14" grpId="0" animBg="1"/>
      <p:bldP spid="14" grpId="1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Хороший пример креатива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6792"/>
            <a:ext cx="2809007" cy="468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146" y="1557338"/>
            <a:ext cx="2808014" cy="46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504" y="1557338"/>
            <a:ext cx="2807984" cy="46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5363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Стратегия 7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Анализируй это</a:t>
            </a:r>
          </a:p>
          <a:p>
            <a:pPr marL="361950" indent="-361950"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Ну и чего мы добились?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Анализ эффективности рекламы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412776"/>
            <a:ext cx="75009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Анализ эффективности рекламных материалов: </a:t>
            </a:r>
            <a:r>
              <a:rPr lang="ru-RU" dirty="0" smtClean="0">
                <a:solidFill>
                  <a:schemeClr val="bg1"/>
                </a:solidFill>
              </a:rPr>
              <a:t>в зависимости от вида рекламы нас может интересовать кликабельность или запоминание рекламы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Анализ эффективности площадок: </a:t>
            </a:r>
            <a:r>
              <a:rPr lang="ru-RU" dirty="0" smtClean="0">
                <a:solidFill>
                  <a:schemeClr val="bg1"/>
                </a:solidFill>
              </a:rPr>
              <a:t>какие площадки более эффективны, какие менее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Анализ эффективной частоты: </a:t>
            </a:r>
            <a:r>
              <a:rPr lang="ru-RU" dirty="0" smtClean="0">
                <a:solidFill>
                  <a:schemeClr val="bg1"/>
                </a:solidFill>
              </a:rPr>
              <a:t>если мы меняем частоту показов рекламы одному пользователю, как меняется эффективность всей рекламной кампании?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Анализ эффективности рекламных страниц:</a:t>
            </a:r>
            <a:r>
              <a:rPr lang="ru-RU" dirty="0" smtClean="0">
                <a:solidFill>
                  <a:schemeClr val="bg1"/>
                </a:solidFill>
              </a:rPr>
              <a:t> как они конвертируют приведенных рекламой посетителей в заинтересованных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Анализ эффективности работы сайта: </a:t>
            </a:r>
            <a:r>
              <a:rPr lang="ru-RU" dirty="0" smtClean="0">
                <a:solidFill>
                  <a:schemeClr val="bg1"/>
                </a:solidFill>
              </a:rPr>
              <a:t>сколько мы получаем целевых действий от всех рекламных усилий? </a:t>
            </a:r>
          </a:p>
          <a:p>
            <a:pPr marL="342900" indent="-34290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Анализ эффективности работы отдела продаж: </a:t>
            </a:r>
            <a:r>
              <a:rPr lang="ru-RU" dirty="0" smtClean="0">
                <a:solidFill>
                  <a:schemeClr val="bg1"/>
                </a:solidFill>
              </a:rPr>
              <a:t> какая часть наших маркетинговых бюджетов выбрасывается из-за менеджеров?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Инструмент анализа рекламы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RB.MAIL.RU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75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412776"/>
            <a:ext cx="914760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9144000" cy="5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9144000" cy="5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9144000" cy="5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86676" cy="10001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 еще раз все 7 шагов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Думаем до рекламной кампании. 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Выбираем инструменты и рекламные площадки в зависимости от целей и задач рекламной кампании. 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Распределяем риски. 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Используем большое число различных ходов, чтобы снизить риски каждого размещения. 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Все время ищем новое. 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Пробуя новые ходы каждый день, диверсифицируем свои риски в будущем.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Тщательно настраиваем рекламную кампанию. 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Используем современные </a:t>
            </a:r>
            <a:r>
              <a:rPr lang="ru-RU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таргетинги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на всю катушку, чтобы снизить затраты на рекламу.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Увольняем амбициозного дизайнера*. 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Упрощаем рекламную коммуникацию, убираем все лишнее, оставляя только главное сообщение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Следим за конкурентами. 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 комментариев </a:t>
            </a:r>
          </a:p>
          <a:p>
            <a:pPr marL="336550" indent="-336550"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Анализируем результаты. </a:t>
            </a:r>
            <a:r>
              <a:rPr lang="ru-RU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 всех этапах рекламной кампании, закладывая возможность анализа до начала рекламы </a:t>
            </a:r>
          </a:p>
          <a:p>
            <a:pPr marL="336550" indent="-336550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*шутка</a:t>
            </a:r>
            <a:endPara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 flipH="1">
            <a:off x="7772400" y="7572402"/>
            <a:ext cx="371500" cy="45719"/>
          </a:xfrm>
        </p:spPr>
        <p:txBody>
          <a:bodyPr/>
          <a:lstStyle/>
          <a:p>
            <a:pPr>
              <a:defRPr/>
            </a:pPr>
            <a:fld id="{5A94FDEA-BE67-4873-A0F3-EBB27F997C2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00892" y="14285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1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4005064"/>
            <a:ext cx="9144000" cy="10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algn="ctr" defTabSz="406400"/>
            <a:r>
              <a:rPr lang="ru-RU" sz="6000" dirty="0">
                <a:solidFill>
                  <a:srgbClr val="FFFFFF"/>
                </a:solidFill>
              </a:rPr>
              <a:t>Спасибо</a:t>
            </a:r>
            <a:r>
              <a:rPr lang="ru-RU" sz="4500" dirty="0">
                <a:solidFill>
                  <a:srgbClr val="FFFFFF"/>
                </a:solidFill>
              </a:rPr>
              <a:t>!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698" y="669335"/>
            <a:ext cx="5684614" cy="2903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165178"/>
            <a:ext cx="9144000" cy="57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algn="ctr" defTabSz="406400"/>
            <a:r>
              <a:rPr lang="en-US" sz="1600" b="1" dirty="0">
                <a:solidFill>
                  <a:srgbClr val="FFFFFF"/>
                </a:solidFill>
              </a:rPr>
              <a:t>Mail.Ru </a:t>
            </a:r>
            <a:r>
              <a:rPr lang="ru-RU" sz="1600" b="1" dirty="0">
                <a:solidFill>
                  <a:srgbClr val="FFFFFF"/>
                </a:solidFill>
              </a:rPr>
              <a:t>в </a:t>
            </a:r>
            <a:r>
              <a:rPr lang="ru-RU" sz="1600" b="1" dirty="0" smtClean="0">
                <a:solidFill>
                  <a:srgbClr val="FFFFFF"/>
                </a:solidFill>
              </a:rPr>
              <a:t>Челябинске</a:t>
            </a:r>
            <a:endParaRPr lang="ru-RU" sz="1600" b="1" dirty="0">
              <a:solidFill>
                <a:srgbClr val="FFFFFF"/>
              </a:solidFill>
            </a:endParaRPr>
          </a:p>
          <a:p>
            <a:pPr algn="ctr" defTabSz="406400"/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ул. Карла Маркса, 38, БЦ </a:t>
            </a:r>
            <a:r>
              <a:rPr lang="ru-RU" sz="1600" b="1" dirty="0" err="1" smtClean="0">
                <a:solidFill>
                  <a:srgbClr val="FFFFFF"/>
                </a:solidFill>
              </a:rPr>
              <a:t>Аркаим</a:t>
            </a:r>
            <a:r>
              <a:rPr lang="ru-RU" sz="1600" b="1" dirty="0" smtClean="0">
                <a:solidFill>
                  <a:srgbClr val="FFFFFF"/>
                </a:solidFill>
              </a:rPr>
              <a:t> Плаза, </a:t>
            </a:r>
            <a:r>
              <a:rPr lang="ru-RU" sz="1600" b="1" dirty="0" err="1" smtClean="0">
                <a:solidFill>
                  <a:srgbClr val="FFFFFF"/>
                </a:solidFill>
              </a:rPr>
              <a:t>оф</a:t>
            </a:r>
            <a:r>
              <a:rPr lang="ru-RU" sz="1600" b="1" dirty="0" smtClean="0">
                <a:solidFill>
                  <a:srgbClr val="FFFFFF"/>
                </a:solidFill>
              </a:rPr>
              <a:t>. 509. (351) 255-56-56</a:t>
            </a:r>
            <a:r>
              <a:rPr lang="en-US" sz="1600" b="1" dirty="0" smtClean="0">
                <a:solidFill>
                  <a:srgbClr val="FFFFFF"/>
                </a:solidFill>
              </a:rPr>
              <a:t> chel@corp.mail.ru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0" y="524139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bg1"/>
                </a:solidFill>
              </a:rPr>
              <a:t>Валерия </a:t>
            </a:r>
            <a:r>
              <a:rPr lang="ru-RU" sz="2200" b="1" dirty="0" err="1" smtClean="0">
                <a:solidFill>
                  <a:schemeClr val="bg1"/>
                </a:solidFill>
              </a:rPr>
              <a:t>Шауэрман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200" dirty="0" smtClean="0">
                <a:solidFill>
                  <a:schemeClr val="bg1"/>
                </a:solidFill>
              </a:rPr>
              <a:t>Руководитель Челябинского филиала </a:t>
            </a:r>
            <a:r>
              <a:rPr lang="ru-RU" sz="2200" b="1" dirty="0" err="1" smtClean="0">
                <a:solidFill>
                  <a:schemeClr val="bg1"/>
                </a:solidFill>
              </a:rPr>
              <a:t>Mail.Ru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Group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88640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Виды рекламы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6" y="5157192"/>
            <a:ext cx="84249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Каждому виду рекламы соответствует свой набор рекламных инструментов. Несоответствие используемых инструментов и целей рекламы приводит к отрицательным результатам. В интернете ошибиться с выбором рекламных инструментов намного проще, чем в традиционных медиа, потому что </a:t>
            </a:r>
            <a:r>
              <a:rPr lang="ru-RU" b="1" dirty="0">
                <a:solidFill>
                  <a:schemeClr val="bg1"/>
                </a:solidFill>
              </a:rPr>
              <a:t>реклама в интернете намного более разнообразна.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9552" y="2204864"/>
            <a:ext cx="78900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Имиджевая реклама/брендинг </a:t>
            </a:r>
            <a:r>
              <a:rPr lang="ru-RU" sz="1800" dirty="0">
                <a:solidFill>
                  <a:schemeClr val="bg1"/>
                </a:solidFill>
              </a:rPr>
              <a:t>(продвижение идеи, бренда, торговой марки) </a:t>
            </a:r>
            <a:endParaRPr lang="ru-RU" sz="1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Товарная/продуктовая реклама </a:t>
            </a:r>
            <a:r>
              <a:rPr lang="ru-RU" sz="1800" dirty="0">
                <a:solidFill>
                  <a:schemeClr val="bg1"/>
                </a:solidFill>
              </a:rPr>
              <a:t>(продвижение продукта или продуктовой линейки) </a:t>
            </a:r>
            <a:endParaRPr lang="ru-RU" sz="1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Торговая реклама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(реклама торгового предложения)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Имиджевая реклама, брендинг 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857250" y="1785938"/>
            <a:ext cx="750093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Большой охват </a:t>
            </a:r>
            <a:r>
              <a:rPr lang="ru-RU" sz="1800" dirty="0">
                <a:solidFill>
                  <a:schemeClr val="bg1"/>
                </a:solidFill>
              </a:rPr>
              <a:t>- нам нужно охватить всех, кто вообще когда-либо может приобрести предлагаемый продукт </a:t>
            </a: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Большая частота </a:t>
            </a:r>
            <a:r>
              <a:rPr lang="ru-RU" sz="1800" dirty="0">
                <a:solidFill>
                  <a:schemeClr val="bg1"/>
                </a:solidFill>
              </a:rPr>
              <a:t>– чтобы убедить людей купить что-то новое, надо рассказать об этом много-много раз</a:t>
            </a: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Яркие, цепляющие взгляд образы</a:t>
            </a:r>
            <a:r>
              <a:rPr lang="ru-RU" sz="1800" dirty="0">
                <a:solidFill>
                  <a:schemeClr val="bg1"/>
                </a:solidFill>
              </a:rPr>
              <a:t>, удерживающие «неищущее» внимание целевой аудитории. </a:t>
            </a: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Инструменты рекламы – медийная реклама, </a:t>
            </a:r>
            <a:r>
              <a:rPr lang="en-US" sz="1800" dirty="0">
                <a:solidFill>
                  <a:schemeClr val="bg1"/>
                </a:solidFill>
              </a:rPr>
              <a:t>PR</a:t>
            </a:r>
            <a:r>
              <a:rPr lang="ru-RU" sz="1800" dirty="0">
                <a:solidFill>
                  <a:schemeClr val="bg1"/>
                </a:solidFill>
              </a:rPr>
              <a:t>, брендирование проектов, реклама в играх, вирусная реклама – все то, что обеспечивает большой охват и большое </a:t>
            </a:r>
            <a:r>
              <a:rPr lang="ru-RU" sz="1800" b="1" dirty="0">
                <a:solidFill>
                  <a:schemeClr val="bg1"/>
                </a:solidFill>
              </a:rPr>
              <a:t>вовлечение «холодной» аудитории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Критерии эффективности рекламы – </a:t>
            </a:r>
            <a:r>
              <a:rPr lang="ru-RU" sz="1800" b="1" dirty="0">
                <a:solidFill>
                  <a:schemeClr val="bg1"/>
                </a:solidFill>
              </a:rPr>
              <a:t>запоминание </a:t>
            </a:r>
            <a:r>
              <a:rPr lang="ru-RU" sz="1800" dirty="0">
                <a:solidFill>
                  <a:schemeClr val="bg1"/>
                </a:solidFill>
              </a:rPr>
              <a:t>рекламируемой идеи, марки или бренда, а также </a:t>
            </a:r>
            <a:r>
              <a:rPr lang="ru-RU" sz="1800" b="1" dirty="0">
                <a:solidFill>
                  <a:schemeClr val="bg1"/>
                </a:solidFill>
              </a:rPr>
              <a:t>вовлечение </a:t>
            </a:r>
            <a:r>
              <a:rPr lang="ru-RU" sz="1800" dirty="0">
                <a:solidFill>
                  <a:schemeClr val="bg1"/>
                </a:solidFill>
              </a:rPr>
              <a:t>– принятие предлагаемых ценностей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Пример имиджевой рекламы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b="15171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Товарная (продуктовая) реклама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662832"/>
            <a:ext cx="7500938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Большой охват </a:t>
            </a:r>
            <a:r>
              <a:rPr lang="ru-RU" sz="1800" dirty="0">
                <a:solidFill>
                  <a:schemeClr val="bg1"/>
                </a:solidFill>
              </a:rPr>
              <a:t>– нам нужно охватить всех, кто в ближайшее время может приобрести предлагаемый продукт вне зависимости от текущих интересов этих людей</a:t>
            </a: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Большая частота </a:t>
            </a:r>
            <a:r>
              <a:rPr lang="ru-RU" sz="1800" dirty="0">
                <a:solidFill>
                  <a:schemeClr val="bg1"/>
                </a:solidFill>
              </a:rPr>
              <a:t>– чтобы убедить людей купить что-то новое, надо рассказать об этом много-много раз, мы не продвигаем идею, но даже новый продукт требует многочисленных повторов</a:t>
            </a: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Яркие, цепляющие взгляд образы</a:t>
            </a:r>
            <a:r>
              <a:rPr lang="ru-RU" sz="1800" dirty="0">
                <a:solidFill>
                  <a:schemeClr val="bg1"/>
                </a:solidFill>
              </a:rPr>
              <a:t>, концентрация рекламы на преимуществах и ценностях предлагаемых продуктов </a:t>
            </a: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Инструменты рекламы – медийная реклама, </a:t>
            </a:r>
            <a:r>
              <a:rPr lang="en-US" sz="1800" dirty="0">
                <a:solidFill>
                  <a:schemeClr val="bg1"/>
                </a:solidFill>
              </a:rPr>
              <a:t>PR</a:t>
            </a:r>
            <a:r>
              <a:rPr lang="ru-RU" sz="1800" dirty="0">
                <a:solidFill>
                  <a:schemeClr val="bg1"/>
                </a:solidFill>
              </a:rPr>
              <a:t>, брендирование проектов, реклама в играх, вирусная реклама, реклама в социальных сетях – </a:t>
            </a:r>
            <a:r>
              <a:rPr lang="ru-RU" sz="1800" b="1" dirty="0">
                <a:solidFill>
                  <a:schemeClr val="bg1"/>
                </a:solidFill>
              </a:rPr>
              <a:t>наша аудитория по прежнему «холодная»</a:t>
            </a:r>
            <a:endParaRPr lang="ru-RU" sz="1800" dirty="0">
              <a:solidFill>
                <a:schemeClr val="bg1"/>
              </a:solidFill>
            </a:endParaRPr>
          </a:p>
          <a:p>
            <a:pPr marL="274638" indent="-274638">
              <a:spcBef>
                <a:spcPts val="1200"/>
              </a:spcBef>
              <a:buFont typeface="Arial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Критерии эффективности рекламы – </a:t>
            </a:r>
            <a:r>
              <a:rPr lang="ru-RU" sz="1800" b="1" dirty="0">
                <a:solidFill>
                  <a:schemeClr val="bg1"/>
                </a:solidFill>
              </a:rPr>
              <a:t>запоминание </a:t>
            </a:r>
            <a:r>
              <a:rPr lang="ru-RU" sz="1800" dirty="0">
                <a:solidFill>
                  <a:schemeClr val="bg1"/>
                </a:solidFill>
              </a:rPr>
              <a:t>рекламируемых продуктов и их качеств, </a:t>
            </a:r>
            <a:r>
              <a:rPr lang="ru-RU" sz="1800" b="1" dirty="0">
                <a:solidFill>
                  <a:schemeClr val="bg1"/>
                </a:solidFill>
              </a:rPr>
              <a:t>вовлечение </a:t>
            </a:r>
            <a:r>
              <a:rPr lang="ru-RU" sz="1800" dirty="0">
                <a:solidFill>
                  <a:schemeClr val="bg1"/>
                </a:solidFill>
              </a:rPr>
              <a:t>– интерес к предлагаемым продуктам, и наконец - </a:t>
            </a:r>
            <a:r>
              <a:rPr lang="ru-RU" sz="1800" b="1" dirty="0">
                <a:solidFill>
                  <a:schemeClr val="bg1"/>
                </a:solidFill>
              </a:rPr>
              <a:t>увеличение объема продаж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Пример товарной (продуктовой) рекламы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5770"/>
            <a:ext cx="9144000" cy="514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596217"/>
            <a:ext cx="2952477" cy="500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 bwMode="auto">
          <a:xfrm rot="9651013">
            <a:off x="1787712" y="5063103"/>
            <a:ext cx="1389254" cy="380816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33953"/>
          <a:stretch>
            <a:fillRect/>
          </a:stretch>
        </p:blipFill>
        <p:spPr bwMode="auto">
          <a:xfrm>
            <a:off x="7092280" y="116632"/>
            <a:ext cx="192097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0679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Торговая реклама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57250" y="1662832"/>
            <a:ext cx="7500938" cy="461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Узкий, очень нацеленный охват </a:t>
            </a:r>
            <a:r>
              <a:rPr lang="ru-RU" dirty="0" smtClean="0">
                <a:solidFill>
                  <a:schemeClr val="bg1"/>
                </a:solidFill>
              </a:rPr>
              <a:t>– нам нужно охватить только тех, кто сейчас проявляет интерес к данной тематике.</a:t>
            </a:r>
          </a:p>
          <a:p>
            <a:pPr marL="274638" indent="-274638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Единичная частота </a:t>
            </a:r>
            <a:r>
              <a:rPr lang="ru-RU" dirty="0" smtClean="0">
                <a:solidFill>
                  <a:schemeClr val="bg1"/>
                </a:solidFill>
              </a:rPr>
              <a:t>– человек «в теме» заинтересуется с первого раза или не заинтересуется </a:t>
            </a:r>
            <a:r>
              <a:rPr lang="ru-RU" dirty="0" smtClean="0">
                <a:solidFill>
                  <a:schemeClr val="bg1"/>
                </a:solidFill>
              </a:rPr>
              <a:t>вовсе. </a:t>
            </a:r>
            <a:endParaRPr lang="ru-RU" dirty="0" smtClean="0">
              <a:solidFill>
                <a:schemeClr val="bg1"/>
              </a:solidFill>
            </a:endParaRPr>
          </a:p>
          <a:p>
            <a:pPr marL="274638" indent="-274638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Четкие торговые предложения </a:t>
            </a:r>
            <a:r>
              <a:rPr lang="ru-RU" dirty="0" smtClean="0">
                <a:solidFill>
                  <a:schemeClr val="bg1"/>
                </a:solidFill>
              </a:rPr>
              <a:t>– стоимость, место продаж, доступные опции, реклама должна работать, как ценник:  «приходи покупай сейчас». </a:t>
            </a:r>
          </a:p>
          <a:p>
            <a:pPr marL="274638" indent="-274638">
              <a:spcBef>
                <a:spcPts val="1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Стимулирование продаж </a:t>
            </a:r>
            <a:r>
              <a:rPr lang="ru-RU" dirty="0" smtClean="0">
                <a:solidFill>
                  <a:schemeClr val="bg1"/>
                </a:solidFill>
              </a:rPr>
              <a:t>через давление ценой, сроками, количеством и массовым спросом. </a:t>
            </a:r>
          </a:p>
          <a:p>
            <a:pPr marL="274638" indent="-274638">
              <a:spcBef>
                <a:spcPts val="10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Инструменты рекламы – медийная реклама,  контекстная реклама, оптимизация сайтов для поисковых машин – </a:t>
            </a:r>
            <a:r>
              <a:rPr lang="ru-RU" b="1" dirty="0" smtClean="0">
                <a:solidFill>
                  <a:schemeClr val="bg1"/>
                </a:solidFill>
              </a:rPr>
              <a:t>наша аудитория «разогрета»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274638" indent="-274638">
              <a:spcBef>
                <a:spcPts val="10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Критерии эффективности рекламы - </a:t>
            </a:r>
            <a:r>
              <a:rPr lang="ru-RU" b="1" dirty="0" smtClean="0">
                <a:solidFill>
                  <a:schemeClr val="bg1"/>
                </a:solidFill>
              </a:rPr>
              <a:t>увеличение объема продаж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 cop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Тема Offic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Pages>0</Pages>
  <Words>1593</Words>
  <Characters>0</Characters>
  <Application>Microsoft Office PowerPoint</Application>
  <PresentationFormat>Экран (4:3)</PresentationFormat>
  <Lines>0</Lines>
  <Paragraphs>155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Тема Office copy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Используем разные форматы</vt:lpstr>
      <vt:lpstr>Делаем МНОГО баннеров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Примеры баннеров с использованием таргетинга ПОЛ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И еще раз все 7 шагов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Шауэрман Валерия</cp:lastModifiedBy>
  <cp:revision>646</cp:revision>
  <dcterms:modified xsi:type="dcterms:W3CDTF">2011-10-20T06:08:40Z</dcterms:modified>
</cp:coreProperties>
</file>